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7.jpeg" ContentType="image/jpeg"/>
  <Override PartName="/ppt/media/image20.jpeg" ContentType="image/jpeg"/>
  <Override PartName="/ppt/media/image9.jpeg" ContentType="image/jpeg"/>
  <Override PartName="/ppt/media/image23.gif" ContentType="image/gif"/>
  <Override PartName="/ppt/media/image2.jpeg" ContentType="image/jpeg"/>
  <Override PartName="/ppt/media/image18.png" ContentType="image/png"/>
  <Override PartName="/ppt/media/image30.jpeg" ContentType="image/jpeg"/>
  <Override PartName="/ppt/media/image4.jpeg" ContentType="image/jpeg"/>
  <Override PartName="/ppt/media/image3.png" ContentType="image/png"/>
  <Override PartName="/ppt/media/image5.png" ContentType="image/png"/>
  <Override PartName="/ppt/media/image8.jpeg" ContentType="image/jpeg"/>
  <Override PartName="/ppt/media/image11.gif" ContentType="image/gif"/>
  <Override PartName="/ppt/media/image10.jpeg" ContentType="image/jpeg"/>
  <Override PartName="/ppt/media/image21.jpeg" ContentType="image/jpeg"/>
  <Override PartName="/ppt/media/image13.png" ContentType="image/png"/>
  <Override PartName="/ppt/media/image22.png" ContentType="image/png"/>
  <Override PartName="/ppt/media/image15.png" ContentType="image/png"/>
  <Override PartName="/ppt/media/image12.jpeg" ContentType="image/jpeg"/>
  <Override PartName="/ppt/media/image24.png" ContentType="image/png"/>
  <Override PartName="/ppt/media/image1.jpeg" ContentType="image/jpeg"/>
  <Override PartName="/ppt/media/image17.png" ContentType="image/png"/>
  <Override PartName="/ppt/media/image26.png" ContentType="image/png"/>
  <Override PartName="/ppt/media/image25.jpeg" ContentType="image/jpeg"/>
  <Override PartName="/ppt/media/image14.jpeg" ContentType="image/jpeg"/>
  <Override PartName="/ppt/media/image19.png" ContentType="image/png"/>
  <Override PartName="/ppt/media/image28.png" ContentType="image/png"/>
  <Override PartName="/ppt/media/image31.jpeg" ContentType="image/jpeg"/>
  <Override PartName="/ppt/media/image16.jpeg" ContentType="image/jpeg"/>
  <Override PartName="/ppt/media/image27.jpeg" ContentType="image/jpeg"/>
  <Override PartName="/ppt/media/image29.jpeg" ContentType="image/jpeg"/>
  <Override PartName="/ppt/media/image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 sz="1400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 sz="1400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 sz="1400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1F10141-B161-4191-A111-F1C1A1916111}" type="slidenum">
              <a:rPr lang="pt-BR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015171-31B1-4101-A1A1-E121A131312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91E181-B1C1-4181-8171-A1814101E14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51E141-31F1-4171-A111-1131A131610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2111D1-11A1-41F1-A1C1-0151E1E1919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F17131-1121-4181-B121-5121D1E1217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019151-D1B1-4161-B161-A181B181C1B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019111-A161-4111-B191-D1C141C191E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61D1E1-B151-4151-B151-717111C191D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D171D1-E131-41C1-B161-4151D171E15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312101-5191-41C1-B1C1-0111D1A1F1B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018151-0121-4161-9161-7100C131917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C1D100-3111-4151-B1D1-A100A1818181}" type="slidenum">
              <a:rPr lang="pt-BR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pt-BR" sz="4400">
                <a:solidFill>
                  <a:srgbClr val="8b8b8b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pt-BR" sz="1200">
                <a:solidFill>
                  <a:srgbClr val="8b8b8b"/>
                </a:solidFill>
                <a:latin typeface="Calibri"/>
              </a:rPr>
              <a:t>30/11/14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F1410181-A171-4151-91A1-D14161719131}" type="slidenum">
              <a:rPr lang="pt-BR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pt-BR" sz="1200">
                <a:solidFill>
                  <a:srgbClr val="8b8b8b"/>
                </a:solidFill>
                <a:latin typeface="Calibri"/>
              </a:rPr>
              <a:t>30/11/14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8151D101-81E1-4171-81F1-E1D1814131E1}" type="slidenum">
              <a:rPr lang="pt-BR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Click to edit the title text format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gi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gif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80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r>
              <a:rPr lang="pt-BR">
                <a:solidFill>
                  <a:srgbClr val="000000"/>
                </a:solidFill>
                <a:latin typeface="Times New Roman"/>
              </a:rPr>
              <a:t>Desenvolvimento de Sistemas em Software Livre</a:t>
            </a:r>
            <a:endParaRPr/>
          </a:p>
          <a:p>
            <a:pPr algn="ctr"/>
            <a:r>
              <a:rPr lang="pt-BR">
                <a:solidFill>
                  <a:srgbClr val="000000"/>
                </a:solidFill>
                <a:latin typeface="Times New Roman"/>
              </a:rPr>
              <a:t>Projeto: CINApp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83" name="Table 4"/>
          <p:cNvGraphicFramePr/>
          <p:nvPr/>
        </p:nvGraphicFramePr>
        <p:xfrm>
          <a:off x="1984680" y="5636880"/>
          <a:ext cx="2695320" cy="359640"/>
        </p:xfrm>
        <a:graphic>
          <a:graphicData uri="http://schemas.openxmlformats.org/drawingml/2006/table">
            <a:tbl>
              <a:tblPr/>
              <a:tblGrid>
                <a:gridCol w="2695680"/>
              </a:tblGrid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>
                          <a:solidFill>
                            <a:srgbClr val="000000"/>
                          </a:solidFill>
                        </a:rPr>
                        <a:t>Ricardo França Rodrigues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178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181" name="Table 4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2" name="Table 5"/>
          <p:cNvGraphicFramePr/>
          <p:nvPr/>
        </p:nvGraphicFramePr>
        <p:xfrm>
          <a:off x="1872360" y="1839600"/>
          <a:ext cx="6441480" cy="36576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65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3" name="Table 6"/>
          <p:cNvGraphicFramePr/>
          <p:nvPr/>
        </p:nvGraphicFramePr>
        <p:xfrm>
          <a:off x="-4680" y="2922840"/>
          <a:ext cx="3244680" cy="365760"/>
        </p:xfrm>
        <a:graphic>
          <a:graphicData uri="http://schemas.openxmlformats.org/drawingml/2006/table">
            <a:tbl>
              <a:tblPr/>
              <a:tblGrid>
                <a:gridCol w="324504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Ambiente de Desenvolvimento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4" name="Table 7"/>
          <p:cNvGraphicFramePr/>
          <p:nvPr/>
        </p:nvGraphicFramePr>
        <p:xfrm>
          <a:off x="1782360" y="5270760"/>
          <a:ext cx="2897280" cy="431280"/>
        </p:xfrm>
        <a:graphic>
          <a:graphicData uri="http://schemas.openxmlformats.org/drawingml/2006/table">
            <a:tbl>
              <a:tblPr/>
              <a:tblGrid>
                <a:gridCol w="289764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Google code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5" name="Table 8"/>
          <p:cNvGraphicFramePr/>
          <p:nvPr/>
        </p:nvGraphicFramePr>
        <p:xfrm>
          <a:off x="5277960" y="3485880"/>
          <a:ext cx="2094840" cy="431280"/>
        </p:xfrm>
        <a:graphic>
          <a:graphicData uri="http://schemas.openxmlformats.org/drawingml/2006/table">
            <a:tbl>
              <a:tblPr/>
              <a:tblGrid>
                <a:gridCol w="209520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Galaxy S3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6" name="Table 9"/>
          <p:cNvGraphicFramePr/>
          <p:nvPr/>
        </p:nvGraphicFramePr>
        <p:xfrm>
          <a:off x="1668960" y="3485520"/>
          <a:ext cx="1747800" cy="431280"/>
        </p:xfrm>
        <a:graphic>
          <a:graphicData uri="http://schemas.openxmlformats.org/drawingml/2006/table">
            <a:tbl>
              <a:tblPr/>
              <a:tblGrid>
                <a:gridCol w="174816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SQLite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" name="Table 10"/>
          <p:cNvGraphicFramePr/>
          <p:nvPr/>
        </p:nvGraphicFramePr>
        <p:xfrm>
          <a:off x="5164200" y="5268600"/>
          <a:ext cx="3044520" cy="431280"/>
        </p:xfrm>
        <a:graphic>
          <a:graphicData uri="http://schemas.openxmlformats.org/drawingml/2006/table">
            <a:tbl>
              <a:tblPr/>
              <a:tblGrid>
                <a:gridCol w="304488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RapidSVN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80000" y="4033080"/>
            <a:ext cx="1717920" cy="826920"/>
          </a:xfrm>
          <a:prstGeom prst="rect">
            <a:avLst/>
          </a:prstGeom>
        </p:spPr>
      </p:pic>
      <p:pic>
        <p:nvPicPr>
          <p:cNvPr descr="" id="18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00000" y="3850920"/>
            <a:ext cx="1440000" cy="1369080"/>
          </a:xfrm>
          <a:prstGeom prst="rect">
            <a:avLst/>
          </a:prstGeom>
        </p:spPr>
      </p:pic>
      <p:pic>
        <p:nvPicPr>
          <p:cNvPr descr="" id="19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00000" y="5629680"/>
            <a:ext cx="1485720" cy="122832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192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195" name="Table 4"/>
          <p:cNvGraphicFramePr/>
          <p:nvPr/>
        </p:nvGraphicFramePr>
        <p:xfrm>
          <a:off x="-5040" y="2922840"/>
          <a:ext cx="1984680" cy="365760"/>
        </p:xfrm>
        <a:graphic>
          <a:graphicData uri="http://schemas.openxmlformats.org/drawingml/2006/table">
            <a:tbl>
              <a:tblPr/>
              <a:tblGrid>
                <a:gridCol w="198504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Apresentação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6" name="Table 5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7" name="Table 6"/>
          <p:cNvGraphicFramePr/>
          <p:nvPr/>
        </p:nvGraphicFramePr>
        <p:xfrm>
          <a:off x="1872360" y="1839600"/>
          <a:ext cx="6441480" cy="36576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65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9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00" y="2850480"/>
            <a:ext cx="3060000" cy="32695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200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203" name="Table 4"/>
          <p:cNvGraphicFramePr/>
          <p:nvPr/>
        </p:nvGraphicFramePr>
        <p:xfrm>
          <a:off x="-5040" y="2922840"/>
          <a:ext cx="1984680" cy="365760"/>
        </p:xfrm>
        <a:graphic>
          <a:graphicData uri="http://schemas.openxmlformats.org/drawingml/2006/table">
            <a:tbl>
              <a:tblPr/>
              <a:tblGrid>
                <a:gridCol w="198504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Resultados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" name="Table 5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5" name="Table 6"/>
          <p:cNvGraphicFramePr/>
          <p:nvPr/>
        </p:nvGraphicFramePr>
        <p:xfrm>
          <a:off x="1872360" y="1839600"/>
          <a:ext cx="6441480" cy="36576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65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6" name="Table 7"/>
          <p:cNvGraphicFramePr/>
          <p:nvPr/>
        </p:nvGraphicFramePr>
        <p:xfrm>
          <a:off x="2002680" y="2754000"/>
          <a:ext cx="6594840" cy="4797000"/>
        </p:xfrm>
        <a:graphic>
          <a:graphicData uri="http://schemas.openxmlformats.org/drawingml/2006/table">
            <a:tbl>
              <a:tblPr/>
              <a:tblGrid>
                <a:gridCol w="6595200"/>
              </a:tblGrid>
              <a:tr h="479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Objetivos atingidos: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Ambiente Open Source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Desafios: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Prazos e negócio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Perspectivas: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Controle preciso de Ingestão de Sódio 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Novas versões: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Multi-idioma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Publicação: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latin typeface="Times New Roman"/>
                        </a:rPr>
                        <a:t>- Google Play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879560" y="2902320"/>
            <a:ext cx="6400440" cy="2137680"/>
          </a:xfrm>
          <a:prstGeom prst="rect">
            <a:avLst/>
          </a:prstGeom>
        </p:spPr>
        <p:txBody>
          <a:bodyPr anchor="ctr"/>
          <a:p>
            <a:pPr algn="just">
              <a:lnSpc>
                <a:spcPct val="150000"/>
              </a:lnSpc>
            </a:pPr>
            <a:r>
              <a:rPr lang="pt-BR" sz="1500">
                <a:solidFill>
                  <a:srgbClr val="000000"/>
                </a:solidFill>
                <a:latin typeface="Liberation Serif;Times New Roman"/>
                <a:ea typeface="Arial"/>
              </a:rPr>
              <a:t>	</a:t>
            </a:r>
            <a:r>
              <a:rPr lang="pt-BR" sz="1500">
                <a:solidFill>
                  <a:srgbClr val="000000"/>
                </a:solidFill>
                <a:latin typeface="Liberation Serif;Times New Roman"/>
                <a:ea typeface="Arial"/>
              </a:rPr>
              <a:t>CINApp – É um Aplicativo para auxiliar a dieta de restrição de ingestão de sódio, proporcionando maior controle do seu consumo diário. O aplicativo permitirá o controle da ingestão por meio de gráficos e alertará o usuário sobre a proximidade de se atingir o seu limite diário de ingestão de sódio, assim como quando o limite for ultrapassado.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88" name="Table 4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Table 5"/>
          <p:cNvGraphicFramePr/>
          <p:nvPr/>
        </p:nvGraphicFramePr>
        <p:xfrm>
          <a:off x="1872360" y="1839600"/>
          <a:ext cx="6441480" cy="36576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65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9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0" y="2880000"/>
            <a:ext cx="774000" cy="698040"/>
          </a:xfrm>
          <a:prstGeom prst="rect">
            <a:avLst/>
          </a:prstGeom>
        </p:spPr>
      </p:pic>
      <p:graphicFrame>
        <p:nvGraphicFramePr>
          <p:cNvPr id="91" name="Table 6"/>
          <p:cNvGraphicFramePr/>
          <p:nvPr/>
        </p:nvGraphicFramePr>
        <p:xfrm>
          <a:off x="-4680" y="2922840"/>
          <a:ext cx="1804680" cy="359280"/>
        </p:xfrm>
        <a:graphic>
          <a:graphicData uri="http://schemas.openxmlformats.org/drawingml/2006/table">
            <a:tbl>
              <a:tblPr/>
              <a:tblGrid>
                <a:gridCol w="1805040"/>
              </a:tblGrid>
              <a:tr h="359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Apresentação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Table 7"/>
          <p:cNvGraphicFramePr/>
          <p:nvPr/>
        </p:nvGraphicFramePr>
        <p:xfrm>
          <a:off x="2949120" y="2548440"/>
          <a:ext cx="4407120" cy="359280"/>
        </p:xfrm>
        <a:graphic>
          <a:graphicData uri="http://schemas.openxmlformats.org/drawingml/2006/table">
            <a:tbl>
              <a:tblPr/>
              <a:tblGrid>
                <a:gridCol w="4407480"/>
              </a:tblGrid>
              <a:tr h="359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Objetivo → Motivação → Denominação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9137520" cy="6857640"/>
          </a:xfrm>
          <a:prstGeom prst="rect">
            <a:avLst/>
          </a:prstGeom>
        </p:spPr>
      </p:pic>
      <p:sp>
        <p:nvSpPr>
          <p:cNvPr id="94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1879560" y="254232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97" name="Table 4"/>
          <p:cNvGraphicFramePr/>
          <p:nvPr/>
        </p:nvGraphicFramePr>
        <p:xfrm>
          <a:off x="-5040" y="2922840"/>
          <a:ext cx="1804680" cy="365760"/>
        </p:xfrm>
        <a:graphic>
          <a:graphicData uri="http://schemas.openxmlformats.org/drawingml/2006/table">
            <a:tbl>
              <a:tblPr/>
              <a:tblGrid>
                <a:gridCol w="180504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Pressão Arterial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" name="Table 5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9" name="Table 6"/>
          <p:cNvGraphicFramePr/>
          <p:nvPr/>
        </p:nvGraphicFramePr>
        <p:xfrm>
          <a:off x="1872360" y="1839600"/>
          <a:ext cx="6441480" cy="36576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65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" name="Table 7"/>
          <p:cNvGraphicFramePr/>
          <p:nvPr/>
        </p:nvGraphicFramePr>
        <p:xfrm>
          <a:off x="1800000" y="2547720"/>
          <a:ext cx="7343640" cy="344520"/>
        </p:xfrm>
        <a:graphic>
          <a:graphicData uri="http://schemas.openxmlformats.org/drawingml/2006/table">
            <a:tbl>
              <a:tblPr/>
              <a:tblGrid>
                <a:gridCol w="7344000"/>
              </a:tblGrid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Pressão exercida pelo sangue ao percorrer os vasos sanguíneos (artérias) em cada batimento.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0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12240" y="2928600"/>
            <a:ext cx="2507760" cy="1031400"/>
          </a:xfrm>
          <a:prstGeom prst="rect">
            <a:avLst/>
          </a:prstGeom>
        </p:spPr>
      </p:pic>
      <p:graphicFrame>
        <p:nvGraphicFramePr>
          <p:cNvPr id="102" name="Table 8"/>
          <p:cNvGraphicFramePr/>
          <p:nvPr/>
        </p:nvGraphicFramePr>
        <p:xfrm>
          <a:off x="2031840" y="3313080"/>
          <a:ext cx="1804680" cy="640080"/>
        </p:xfrm>
        <a:graphic>
          <a:graphicData uri="http://schemas.openxmlformats.org/drawingml/2006/table">
            <a:tbl>
              <a:tblPr/>
              <a:tblGrid>
                <a:gridCol w="1805040"/>
              </a:tblGrid>
              <a:tr h="640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Sistólica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Diastólica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Table 9"/>
          <p:cNvGraphicFramePr/>
          <p:nvPr/>
        </p:nvGraphicFramePr>
        <p:xfrm>
          <a:off x="6550200" y="2940840"/>
          <a:ext cx="2052360" cy="365760"/>
        </p:xfrm>
        <a:graphic>
          <a:graphicData uri="http://schemas.openxmlformats.org/drawingml/2006/table">
            <a:tbl>
              <a:tblPr/>
              <a:tblGrid>
                <a:gridCol w="205272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Medidores: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Table 10"/>
          <p:cNvGraphicFramePr/>
          <p:nvPr/>
        </p:nvGraphicFramePr>
        <p:xfrm>
          <a:off x="1787400" y="2938320"/>
          <a:ext cx="1804680" cy="365760"/>
        </p:xfrm>
        <a:graphic>
          <a:graphicData uri="http://schemas.openxmlformats.org/drawingml/2006/table">
            <a:tbl>
              <a:tblPr/>
              <a:tblGrid>
                <a:gridCol w="180504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Composição: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Table 11"/>
          <p:cNvGraphicFramePr/>
          <p:nvPr/>
        </p:nvGraphicFramePr>
        <p:xfrm>
          <a:off x="1940040" y="4184640"/>
          <a:ext cx="4899600" cy="597600"/>
        </p:xfrm>
        <a:graphic>
          <a:graphicData uri="http://schemas.openxmlformats.org/drawingml/2006/table">
            <a:tbl>
              <a:tblPr/>
              <a:tblGrid>
                <a:gridCol w="4899960"/>
              </a:tblGrid>
              <a:tr h="359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Normal: 120/80 mmHg (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Milímetro de mercúrio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Alta: &gt;= 140/90 mmHg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0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000" y="4787640"/>
            <a:ext cx="2520000" cy="972360"/>
          </a:xfrm>
          <a:prstGeom prst="rect">
            <a:avLst/>
          </a:prstGeom>
        </p:spPr>
      </p:pic>
      <p:graphicFrame>
        <p:nvGraphicFramePr>
          <p:cNvPr id="107" name="Table 12"/>
          <p:cNvGraphicFramePr/>
          <p:nvPr/>
        </p:nvGraphicFramePr>
        <p:xfrm>
          <a:off x="1980000" y="5984640"/>
          <a:ext cx="7163640" cy="365760"/>
        </p:xfrm>
        <a:graphic>
          <a:graphicData uri="http://schemas.openxmlformats.org/drawingml/2006/table">
            <a:tbl>
              <a:tblPr/>
              <a:tblGrid>
                <a:gridCol w="716400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Retenção líquida → Estreitamento das artérias →  Maior esforço cardíaco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0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000" y="3600000"/>
            <a:ext cx="1369080" cy="1114920"/>
          </a:xfrm>
          <a:prstGeom prst="rect">
            <a:avLst/>
          </a:prstGeom>
        </p:spPr>
      </p:pic>
      <p:sp>
        <p:nvSpPr>
          <p:cNvPr id="109" name="TextShape 13"/>
          <p:cNvSpPr txBox="1"/>
          <p:nvPr/>
        </p:nvSpPr>
        <p:spPr>
          <a:xfrm>
            <a:off x="6660000" y="3420000"/>
            <a:ext cx="2160000" cy="343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imes New Roman"/>
              </a:rPr>
              <a:t>Esfigmomanômetro</a:t>
            </a:r>
            <a:endParaRPr/>
          </a:p>
        </p:txBody>
      </p:sp>
      <p:sp>
        <p:nvSpPr>
          <p:cNvPr id="110" name="TextShape 14"/>
          <p:cNvSpPr txBox="1"/>
          <p:nvPr/>
        </p:nvSpPr>
        <p:spPr>
          <a:xfrm>
            <a:off x="6660000" y="4680000"/>
            <a:ext cx="2160000" cy="343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imes New Roman"/>
              </a:rPr>
              <a:t>Medidor digital</a:t>
            </a:r>
            <a:endParaRPr/>
          </a:p>
        </p:txBody>
      </p:sp>
      <p:pic>
        <p:nvPicPr>
          <p:cNvPr descr="" id="11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7090920" y="5005080"/>
            <a:ext cx="1189080" cy="9349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360"/>
            <a:ext cx="9137520" cy="6857640"/>
          </a:xfrm>
          <a:prstGeom prst="rect">
            <a:avLst/>
          </a:prstGeom>
        </p:spPr>
      </p:pic>
      <p:sp>
        <p:nvSpPr>
          <p:cNvPr id="113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879560" y="254232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116" name="Table 4"/>
          <p:cNvGraphicFramePr/>
          <p:nvPr/>
        </p:nvGraphicFramePr>
        <p:xfrm>
          <a:off x="-5040" y="2922840"/>
          <a:ext cx="1560960" cy="359280"/>
        </p:xfrm>
        <a:graphic>
          <a:graphicData uri="http://schemas.openxmlformats.org/drawingml/2006/table">
            <a:tbl>
              <a:tblPr/>
              <a:tblGrid>
                <a:gridCol w="1561320"/>
              </a:tblGrid>
              <a:tr h="359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Table 5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Table 6"/>
          <p:cNvGraphicFramePr/>
          <p:nvPr/>
        </p:nvGraphicFramePr>
        <p:xfrm>
          <a:off x="1872360" y="1839600"/>
          <a:ext cx="6441480" cy="35820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585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9" name="Table 7"/>
          <p:cNvGraphicFramePr/>
          <p:nvPr/>
        </p:nvGraphicFramePr>
        <p:xfrm>
          <a:off x="1919520" y="2942280"/>
          <a:ext cx="6131880" cy="1609920"/>
        </p:xfrm>
        <a:graphic>
          <a:graphicData uri="http://schemas.openxmlformats.org/drawingml/2006/table">
            <a:tbl>
              <a:tblPr/>
              <a:tblGrid>
                <a:gridCol w="6132240"/>
              </a:tblGrid>
              <a:tr h="133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1 g NaCl (Sal de cozinha) →  400 mg de Na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Restrição moderada: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 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- Redução da pressão arterial;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 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Liberation Serif;Times New Roman"/>
                          <a:ea typeface="Georgia"/>
                        </a:rPr>
                        <a:t>- Redução de risco de AVC (acidente vascular cerebral).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" name="Table 8"/>
          <p:cNvGraphicFramePr/>
          <p:nvPr/>
        </p:nvGraphicFramePr>
        <p:xfrm>
          <a:off x="1980360" y="4924440"/>
          <a:ext cx="5895720" cy="1301400"/>
        </p:xfrm>
        <a:graphic>
          <a:graphicData uri="http://schemas.openxmlformats.org/drawingml/2006/table">
            <a:tbl>
              <a:tblPr/>
              <a:tblGrid>
                <a:gridCol w="2948040"/>
                <a:gridCol w="2948040"/>
              </a:tblGrid>
              <a:tr h="325440">
                <a:tc>
                  <a:txBody>
                    <a:bodyPr bIns="36000" lIns="36000" rIns="36000" tIns="36000" wrap="none"/>
                    <a:p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Valores padrões de ingestão de sódio no Aplicativo</a:t>
                      </a:r>
                      <a:endParaRPr/>
                    </a:p>
                  </a:txBody>
                  <a:tcPr/>
                </a:tc>
              </a:tr>
              <a:tr h="32544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Sódio (mg/d)</a:t>
                      </a:r>
                      <a:endParaRPr/>
                    </a:p>
                  </a:txBody>
                  <a:tcPr/>
                </a:tc>
              </a:tr>
              <a:tr h="325440">
                <a:tc>
                  <a:txBody>
                    <a:bodyPr bIns="36000" lIns="36000" rIns="36000" tIns="36000" wrap="none"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Normotenso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Hipertenso</a:t>
                      </a:r>
                      <a:endParaRPr/>
                    </a:p>
                  </a:txBody>
                  <a:tcPr/>
                </a:tc>
              </a:tr>
              <a:tr h="325440">
                <a:tc>
                  <a:txBody>
                    <a:bodyPr bIns="36000" lIns="36000" rIns="36000" tIns="36000" wrap="none"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2000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/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1500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122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125" name="Table 4"/>
          <p:cNvGraphicFramePr/>
          <p:nvPr/>
        </p:nvGraphicFramePr>
        <p:xfrm>
          <a:off x="-5040" y="2922840"/>
          <a:ext cx="4718880" cy="597600"/>
        </p:xfrm>
        <a:graphic>
          <a:graphicData uri="http://schemas.openxmlformats.org/drawingml/2006/table">
            <a:tbl>
              <a:tblPr/>
              <a:tblGrid>
                <a:gridCol w="4719240"/>
              </a:tblGrid>
              <a:tr h="359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Técnicas de Levantamento de Requisitos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6" name="Table 5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7" name="Table 6"/>
          <p:cNvGraphicFramePr/>
          <p:nvPr/>
        </p:nvGraphicFramePr>
        <p:xfrm>
          <a:off x="1872360" y="1839600"/>
          <a:ext cx="6441480" cy="35820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585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8" name="Table 7"/>
          <p:cNvGraphicFramePr/>
          <p:nvPr/>
        </p:nvGraphicFramePr>
        <p:xfrm>
          <a:off x="1371240" y="3496680"/>
          <a:ext cx="4150080" cy="431280"/>
        </p:xfrm>
        <a:graphic>
          <a:graphicData uri="http://schemas.openxmlformats.org/drawingml/2006/table">
            <a:tbl>
              <a:tblPr/>
              <a:tblGrid>
                <a:gridCol w="415044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Brainstorming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2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2560" y="3600000"/>
            <a:ext cx="1837800" cy="18856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134" name="Table 4"/>
          <p:cNvGraphicFramePr/>
          <p:nvPr/>
        </p:nvGraphicFramePr>
        <p:xfrm>
          <a:off x="-5040" y="2922840"/>
          <a:ext cx="4718880" cy="359280"/>
        </p:xfrm>
        <a:graphic>
          <a:graphicData uri="http://schemas.openxmlformats.org/drawingml/2006/table">
            <a:tbl>
              <a:tblPr/>
              <a:tblGrid>
                <a:gridCol w="4719240"/>
              </a:tblGrid>
              <a:tr h="359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Modelo de Desenvolvimento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5" name="Table 5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6" name="Table 6"/>
          <p:cNvGraphicFramePr/>
          <p:nvPr/>
        </p:nvGraphicFramePr>
        <p:xfrm>
          <a:off x="1872360" y="1839600"/>
          <a:ext cx="6441480" cy="35820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585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7" name="Table 7"/>
          <p:cNvGraphicFramePr/>
          <p:nvPr/>
        </p:nvGraphicFramePr>
        <p:xfrm>
          <a:off x="1299960" y="3276360"/>
          <a:ext cx="4150080" cy="431280"/>
        </p:xfrm>
        <a:graphic>
          <a:graphicData uri="http://schemas.openxmlformats.org/drawingml/2006/table">
            <a:tbl>
              <a:tblPr/>
              <a:tblGrid>
                <a:gridCol w="415044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RUP (Rational Unified Process)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38" name="Imagem 19"/>
          <p:cNvPicPr/>
          <p:nvPr/>
        </p:nvPicPr>
        <p:blipFill>
          <a:blip r:embed="rId2"/>
          <a:stretch>
            <a:fillRect/>
          </a:stretch>
        </p:blipFill>
        <p:spPr>
          <a:xfrm>
            <a:off x="3599640" y="3780000"/>
            <a:ext cx="3600000" cy="24901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9" name="CustomShape 8"/>
          <p:cNvSpPr/>
          <p:nvPr/>
        </p:nvSpPr>
        <p:spPr>
          <a:xfrm>
            <a:off x="900000" y="3737880"/>
            <a:ext cx="3851640" cy="32072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pt-BR" sz="1400">
                <a:solidFill>
                  <a:srgbClr val="000000"/>
                </a:solidFill>
                <a:latin typeface="Times New Roman"/>
              </a:rPr>
              <a:t>                           </a:t>
            </a:r>
            <a:r>
              <a:rPr b="1" lang="pt-BR" sz="1400">
                <a:solidFill>
                  <a:srgbClr val="000000"/>
                </a:solidFill>
                <a:latin typeface="Times New Roman"/>
              </a:rPr>
              <a:t>Disciplinas</a:t>
            </a:r>
            <a:endParaRPr/>
          </a:p>
          <a:p>
            <a:r>
              <a:rPr lang="pt-BR" sz="1400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Modelagem de Negócios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Requisitos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Análise e Design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</a:t>
            </a:r>
            <a:r>
              <a:rPr lang="pt-BR" sz="1300">
                <a:solidFill>
                  <a:srgbClr val="00b050"/>
                </a:solidFill>
                <a:latin typeface="Times New Roman"/>
              </a:rPr>
              <a:t>Implementação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Teste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Implantação 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Geren. config. e mudança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	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Gerenciamento de Projeto </a:t>
            </a:r>
            <a:endParaRPr/>
          </a:p>
          <a:p>
            <a:r>
              <a:rPr lang="pt-BR" sz="1300">
                <a:solidFill>
                  <a:srgbClr val="000000"/>
                </a:solidFill>
                <a:latin typeface="Times New Roman"/>
              </a:rPr>
              <a:t>                                            </a:t>
            </a:r>
            <a:r>
              <a:rPr lang="pt-BR" sz="1300">
                <a:solidFill>
                  <a:srgbClr val="000000"/>
                </a:solidFill>
                <a:latin typeface="Times New Roman"/>
              </a:rPr>
              <a:t>Ambiente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141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144" name="Table 4"/>
          <p:cNvGraphicFramePr/>
          <p:nvPr/>
        </p:nvGraphicFramePr>
        <p:xfrm>
          <a:off x="-5040" y="2922840"/>
          <a:ext cx="1984680" cy="365760"/>
        </p:xfrm>
        <a:graphic>
          <a:graphicData uri="http://schemas.openxmlformats.org/drawingml/2006/table">
            <a:tbl>
              <a:tblPr/>
              <a:tblGrid>
                <a:gridCol w="198504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Documentação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5" name="Table 5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6" name="Table 6"/>
          <p:cNvGraphicFramePr/>
          <p:nvPr/>
        </p:nvGraphicFramePr>
        <p:xfrm>
          <a:off x="1872360" y="1839600"/>
          <a:ext cx="6441480" cy="36576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65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360" y="3517200"/>
            <a:ext cx="3959640" cy="982800"/>
          </a:xfrm>
          <a:prstGeom prst="rect">
            <a:avLst/>
          </a:prstGeom>
        </p:spPr>
      </p:pic>
      <p:graphicFrame>
        <p:nvGraphicFramePr>
          <p:cNvPr id="148" name="Table 7"/>
          <p:cNvGraphicFramePr/>
          <p:nvPr/>
        </p:nvGraphicFramePr>
        <p:xfrm>
          <a:off x="1299960" y="3276360"/>
          <a:ext cx="4150080" cy="431280"/>
        </p:xfrm>
        <a:graphic>
          <a:graphicData uri="http://schemas.openxmlformats.org/drawingml/2006/table">
            <a:tbl>
              <a:tblPr/>
              <a:tblGrid>
                <a:gridCol w="415044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LibreOffice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9" name="Table 8"/>
          <p:cNvGraphicFramePr/>
          <p:nvPr/>
        </p:nvGraphicFramePr>
        <p:xfrm>
          <a:off x="1330920" y="4564440"/>
          <a:ext cx="4150080" cy="431280"/>
        </p:xfrm>
        <a:graphic>
          <a:graphicData uri="http://schemas.openxmlformats.org/drawingml/2006/table">
            <a:tbl>
              <a:tblPr/>
              <a:tblGrid>
                <a:gridCol w="415044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Documentação Técnica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0" name="Table 9"/>
          <p:cNvGraphicFramePr/>
          <p:nvPr/>
        </p:nvGraphicFramePr>
        <p:xfrm>
          <a:off x="1832400" y="4929480"/>
          <a:ext cx="4150080" cy="1190160"/>
        </p:xfrm>
        <a:graphic>
          <a:graphicData uri="http://schemas.openxmlformats.org/drawingml/2006/table">
            <a:tbl>
              <a:tblPr/>
              <a:tblGrid>
                <a:gridCol w="4150440"/>
              </a:tblGrid>
              <a:tr h="1190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- Documento de Visão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- Especificação de Requisitos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- Regras de Negócio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999999"/>
                          </a:solidFill>
                          <a:latin typeface="Times New Roman"/>
                        </a:rPr>
                        <a:t>- Especificação de Caso de Uso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152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155" name="Table 4"/>
          <p:cNvGraphicFramePr/>
          <p:nvPr/>
        </p:nvGraphicFramePr>
        <p:xfrm>
          <a:off x="-5040" y="2922840"/>
          <a:ext cx="1984680" cy="365760"/>
        </p:xfrm>
        <a:graphic>
          <a:graphicData uri="http://schemas.openxmlformats.org/drawingml/2006/table">
            <a:tbl>
              <a:tblPr/>
              <a:tblGrid>
                <a:gridCol w="198504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Escopo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6" name="Table 5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7" name="Table 6"/>
          <p:cNvGraphicFramePr/>
          <p:nvPr/>
        </p:nvGraphicFramePr>
        <p:xfrm>
          <a:off x="1872360" y="1839600"/>
          <a:ext cx="6441480" cy="36576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65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Table 7"/>
          <p:cNvGraphicFramePr/>
          <p:nvPr/>
        </p:nvGraphicFramePr>
        <p:xfrm>
          <a:off x="2923560" y="3059280"/>
          <a:ext cx="5140440" cy="3391920"/>
        </p:xfrm>
        <a:graphic>
          <a:graphicData uri="http://schemas.openxmlformats.org/drawingml/2006/table">
            <a:tbl>
              <a:tblPr/>
              <a:tblGrid>
                <a:gridCol w="5140800"/>
              </a:tblGrid>
              <a:tr h="347040">
                <a:tc>
                  <a:txBody>
                    <a:bodyPr bIns="36000" lIns="36000" rIns="36000" tIns="36000"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Manter alimento</a:t>
                      </a:r>
                      <a:endParaRPr/>
                    </a:p>
                  </a:txBody>
                  <a:tcPr/>
                </a:tc>
              </a:tr>
              <a:tr h="301320">
                <a:tc>
                  <a:txBody>
                    <a:bodyPr bIns="36000" lIns="36000" rIns="36000" tIns="360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Incluir, alterar, consultar e excluir alimentos</a:t>
                      </a:r>
                      <a:endParaRPr/>
                    </a:p>
                  </a:txBody>
                  <a:tcPr/>
                </a:tc>
              </a:tr>
              <a:tr h="347040">
                <a:tc>
                  <a:txBody>
                    <a:bodyPr bIns="36000" lIns="36000" rIns="36000" tIns="360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Manter ingestão de alimento</a:t>
                      </a:r>
                      <a:endParaRPr/>
                    </a:p>
                  </a:txBody>
                  <a:tcPr/>
                </a:tc>
              </a:tr>
              <a:tr h="301320">
                <a:tc>
                  <a:txBody>
                    <a:bodyPr bIns="36000" lIns="36000" rIns="36000" tIns="36000" wrap="none"/>
                    <a:p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- Incluir, consultar, alterar, excluir a ingestão de alimentos </a:t>
                      </a:r>
                      <a:endParaRPr/>
                    </a:p>
                  </a:txBody>
                  <a:tcPr/>
                </a:tc>
              </a:tr>
              <a:tr h="347040">
                <a:tc>
                  <a:txBody>
                    <a:bodyPr bIns="36000" lIns="36000" rIns="36000" tIns="360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Manter perfil</a:t>
                      </a:r>
                      <a:endParaRPr/>
                    </a:p>
                  </a:txBody>
                  <a:tcPr/>
                </a:tc>
              </a:tr>
              <a:tr h="301320">
                <a:tc>
                  <a:txBody>
                    <a:bodyPr bIns="36000" lIns="36000" rIns="36000" tIns="360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Incluir, consultar e alterar  o perfil do usuário no aplicativo</a:t>
                      </a:r>
                      <a:endParaRPr/>
                    </a:p>
                  </a:txBody>
                  <a:tcPr/>
                </a:tc>
              </a:tr>
              <a:tr h="347040">
                <a:tc>
                  <a:txBody>
                    <a:bodyPr bIns="36000" lIns="36000" rIns="36000" tIns="360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Alertar usuário</a:t>
                      </a:r>
                      <a:endParaRPr/>
                    </a:p>
                  </a:txBody>
                  <a:tcPr/>
                </a:tc>
              </a:tr>
              <a:tr h="525960">
                <a:tc>
                  <a:txBody>
                    <a:bodyPr bIns="36000" lIns="36000" rIns="36000" tIns="360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Proximidade de limite diário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Limite diário ultrapassado</a:t>
                      </a:r>
                      <a:endParaRPr/>
                    </a:p>
                  </a:txBody>
                  <a:tcPr/>
                </a:tc>
              </a:tr>
              <a:tr h="573840">
                <a:tc>
                  <a:txBody>
                    <a:bodyPr bIns="36000" lIns="36000" rIns="36000" tIns="360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Gerar gráfico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</a:rPr>
                        <a:t>- Gráficos em barra e pizza sobre consumo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5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0" y="3240000"/>
            <a:ext cx="900000" cy="720000"/>
          </a:xfrm>
          <a:prstGeom prst="rect">
            <a:avLst/>
          </a:prstGeom>
        </p:spPr>
      </p:pic>
      <p:pic>
        <p:nvPicPr>
          <p:cNvPr descr="" id="16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80000" y="4550040"/>
            <a:ext cx="489960" cy="489960"/>
          </a:xfrm>
          <a:prstGeom prst="rect">
            <a:avLst/>
          </a:prstGeom>
        </p:spPr>
      </p:pic>
      <p:pic>
        <p:nvPicPr>
          <p:cNvPr descr="" id="16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80000" y="5635080"/>
            <a:ext cx="554760" cy="4849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37520" cy="6857640"/>
          </a:xfrm>
          <a:prstGeom prst="rect">
            <a:avLst/>
          </a:prstGeom>
        </p:spPr>
      </p:pic>
      <p:sp>
        <p:nvSpPr>
          <p:cNvPr id="163" name="TextShape 1"/>
          <p:cNvSpPr txBox="1"/>
          <p:nvPr/>
        </p:nvSpPr>
        <p:spPr>
          <a:xfrm>
            <a:off x="0" y="0"/>
            <a:ext cx="9143640" cy="1628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1879560" y="2520000"/>
            <a:ext cx="6400440" cy="285768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474840" y="188640"/>
            <a:ext cx="8193600" cy="1233000"/>
          </a:xfrm>
          <a:prstGeom prst="rect">
            <a:avLst/>
          </a:prstGeom>
        </p:spPr>
      </p:sp>
      <p:graphicFrame>
        <p:nvGraphicFramePr>
          <p:cNvPr id="166" name="Table 4"/>
          <p:cNvGraphicFramePr/>
          <p:nvPr/>
        </p:nvGraphicFramePr>
        <p:xfrm>
          <a:off x="-9720" y="3460320"/>
          <a:ext cx="1762920" cy="3103560"/>
        </p:xfrm>
        <a:graphic>
          <a:graphicData uri="http://schemas.openxmlformats.org/drawingml/2006/table">
            <a:tbl>
              <a:tblPr/>
              <a:tblGrid>
                <a:gridCol w="1763280"/>
              </a:tblGrid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Projeto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Referencial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Metodologia</a:t>
                      </a:r>
                      <a:endParaRPr/>
                    </a:p>
                  </a:txBody>
                  <a:tcPr/>
                </a:tc>
              </a:tr>
              <a:tr h="51300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ffffff"/>
                          </a:solidFill>
                          <a:latin typeface="Times New Roman"/>
                        </a:rPr>
                        <a:t>Tecnologias</a:t>
                      </a:r>
                      <a:endParaRPr/>
                    </a:p>
                  </a:txBody>
                  <a:tcPr/>
                </a:tc>
              </a:tr>
              <a:tr h="49788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Protótipo</a:t>
                      </a:r>
                      <a:endParaRPr/>
                    </a:p>
                  </a:txBody>
                  <a:tcPr/>
                </a:tc>
              </a:tr>
              <a:tr h="497160">
                <a:tc>
                  <a:txBody>
                    <a:bodyPr wrap="none"/>
                    <a:p>
                      <a:r>
                        <a:rPr lang="pt-BR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7" name="Table 5"/>
          <p:cNvGraphicFramePr/>
          <p:nvPr/>
        </p:nvGraphicFramePr>
        <p:xfrm>
          <a:off x="1872360" y="1839600"/>
          <a:ext cx="6441480" cy="365760"/>
        </p:xfrm>
        <a:graphic>
          <a:graphicData uri="http://schemas.openxmlformats.org/drawingml/2006/table">
            <a:tbl>
              <a:tblPr/>
              <a:tblGrid>
                <a:gridCol w="6441840"/>
              </a:tblGrid>
              <a:tr h="365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CINApp - Aplicativo para Controle de Ingestão de Sódio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8" name="Table 6"/>
          <p:cNvGraphicFramePr/>
          <p:nvPr/>
        </p:nvGraphicFramePr>
        <p:xfrm>
          <a:off x="-4680" y="2922840"/>
          <a:ext cx="3244680" cy="365760"/>
        </p:xfrm>
        <a:graphic>
          <a:graphicData uri="http://schemas.openxmlformats.org/drawingml/2006/table">
            <a:tbl>
              <a:tblPr/>
              <a:tblGrid>
                <a:gridCol w="3245040"/>
              </a:tblGrid>
              <a:tr h="365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Ambiente de Desenvolvimento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6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80000" y="5220000"/>
            <a:ext cx="1980000" cy="1440000"/>
          </a:xfrm>
          <a:prstGeom prst="rect">
            <a:avLst/>
          </a:prstGeom>
        </p:spPr>
      </p:pic>
      <p:graphicFrame>
        <p:nvGraphicFramePr>
          <p:cNvPr id="170" name="Table 7"/>
          <p:cNvGraphicFramePr/>
          <p:nvPr/>
        </p:nvGraphicFramePr>
        <p:xfrm>
          <a:off x="1782360" y="5270760"/>
          <a:ext cx="1173960" cy="431280"/>
        </p:xfrm>
        <a:graphic>
          <a:graphicData uri="http://schemas.openxmlformats.org/drawingml/2006/table">
            <a:tbl>
              <a:tblPr/>
              <a:tblGrid>
                <a:gridCol w="117432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Java 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1" name="Table 8"/>
          <p:cNvGraphicFramePr/>
          <p:nvPr/>
        </p:nvGraphicFramePr>
        <p:xfrm>
          <a:off x="4370400" y="3457800"/>
          <a:ext cx="2094840" cy="431280"/>
        </p:xfrm>
        <a:graphic>
          <a:graphicData uri="http://schemas.openxmlformats.org/drawingml/2006/table">
            <a:tbl>
              <a:tblPr/>
              <a:tblGrid>
                <a:gridCol w="209520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Eclipse Juno 4.2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7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53560" y="3780000"/>
            <a:ext cx="1486440" cy="1440000"/>
          </a:xfrm>
          <a:prstGeom prst="rect">
            <a:avLst/>
          </a:prstGeom>
        </p:spPr>
      </p:pic>
      <p:graphicFrame>
        <p:nvGraphicFramePr>
          <p:cNvPr id="173" name="Table 9"/>
          <p:cNvGraphicFramePr/>
          <p:nvPr/>
        </p:nvGraphicFramePr>
        <p:xfrm>
          <a:off x="1668960" y="3485520"/>
          <a:ext cx="1747800" cy="431280"/>
        </p:xfrm>
        <a:graphic>
          <a:graphicData uri="http://schemas.openxmlformats.org/drawingml/2006/table">
            <a:tbl>
              <a:tblPr/>
              <a:tblGrid>
                <a:gridCol w="1748160"/>
              </a:tblGrid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Ubuntu 12.04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7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60000" y="3960000"/>
            <a:ext cx="1440000" cy="900000"/>
          </a:xfrm>
          <a:prstGeom prst="rect">
            <a:avLst/>
          </a:prstGeom>
        </p:spPr>
      </p:pic>
      <p:graphicFrame>
        <p:nvGraphicFramePr>
          <p:cNvPr id="175" name="Table 10"/>
          <p:cNvGraphicFramePr/>
          <p:nvPr/>
        </p:nvGraphicFramePr>
        <p:xfrm>
          <a:off x="4541040" y="5090040"/>
          <a:ext cx="4411800" cy="640080"/>
        </p:xfrm>
        <a:graphic>
          <a:graphicData uri="http://schemas.openxmlformats.org/drawingml/2006/table">
            <a:tbl>
              <a:tblPr/>
              <a:tblGrid>
                <a:gridCol w="4412160"/>
              </a:tblGrid>
              <a:tr h="640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</a:rPr>
                        <a:t>- Android SDK 4.4.2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000000"/>
                          </a:solidFill>
                          <a:latin typeface="Times New Roman"/>
                          <a:ea typeface="WenQuanYi Micro Hei"/>
                        </a:rPr>
                        <a:t>- Android Development Tools (ADT) 23.0.4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76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5220000" y="5598000"/>
            <a:ext cx="1620000" cy="12600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