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7.jpeg" ContentType="image/jpeg"/>
  <Override PartName="/ppt/media/image20.jpeg" ContentType="image/jpeg"/>
  <Override PartName="/ppt/media/image9.jpeg" ContentType="image/jpeg"/>
  <Override PartName="/ppt/media/image23.png" ContentType="image/png"/>
  <Override PartName="/ppt/media/image16.png" ContentType="image/png"/>
  <Override PartName="/ppt/media/image2.jpeg" ContentType="image/jpeg"/>
  <Override PartName="/ppt/media/image30.jpeg" ContentType="image/jpeg"/>
  <Override PartName="/ppt/media/image4.jpeg" ContentType="image/jpeg"/>
  <Override PartName="/ppt/media/image3.png" ContentType="image/png"/>
  <Override PartName="/ppt/media/image5.png" ContentType="image/png"/>
  <Override PartName="/ppt/media/image8.jpeg" ContentType="image/jpeg"/>
  <Override PartName="/ppt/media/image11.png" ContentType="image/png"/>
  <Override PartName="/ppt/media/image10.jpeg" ContentType="image/jpeg"/>
  <Override PartName="/ppt/media/image21.jpeg" ContentType="image/jpeg"/>
  <Override PartName="/ppt/media/image13.png" ContentType="image/png"/>
  <Override PartName="/ppt/media/image22.png" ContentType="image/png"/>
  <Override PartName="/ppt/media/image15.png" ContentType="image/png"/>
  <Override PartName="/ppt/media/image12.jpeg" ContentType="image/jpeg"/>
  <Override PartName="/ppt/media/image24.png" ContentType="image/png"/>
  <Override PartName="/ppt/media/image1.jpeg" ContentType="image/jpeg"/>
  <Override PartName="/ppt/media/image17.png" ContentType="image/png"/>
  <Override PartName="/ppt/media/image26.png" ContentType="image/png"/>
  <Override PartName="/ppt/media/image25.jpeg" ContentType="image/jpeg"/>
  <Override PartName="/ppt/media/image14.jpeg" ContentType="image/jpeg"/>
  <Override PartName="/ppt/media/image19.png" ContentType="image/png"/>
  <Override PartName="/ppt/media/image28.png" ContentType="image/png"/>
  <Override PartName="/ppt/media/image31.jpeg" ContentType="image/jpeg"/>
  <Override PartName="/ppt/media/image27.jpeg" ContentType="image/jpeg"/>
  <Override PartName="/ppt/media/image29.jpeg" ContentType="image/jpeg"/>
  <Override PartName="/ppt/media/image18.jpeg" ContentType="image/jpeg"/>
  <Override PartName="/ppt/media/image6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912111-4131-41B1-B191-A161C17131D1}" type="slidenum">
              <a:rPr lang="pt-B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213151-01A1-4111-B1C1-71B18101A15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C111E1-91E1-4161-81B1-E14191F131C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811181-C171-4131-8181-F1006161A16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2121E1-11A1-41D1-9101-0151A18161E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1141D1-F1D1-41F1-9151-617191B1017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C19151-71C1-4131-8171-414131F151F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1181F1-D1D1-4191-A141-E1016101B11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A141F1-1151-4171-8171-3171D1A1A1F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81D1F1-01F1-4161-8100-3161E101A18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F100A1-4151-4151-9101-8151F1E101F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7181D1-B171-4101-A161-61D16171813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A18101-7171-41E1-8101-6171A141116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5360" cy="6855480"/>
          </a:xfrm>
          <a:prstGeom prst="rect">
            <a:avLst/>
          </a:prstGeom>
        </p:spPr>
      </p:pic>
      <p:sp>
        <p:nvSpPr>
          <p:cNvPr id="40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41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Desenvolvimento de Sistemas em Software Livre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Projeto: CINApp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43" name="Table 4"/>
          <p:cNvGraphicFramePr/>
          <p:nvPr/>
        </p:nvGraphicFramePr>
        <p:xfrm>
          <a:off x="1984680" y="5636880"/>
          <a:ext cx="3127320" cy="560880"/>
        </p:xfrm>
        <a:graphic>
          <a:graphicData uri="http://schemas.openxmlformats.org/drawingml/2006/table">
            <a:tbl>
              <a:tblPr/>
              <a:tblGrid>
                <a:gridCol w="3127320"/>
              </a:tblGrid>
              <a:tr h="35748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Times New Roman"/>
                        </a:rPr>
                        <a:t>Ricardo França Rodrigues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38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39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40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41" name="Table 4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2" name="Table 5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" name="Table 6"/>
          <p:cNvGraphicFramePr/>
          <p:nvPr/>
        </p:nvGraphicFramePr>
        <p:xfrm>
          <a:off x="-4680" y="2922840"/>
          <a:ext cx="3242520" cy="363600"/>
        </p:xfrm>
        <a:graphic>
          <a:graphicData uri="http://schemas.openxmlformats.org/drawingml/2006/table">
            <a:tbl>
              <a:tblPr/>
              <a:tblGrid>
                <a:gridCol w="324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Ambiente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4" name="Table 7"/>
          <p:cNvGraphicFramePr/>
          <p:nvPr/>
        </p:nvGraphicFramePr>
        <p:xfrm>
          <a:off x="1782360" y="5270760"/>
          <a:ext cx="2895120" cy="429120"/>
        </p:xfrm>
        <a:graphic>
          <a:graphicData uri="http://schemas.openxmlformats.org/drawingml/2006/table">
            <a:tbl>
              <a:tblPr/>
              <a:tblGrid>
                <a:gridCol w="289512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Google code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5" name="Table 8"/>
          <p:cNvGraphicFramePr/>
          <p:nvPr/>
        </p:nvGraphicFramePr>
        <p:xfrm>
          <a:off x="5277960" y="3485880"/>
          <a:ext cx="2092680" cy="429120"/>
        </p:xfrm>
        <a:graphic>
          <a:graphicData uri="http://schemas.openxmlformats.org/drawingml/2006/table">
            <a:tbl>
              <a:tblPr/>
              <a:tblGrid>
                <a:gridCol w="209268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Galaxy S3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6" name="Table 9"/>
          <p:cNvGraphicFramePr/>
          <p:nvPr/>
        </p:nvGraphicFramePr>
        <p:xfrm>
          <a:off x="1668960" y="3485520"/>
          <a:ext cx="1745640" cy="429120"/>
        </p:xfrm>
        <a:graphic>
          <a:graphicData uri="http://schemas.openxmlformats.org/drawingml/2006/table">
            <a:tbl>
              <a:tblPr/>
              <a:tblGrid>
                <a:gridCol w="174564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SQLite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7" name="Table 10"/>
          <p:cNvGraphicFramePr/>
          <p:nvPr/>
        </p:nvGraphicFramePr>
        <p:xfrm>
          <a:off x="5164200" y="5268600"/>
          <a:ext cx="3042360" cy="429120"/>
        </p:xfrm>
        <a:graphic>
          <a:graphicData uri="http://schemas.openxmlformats.org/drawingml/2006/table">
            <a:tbl>
              <a:tblPr/>
              <a:tblGrid>
                <a:gridCol w="304236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RapidSVN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4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0000" y="4033080"/>
            <a:ext cx="1715760" cy="824760"/>
          </a:xfrm>
          <a:prstGeom prst="rect">
            <a:avLst/>
          </a:prstGeom>
        </p:spPr>
      </p:pic>
      <p:pic>
        <p:nvPicPr>
          <p:cNvPr descr="" id="14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00000" y="3850920"/>
            <a:ext cx="1437840" cy="1366920"/>
          </a:xfrm>
          <a:prstGeom prst="rect">
            <a:avLst/>
          </a:prstGeom>
        </p:spPr>
      </p:pic>
      <p:pic>
        <p:nvPicPr>
          <p:cNvPr descr="" id="15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5629680"/>
            <a:ext cx="1483560" cy="12261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52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53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54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55" name="Table 4"/>
          <p:cNvGraphicFramePr/>
          <p:nvPr/>
        </p:nvGraphicFramePr>
        <p:xfrm>
          <a:off x="-5040" y="2922840"/>
          <a:ext cx="1982520" cy="363600"/>
        </p:xfrm>
        <a:graphic>
          <a:graphicData uri="http://schemas.openxmlformats.org/drawingml/2006/table">
            <a:tbl>
              <a:tblPr/>
              <a:tblGrid>
                <a:gridCol w="198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Apresentação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6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" name="Table 6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5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2850480"/>
            <a:ext cx="3057840" cy="32673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61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62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63" name="Table 4"/>
          <p:cNvGraphicFramePr/>
          <p:nvPr/>
        </p:nvGraphicFramePr>
        <p:xfrm>
          <a:off x="-5040" y="2922840"/>
          <a:ext cx="1982520" cy="363600"/>
        </p:xfrm>
        <a:graphic>
          <a:graphicData uri="http://schemas.openxmlformats.org/drawingml/2006/table">
            <a:tbl>
              <a:tblPr/>
              <a:tblGrid>
                <a:gridCol w="198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Resultados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6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6" name="Table 7"/>
          <p:cNvGraphicFramePr/>
          <p:nvPr/>
        </p:nvGraphicFramePr>
        <p:xfrm>
          <a:off x="2002680" y="2754000"/>
          <a:ext cx="6592680" cy="4794840"/>
        </p:xfrm>
        <a:graphic>
          <a:graphicData uri="http://schemas.openxmlformats.org/drawingml/2006/table">
            <a:tbl>
              <a:tblPr/>
              <a:tblGrid>
                <a:gridCol w="6592680"/>
              </a:tblGrid>
              <a:tr h="47948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Objetivos atingidos: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Ambiente Open Source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Desafios: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Prazos e negócio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Perspectivas: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Controle preciso de Ingestão de Sódio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Novas versões: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Multi-idioma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Publicação: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Google Play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45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46" name="CustomShape 2"/>
          <p:cNvSpPr/>
          <p:nvPr/>
        </p:nvSpPr>
        <p:spPr>
          <a:xfrm>
            <a:off x="1879560" y="2902320"/>
            <a:ext cx="6398280" cy="2135520"/>
          </a:xfrm>
          <a:prstGeom prst="rect">
            <a:avLst/>
          </a:prstGeom>
        </p:spPr>
        <p:txBody>
          <a:bodyPr anchor="ctr" bIns="45000" lIns="90000" rIns="90000" tIns="45000"/>
          <a:p>
            <a:pPr algn="just">
              <a:lnSpc>
                <a:spcPct val="150000"/>
              </a:lnSpc>
            </a:pPr>
            <a:r>
              <a:rPr lang="pt-BR" sz="1500">
                <a:solidFill>
                  <a:srgbClr val="000000"/>
                </a:solidFill>
                <a:latin typeface="Liberation Serif;Times New Roman"/>
                <a:ea typeface="Arial"/>
              </a:rPr>
              <a:t>	</a:t>
            </a:r>
            <a:r>
              <a:rPr lang="pt-BR" sz="1500">
                <a:solidFill>
                  <a:srgbClr val="000000"/>
                </a:solidFill>
                <a:latin typeface="Liberation Serif;Times New Roman"/>
                <a:ea typeface="Arial"/>
              </a:rPr>
              <a:t>CINApp – É um Aplicativo para auxiliar a dieta de restrição de ingestão de sódio, proporcionando maior controle do seu consumo diário. O aplicativo permitirá o controle da ingestão por meio de gráficos e alertará o usuário sobre a proximidade de se atingir o seu limite diário de ingestão de sódio, assim como quando o limite for ultrapassado.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48" name="Table 4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5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5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0" y="2880000"/>
            <a:ext cx="771840" cy="695880"/>
          </a:xfrm>
          <a:prstGeom prst="rect">
            <a:avLst/>
          </a:prstGeom>
        </p:spPr>
      </p:pic>
      <p:graphicFrame>
        <p:nvGraphicFramePr>
          <p:cNvPr id="51" name="Table 6"/>
          <p:cNvGraphicFramePr/>
          <p:nvPr/>
        </p:nvGraphicFramePr>
        <p:xfrm>
          <a:off x="-4680" y="2922840"/>
          <a:ext cx="1802520" cy="357120"/>
        </p:xfrm>
        <a:graphic>
          <a:graphicData uri="http://schemas.openxmlformats.org/drawingml/2006/table">
            <a:tbl>
              <a:tblPr/>
              <a:tblGrid>
                <a:gridCol w="180252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Apresentação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7"/>
          <p:cNvGraphicFramePr/>
          <p:nvPr/>
        </p:nvGraphicFramePr>
        <p:xfrm>
          <a:off x="2949120" y="2548440"/>
          <a:ext cx="4404960" cy="357120"/>
        </p:xfrm>
        <a:graphic>
          <a:graphicData uri="http://schemas.openxmlformats.org/drawingml/2006/table">
            <a:tbl>
              <a:tblPr/>
              <a:tblGrid>
                <a:gridCol w="440496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Objetivo → Motivação → Denominação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9135360" cy="6855480"/>
          </a:xfrm>
          <a:prstGeom prst="rect">
            <a:avLst/>
          </a:prstGeom>
        </p:spPr>
      </p:pic>
      <p:sp>
        <p:nvSpPr>
          <p:cNvPr id="54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55" name="CustomShape 2"/>
          <p:cNvSpPr/>
          <p:nvPr/>
        </p:nvSpPr>
        <p:spPr>
          <a:xfrm>
            <a:off x="1879560" y="2542320"/>
            <a:ext cx="6398280" cy="2855520"/>
          </a:xfrm>
          <a:prstGeom prst="rect">
            <a:avLst/>
          </a:prstGeom>
        </p:spPr>
      </p:sp>
      <p:sp>
        <p:nvSpPr>
          <p:cNvPr id="56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57" name="Table 4"/>
          <p:cNvGraphicFramePr/>
          <p:nvPr/>
        </p:nvGraphicFramePr>
        <p:xfrm>
          <a:off x="-5040" y="2922840"/>
          <a:ext cx="1802520" cy="363600"/>
        </p:xfrm>
        <a:graphic>
          <a:graphicData uri="http://schemas.openxmlformats.org/drawingml/2006/table">
            <a:tbl>
              <a:tblPr/>
              <a:tblGrid>
                <a:gridCol w="180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Pressão Arterial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6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7"/>
          <p:cNvGraphicFramePr/>
          <p:nvPr/>
        </p:nvGraphicFramePr>
        <p:xfrm>
          <a:off x="1800000" y="2547720"/>
          <a:ext cx="7341480" cy="342360"/>
        </p:xfrm>
        <a:graphic>
          <a:graphicData uri="http://schemas.openxmlformats.org/drawingml/2006/table">
            <a:tbl>
              <a:tblPr/>
              <a:tblGrid>
                <a:gridCol w="7341480"/>
              </a:tblGrid>
              <a:tr h="342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Pressão exercida pelo sangue ao percorrer os vasos sanguíneos (artérias) em cada batimento.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12240" y="2928600"/>
            <a:ext cx="2505600" cy="1029240"/>
          </a:xfrm>
          <a:prstGeom prst="rect">
            <a:avLst/>
          </a:prstGeom>
        </p:spPr>
      </p:pic>
      <p:graphicFrame>
        <p:nvGraphicFramePr>
          <p:cNvPr id="62" name="Table 8"/>
          <p:cNvGraphicFramePr/>
          <p:nvPr/>
        </p:nvGraphicFramePr>
        <p:xfrm>
          <a:off x="2031840" y="3313080"/>
          <a:ext cx="1802520" cy="637920"/>
        </p:xfrm>
        <a:graphic>
          <a:graphicData uri="http://schemas.openxmlformats.org/drawingml/2006/table">
            <a:tbl>
              <a:tblPr/>
              <a:tblGrid>
                <a:gridCol w="1802520"/>
              </a:tblGrid>
              <a:tr h="637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Sistólica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Diastólica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9"/>
          <p:cNvGraphicFramePr/>
          <p:nvPr/>
        </p:nvGraphicFramePr>
        <p:xfrm>
          <a:off x="6550200" y="2940840"/>
          <a:ext cx="2050200" cy="363600"/>
        </p:xfrm>
        <a:graphic>
          <a:graphicData uri="http://schemas.openxmlformats.org/drawingml/2006/table">
            <a:tbl>
              <a:tblPr/>
              <a:tblGrid>
                <a:gridCol w="205020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Medidores: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10"/>
          <p:cNvGraphicFramePr/>
          <p:nvPr/>
        </p:nvGraphicFramePr>
        <p:xfrm>
          <a:off x="1787400" y="2938320"/>
          <a:ext cx="1802520" cy="363600"/>
        </p:xfrm>
        <a:graphic>
          <a:graphicData uri="http://schemas.openxmlformats.org/drawingml/2006/table">
            <a:tbl>
              <a:tblPr/>
              <a:tblGrid>
                <a:gridCol w="180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Composição: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11"/>
          <p:cNvGraphicFramePr/>
          <p:nvPr/>
        </p:nvGraphicFramePr>
        <p:xfrm>
          <a:off x="1940040" y="4184640"/>
          <a:ext cx="4897440" cy="595440"/>
        </p:xfrm>
        <a:graphic>
          <a:graphicData uri="http://schemas.openxmlformats.org/drawingml/2006/table">
            <a:tbl>
              <a:tblPr/>
              <a:tblGrid>
                <a:gridCol w="4897440"/>
              </a:tblGrid>
              <a:tr h="59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Normal: 120/80 mmHg (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Milímetro de mercúrio)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Alta: &gt;= 140/90 mmHg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6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0" y="4787640"/>
            <a:ext cx="2517840" cy="970200"/>
          </a:xfrm>
          <a:prstGeom prst="rect">
            <a:avLst/>
          </a:prstGeom>
        </p:spPr>
      </p:pic>
      <p:graphicFrame>
        <p:nvGraphicFramePr>
          <p:cNvPr id="67" name="Table 12"/>
          <p:cNvGraphicFramePr/>
          <p:nvPr/>
        </p:nvGraphicFramePr>
        <p:xfrm>
          <a:off x="1980000" y="5984640"/>
          <a:ext cx="7161480" cy="363600"/>
        </p:xfrm>
        <a:graphic>
          <a:graphicData uri="http://schemas.openxmlformats.org/drawingml/2006/table">
            <a:tbl>
              <a:tblPr/>
              <a:tblGrid>
                <a:gridCol w="716148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Retenção líquida → Estreitamento das artérias →  Maior esforço cardíaco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6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00" y="3600000"/>
            <a:ext cx="1366920" cy="1112760"/>
          </a:xfrm>
          <a:prstGeom prst="rect">
            <a:avLst/>
          </a:prstGeom>
        </p:spPr>
      </p:pic>
      <p:sp>
        <p:nvSpPr>
          <p:cNvPr id="69" name="CustomShape 13"/>
          <p:cNvSpPr/>
          <p:nvPr/>
        </p:nvSpPr>
        <p:spPr>
          <a:xfrm>
            <a:off x="6660000" y="3420000"/>
            <a:ext cx="2157840" cy="341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Esfigmomanômetro</a:t>
            </a:r>
            <a:endParaRPr/>
          </a:p>
        </p:txBody>
      </p:sp>
      <p:sp>
        <p:nvSpPr>
          <p:cNvPr id="70" name="CustomShape 14"/>
          <p:cNvSpPr/>
          <p:nvPr/>
        </p:nvSpPr>
        <p:spPr>
          <a:xfrm>
            <a:off x="6660000" y="4680000"/>
            <a:ext cx="2157840" cy="341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Medidor digital</a:t>
            </a:r>
            <a:endParaRPr/>
          </a:p>
        </p:txBody>
      </p:sp>
      <p:pic>
        <p:nvPicPr>
          <p:cNvPr descr="" id="7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090920" y="5005080"/>
            <a:ext cx="1186920" cy="9327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360"/>
            <a:ext cx="9135360" cy="6855480"/>
          </a:xfrm>
          <a:prstGeom prst="rect">
            <a:avLst/>
          </a:prstGeom>
        </p:spPr>
      </p:pic>
      <p:sp>
        <p:nvSpPr>
          <p:cNvPr id="73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74" name="CustomShape 2"/>
          <p:cNvSpPr/>
          <p:nvPr/>
        </p:nvSpPr>
        <p:spPr>
          <a:xfrm>
            <a:off x="1879560" y="2542320"/>
            <a:ext cx="6398280" cy="2855520"/>
          </a:xfrm>
          <a:prstGeom prst="rect">
            <a:avLst/>
          </a:prstGeom>
        </p:spPr>
      </p:sp>
      <p:sp>
        <p:nvSpPr>
          <p:cNvPr id="75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76" name="Table 4"/>
          <p:cNvGraphicFramePr/>
          <p:nvPr/>
        </p:nvGraphicFramePr>
        <p:xfrm>
          <a:off x="-5040" y="2922840"/>
          <a:ext cx="1558800" cy="357120"/>
        </p:xfrm>
        <a:graphic>
          <a:graphicData uri="http://schemas.openxmlformats.org/drawingml/2006/table">
            <a:tbl>
              <a:tblPr/>
              <a:tblGrid>
                <a:gridCol w="155880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6"/>
          <p:cNvGraphicFramePr/>
          <p:nvPr/>
        </p:nvGraphicFramePr>
        <p:xfrm>
          <a:off x="1872360" y="1839600"/>
          <a:ext cx="6439320" cy="35604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56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"/>
          <p:cNvGraphicFramePr/>
          <p:nvPr/>
        </p:nvGraphicFramePr>
        <p:xfrm>
          <a:off x="1919520" y="2942280"/>
          <a:ext cx="6129720" cy="1607760"/>
        </p:xfrm>
        <a:graphic>
          <a:graphicData uri="http://schemas.openxmlformats.org/drawingml/2006/table">
            <a:tbl>
              <a:tblPr/>
              <a:tblGrid>
                <a:gridCol w="6129720"/>
              </a:tblGrid>
              <a:tr h="1610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1 g NaCl (Sal de cozinha) →  400 mg de Na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Restrição moderada: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- Redução da pressão arterial;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- Redução de risco de AVC (acidente vascular cerebral).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8"/>
          <p:cNvGraphicFramePr/>
          <p:nvPr/>
        </p:nvGraphicFramePr>
        <p:xfrm>
          <a:off x="1980360" y="4924440"/>
          <a:ext cx="5893560" cy="1299240"/>
        </p:xfrm>
        <a:graphic>
          <a:graphicData uri="http://schemas.openxmlformats.org/drawingml/2006/table">
            <a:tbl>
              <a:tblPr/>
              <a:tblGrid>
                <a:gridCol w="2947680"/>
                <a:gridCol w="2945880"/>
              </a:tblGrid>
              <a:tr h="597960">
                <a:tc>
                  <a:txBody>
                    <a:bodyPr wrap="none"/>
                    <a:p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Valores padrões de ingestão de sódio no Aplicativo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Sódio (mg/d)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Normotenso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Hipertenso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2000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1500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83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85" name="Table 4"/>
          <p:cNvGraphicFramePr/>
          <p:nvPr/>
        </p:nvGraphicFramePr>
        <p:xfrm>
          <a:off x="-5040" y="2922840"/>
          <a:ext cx="4716720" cy="595440"/>
        </p:xfrm>
        <a:graphic>
          <a:graphicData uri="http://schemas.openxmlformats.org/drawingml/2006/table">
            <a:tbl>
              <a:tblPr/>
              <a:tblGrid>
                <a:gridCol w="4716720"/>
              </a:tblGrid>
              <a:tr h="59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Técnicas de Levantamento de Requisitos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6"/>
          <p:cNvGraphicFramePr/>
          <p:nvPr/>
        </p:nvGraphicFramePr>
        <p:xfrm>
          <a:off x="1872360" y="1839600"/>
          <a:ext cx="6439320" cy="35604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56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7"/>
          <p:cNvGraphicFramePr/>
          <p:nvPr/>
        </p:nvGraphicFramePr>
        <p:xfrm>
          <a:off x="1371240" y="3496680"/>
          <a:ext cx="4147920" cy="429120"/>
        </p:xfrm>
        <a:graphic>
          <a:graphicData uri="http://schemas.openxmlformats.org/drawingml/2006/table">
            <a:tbl>
              <a:tblPr/>
              <a:tblGrid>
                <a:gridCol w="414792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Brainstorming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2560" y="3600000"/>
            <a:ext cx="1835640" cy="18835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91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92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93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94" name="Table 4"/>
          <p:cNvGraphicFramePr/>
          <p:nvPr/>
        </p:nvGraphicFramePr>
        <p:xfrm>
          <a:off x="-5040" y="2922840"/>
          <a:ext cx="4716720" cy="357120"/>
        </p:xfrm>
        <a:graphic>
          <a:graphicData uri="http://schemas.openxmlformats.org/drawingml/2006/table">
            <a:tbl>
              <a:tblPr/>
              <a:tblGrid>
                <a:gridCol w="471672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Modelo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6"/>
          <p:cNvGraphicFramePr/>
          <p:nvPr/>
        </p:nvGraphicFramePr>
        <p:xfrm>
          <a:off x="1872360" y="1839600"/>
          <a:ext cx="6439320" cy="35604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56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7"/>
          <p:cNvGraphicFramePr/>
          <p:nvPr/>
        </p:nvGraphicFramePr>
        <p:xfrm>
          <a:off x="1299960" y="3276360"/>
          <a:ext cx="4147920" cy="429120"/>
        </p:xfrm>
        <a:graphic>
          <a:graphicData uri="http://schemas.openxmlformats.org/drawingml/2006/table">
            <a:tbl>
              <a:tblPr/>
              <a:tblGrid>
                <a:gridCol w="414792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RUP (Rational Unified Process)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98" name="Imagem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599640" y="3780000"/>
            <a:ext cx="3597840" cy="24879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9" name="CustomShape 8"/>
          <p:cNvSpPr/>
          <p:nvPr/>
        </p:nvSpPr>
        <p:spPr>
          <a:xfrm>
            <a:off x="900000" y="3737880"/>
            <a:ext cx="3849480" cy="3205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pt-BR" sz="1400">
                <a:solidFill>
                  <a:srgbClr val="000000"/>
                </a:solidFill>
                <a:latin typeface="Times New Roman"/>
              </a:rPr>
              <a:t>                           </a:t>
            </a:r>
            <a:r>
              <a:rPr b="1" lang="pt-BR" sz="1400">
                <a:solidFill>
                  <a:srgbClr val="000000"/>
                </a:solidFill>
                <a:latin typeface="Times New Roman"/>
              </a:rPr>
              <a:t>Disciplinas</a:t>
            </a:r>
            <a:endParaRPr/>
          </a:p>
          <a:p>
            <a:r>
              <a:rPr lang="pt-BR" sz="1400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Modelagem de Negócios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Requisitos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Análise e Design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lang="pt-BR" sz="1300">
                <a:solidFill>
                  <a:srgbClr val="00b050"/>
                </a:solidFill>
                <a:latin typeface="Times New Roman"/>
              </a:rPr>
              <a:t>Implementação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Teste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Implantação 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Geren. config. e mudança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	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Gerenciamento de Projeto 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Ambiente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01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02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03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04" name="Table 4"/>
          <p:cNvGraphicFramePr/>
          <p:nvPr/>
        </p:nvGraphicFramePr>
        <p:xfrm>
          <a:off x="-5040" y="2922840"/>
          <a:ext cx="1982520" cy="363600"/>
        </p:xfrm>
        <a:graphic>
          <a:graphicData uri="http://schemas.openxmlformats.org/drawingml/2006/table">
            <a:tbl>
              <a:tblPr/>
              <a:tblGrid>
                <a:gridCol w="198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Escopo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6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Table 7"/>
          <p:cNvGraphicFramePr/>
          <p:nvPr/>
        </p:nvGraphicFramePr>
        <p:xfrm>
          <a:off x="2923560" y="3059280"/>
          <a:ext cx="5138280" cy="3389760"/>
        </p:xfrm>
        <a:graphic>
          <a:graphicData uri="http://schemas.openxmlformats.org/drawingml/2006/table">
            <a:tbl>
              <a:tblPr/>
              <a:tblGrid>
                <a:gridCol w="5138280"/>
              </a:tblGrid>
              <a:tr h="3470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alimento</a:t>
                      </a:r>
                      <a:endParaRPr/>
                    </a:p>
                  </a:txBody>
                  <a:tcPr/>
                </a:tc>
              </a:tr>
              <a:tr h="30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Incluir, alterar, consultar e excluir alimentos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ingestão de alimento</a:t>
                      </a:r>
                      <a:endParaRPr/>
                    </a:p>
                  </a:txBody>
                  <a:tcPr/>
                </a:tc>
              </a:tr>
              <a:tr h="302040">
                <a:tc>
                  <a:txBody>
                    <a:bodyPr wrap="none"/>
                    <a:p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- Incluir, consultar, alterar, excluir a ingestão de alimentos 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perfil</a:t>
                      </a:r>
                      <a:endParaRPr/>
                    </a:p>
                  </a:txBody>
                  <a:tcPr/>
                </a:tc>
              </a:tr>
              <a:tr h="30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Incluir, consultar e alterar  o perfil do usuário no aplicativo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Alertar usuário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Proximidade de limite diário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Limite diário ultrapassado</a:t>
                      </a:r>
                      <a:endParaRPr/>
                    </a:p>
                  </a:txBody>
                  <a:tcPr/>
                </a:tc>
              </a:tr>
              <a:tr h="569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Gerar gráfico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Gráficos em barra e pizza sobre consumo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0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3240000"/>
            <a:ext cx="897840" cy="717840"/>
          </a:xfrm>
          <a:prstGeom prst="rect">
            <a:avLst/>
          </a:prstGeom>
        </p:spPr>
      </p:pic>
      <p:pic>
        <p:nvPicPr>
          <p:cNvPr descr="" id="10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80000" y="4550040"/>
            <a:ext cx="487800" cy="487800"/>
          </a:xfrm>
          <a:prstGeom prst="rect">
            <a:avLst/>
          </a:prstGeom>
        </p:spPr>
      </p:pic>
      <p:pic>
        <p:nvPicPr>
          <p:cNvPr descr="" id="11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000" y="5635080"/>
            <a:ext cx="552600" cy="48276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12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13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14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15" name="Table 4"/>
          <p:cNvGraphicFramePr/>
          <p:nvPr/>
        </p:nvGraphicFramePr>
        <p:xfrm>
          <a:off x="-5040" y="2922840"/>
          <a:ext cx="1982520" cy="363600"/>
        </p:xfrm>
        <a:graphic>
          <a:graphicData uri="http://schemas.openxmlformats.org/drawingml/2006/table">
            <a:tbl>
              <a:tblPr/>
              <a:tblGrid>
                <a:gridCol w="198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Documentação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Table 5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Table 6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360" y="3517200"/>
            <a:ext cx="3957480" cy="980640"/>
          </a:xfrm>
          <a:prstGeom prst="rect">
            <a:avLst/>
          </a:prstGeom>
        </p:spPr>
      </p:pic>
      <p:graphicFrame>
        <p:nvGraphicFramePr>
          <p:cNvPr id="119" name="Table 7"/>
          <p:cNvGraphicFramePr/>
          <p:nvPr/>
        </p:nvGraphicFramePr>
        <p:xfrm>
          <a:off x="1879560" y="3276360"/>
          <a:ext cx="3567600" cy="428760"/>
        </p:xfrm>
        <a:graphic>
          <a:graphicData uri="http://schemas.openxmlformats.org/drawingml/2006/table">
            <a:tbl>
              <a:tblPr/>
              <a:tblGrid>
                <a:gridCol w="3567600"/>
              </a:tblGrid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LibreOffice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" name="Table 8"/>
          <p:cNvGraphicFramePr/>
          <p:nvPr/>
        </p:nvGraphicFramePr>
        <p:xfrm>
          <a:off x="1879560" y="4564440"/>
          <a:ext cx="3598920" cy="428760"/>
        </p:xfrm>
        <a:graphic>
          <a:graphicData uri="http://schemas.openxmlformats.org/drawingml/2006/table">
            <a:tbl>
              <a:tblPr/>
              <a:tblGrid>
                <a:gridCol w="3598920"/>
              </a:tblGrid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Documentação Técnica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1" name="Table 9"/>
          <p:cNvGraphicFramePr/>
          <p:nvPr/>
        </p:nvGraphicFramePr>
        <p:xfrm>
          <a:off x="1832400" y="4929480"/>
          <a:ext cx="4147920" cy="1188000"/>
        </p:xfrm>
        <a:graphic>
          <a:graphicData uri="http://schemas.openxmlformats.org/drawingml/2006/table">
            <a:tbl>
              <a:tblPr/>
              <a:tblGrid>
                <a:gridCol w="4147920"/>
              </a:tblGrid>
              <a:tr h="1188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Documento de Visão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Especificação de Requisitos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Regras de Negócio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999999"/>
                          </a:solidFill>
                          <a:latin typeface="Times New Roman"/>
                        </a:rPr>
                        <a:t>- Especificação de Caso de Uso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5360" cy="685548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0" y="0"/>
            <a:ext cx="9141480" cy="1626120"/>
          </a:xfrm>
          <a:prstGeom prst="rect">
            <a:avLst/>
          </a:prstGeom>
        </p:spPr>
      </p:sp>
      <p:sp>
        <p:nvSpPr>
          <p:cNvPr id="124" name="CustomShape 2"/>
          <p:cNvSpPr/>
          <p:nvPr/>
        </p:nvSpPr>
        <p:spPr>
          <a:xfrm>
            <a:off x="1879560" y="2520000"/>
            <a:ext cx="6398280" cy="2855520"/>
          </a:xfrm>
          <a:prstGeom prst="rect">
            <a:avLst/>
          </a:prstGeom>
        </p:spPr>
      </p:sp>
      <p:sp>
        <p:nvSpPr>
          <p:cNvPr id="125" name="CustomShape 3"/>
          <p:cNvSpPr/>
          <p:nvPr/>
        </p:nvSpPr>
        <p:spPr>
          <a:xfrm>
            <a:off x="474840" y="188640"/>
            <a:ext cx="8191440" cy="1230840"/>
          </a:xfrm>
          <a:prstGeom prst="rect">
            <a:avLst/>
          </a:prstGeom>
        </p:spPr>
      </p:sp>
      <p:graphicFrame>
        <p:nvGraphicFramePr>
          <p:cNvPr id="126" name="Table 4"/>
          <p:cNvGraphicFramePr/>
          <p:nvPr/>
        </p:nvGraphicFramePr>
        <p:xfrm>
          <a:off x="-9720" y="3460320"/>
          <a:ext cx="1760760" cy="3101400"/>
        </p:xfrm>
        <a:graphic>
          <a:graphicData uri="http://schemas.openxmlformats.org/drawingml/2006/table">
            <a:tbl>
              <a:tblPr/>
              <a:tblGrid>
                <a:gridCol w="176076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464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Table 5"/>
          <p:cNvGraphicFramePr/>
          <p:nvPr/>
        </p:nvGraphicFramePr>
        <p:xfrm>
          <a:off x="1872360" y="1839600"/>
          <a:ext cx="6439320" cy="363600"/>
        </p:xfrm>
        <a:graphic>
          <a:graphicData uri="http://schemas.openxmlformats.org/drawingml/2006/table">
            <a:tbl>
              <a:tblPr/>
              <a:tblGrid>
                <a:gridCol w="6439320"/>
              </a:tblGrid>
              <a:tr h="363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8" name="Table 6"/>
          <p:cNvGraphicFramePr/>
          <p:nvPr/>
        </p:nvGraphicFramePr>
        <p:xfrm>
          <a:off x="-4680" y="2922840"/>
          <a:ext cx="3242520" cy="363600"/>
        </p:xfrm>
        <a:graphic>
          <a:graphicData uri="http://schemas.openxmlformats.org/drawingml/2006/table">
            <a:tbl>
              <a:tblPr/>
              <a:tblGrid>
                <a:gridCol w="3242520"/>
              </a:tblGrid>
              <a:tr h="363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Ambiente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2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0000" y="5220000"/>
            <a:ext cx="1977840" cy="1437840"/>
          </a:xfrm>
          <a:prstGeom prst="rect">
            <a:avLst/>
          </a:prstGeom>
        </p:spPr>
      </p:pic>
      <p:graphicFrame>
        <p:nvGraphicFramePr>
          <p:cNvPr id="130" name="Table 7"/>
          <p:cNvGraphicFramePr/>
          <p:nvPr/>
        </p:nvGraphicFramePr>
        <p:xfrm>
          <a:off x="1782360" y="5270760"/>
          <a:ext cx="1171800" cy="429120"/>
        </p:xfrm>
        <a:graphic>
          <a:graphicData uri="http://schemas.openxmlformats.org/drawingml/2006/table">
            <a:tbl>
              <a:tblPr/>
              <a:tblGrid>
                <a:gridCol w="117180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Java 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8"/>
          <p:cNvGraphicFramePr/>
          <p:nvPr/>
        </p:nvGraphicFramePr>
        <p:xfrm>
          <a:off x="4370400" y="3457800"/>
          <a:ext cx="2092680" cy="429120"/>
        </p:xfrm>
        <a:graphic>
          <a:graphicData uri="http://schemas.openxmlformats.org/drawingml/2006/table">
            <a:tbl>
              <a:tblPr/>
              <a:tblGrid>
                <a:gridCol w="209268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Eclipse Juno 4.2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3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53560" y="3780000"/>
            <a:ext cx="1484280" cy="1437840"/>
          </a:xfrm>
          <a:prstGeom prst="rect">
            <a:avLst/>
          </a:prstGeom>
        </p:spPr>
      </p:pic>
      <p:graphicFrame>
        <p:nvGraphicFramePr>
          <p:cNvPr id="133" name="Table 9"/>
          <p:cNvGraphicFramePr/>
          <p:nvPr/>
        </p:nvGraphicFramePr>
        <p:xfrm>
          <a:off x="1668960" y="3485520"/>
          <a:ext cx="1745640" cy="429120"/>
        </p:xfrm>
        <a:graphic>
          <a:graphicData uri="http://schemas.openxmlformats.org/drawingml/2006/table">
            <a:tbl>
              <a:tblPr/>
              <a:tblGrid>
                <a:gridCol w="1745640"/>
              </a:tblGrid>
              <a:tr h="42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Ubuntu 12.04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3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0" y="3960000"/>
            <a:ext cx="1437840" cy="897840"/>
          </a:xfrm>
          <a:prstGeom prst="rect">
            <a:avLst/>
          </a:prstGeom>
        </p:spPr>
      </p:pic>
      <p:graphicFrame>
        <p:nvGraphicFramePr>
          <p:cNvPr id="135" name="Table 10"/>
          <p:cNvGraphicFramePr/>
          <p:nvPr/>
        </p:nvGraphicFramePr>
        <p:xfrm>
          <a:off x="4541040" y="5090040"/>
          <a:ext cx="4409640" cy="637920"/>
        </p:xfrm>
        <a:graphic>
          <a:graphicData uri="http://schemas.openxmlformats.org/drawingml/2006/table">
            <a:tbl>
              <a:tblPr/>
              <a:tblGrid>
                <a:gridCol w="4409640"/>
              </a:tblGrid>
              <a:tr h="637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Android SDK 4.4.2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- Android Development Tools (ADT) 23.0.4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36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00" y="5598000"/>
            <a:ext cx="1617840" cy="12578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