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B739-9DDA-4FFE-9B4B-A1F0DE6663B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0AEC4-2A79-46C7-9239-00A78F75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6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8745" y="1204978"/>
            <a:ext cx="7552885" cy="5096461"/>
            <a:chOff x="157808" y="675600"/>
            <a:chExt cx="5253853" cy="3545143"/>
          </a:xfrm>
        </p:grpSpPr>
        <p:grpSp>
          <p:nvGrpSpPr>
            <p:cNvPr id="5" name="组合 4"/>
            <p:cNvGrpSpPr/>
            <p:nvPr/>
          </p:nvGrpSpPr>
          <p:grpSpPr>
            <a:xfrm>
              <a:off x="157808" y="675600"/>
              <a:ext cx="5253853" cy="3545143"/>
              <a:chOff x="83163" y="2047846"/>
              <a:chExt cx="5253853" cy="3545143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83163" y="2047846"/>
                <a:ext cx="5253853" cy="3545143"/>
                <a:chOff x="246269" y="2613118"/>
                <a:chExt cx="5253853" cy="3545143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246269" y="2613118"/>
                  <a:ext cx="5253853" cy="3545143"/>
                  <a:chOff x="-12600" y="1348001"/>
                  <a:chExt cx="6922631" cy="4671185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1787238" y="2078182"/>
                    <a:ext cx="2635134" cy="2635134"/>
                    <a:chOff x="1787238" y="2078182"/>
                    <a:chExt cx="2635134" cy="2635134"/>
                  </a:xfrm>
                </p:grpSpPr>
                <p:grpSp>
                  <p:nvGrpSpPr>
                    <p:cNvPr id="40" name="组合 39"/>
                    <p:cNvGrpSpPr/>
                    <p:nvPr/>
                  </p:nvGrpSpPr>
                  <p:grpSpPr>
                    <a:xfrm>
                      <a:off x="1787238" y="2078182"/>
                      <a:ext cx="2635134" cy="2635134"/>
                      <a:chOff x="2410691" y="2601884"/>
                      <a:chExt cx="2635134" cy="2635134"/>
                    </a:xfrm>
                  </p:grpSpPr>
                  <p:sp>
                    <p:nvSpPr>
                      <p:cNvPr id="44" name="八边形 43"/>
                      <p:cNvSpPr/>
                      <p:nvPr/>
                    </p:nvSpPr>
                    <p:spPr>
                      <a:xfrm>
                        <a:off x="2410691" y="2601884"/>
                        <a:ext cx="2635134" cy="2635134"/>
                      </a:xfrm>
                      <a:prstGeom prst="octagon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椭圆 44"/>
                      <p:cNvSpPr/>
                      <p:nvPr/>
                    </p:nvSpPr>
                    <p:spPr>
                      <a:xfrm>
                        <a:off x="2930236" y="3121429"/>
                        <a:ext cx="1596044" cy="159604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41" name="组合 40"/>
                    <p:cNvGrpSpPr/>
                    <p:nvPr/>
                  </p:nvGrpSpPr>
                  <p:grpSpPr>
                    <a:xfrm>
                      <a:off x="2867476" y="3065772"/>
                      <a:ext cx="450399" cy="644751"/>
                      <a:chOff x="2271850" y="68266"/>
                      <a:chExt cx="2114167" cy="3026452"/>
                    </a:xfrm>
                  </p:grpSpPr>
                  <p:sp>
                    <p:nvSpPr>
                      <p:cNvPr id="42" name="剪去同侧角的矩形 41"/>
                      <p:cNvSpPr/>
                      <p:nvPr/>
                    </p:nvSpPr>
                    <p:spPr>
                      <a:xfrm rot="5400000">
                        <a:off x="1241813" y="1098303"/>
                        <a:ext cx="3026452" cy="966378"/>
                      </a:xfrm>
                      <a:prstGeom prst="snip2SameRect">
                        <a:avLst>
                          <a:gd name="adj1" fmla="val 41678"/>
                          <a:gd name="adj2" fmla="val 0"/>
                        </a:avLst>
                      </a:prstGeom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剪去同侧角的矩形 42"/>
                      <p:cNvSpPr/>
                      <p:nvPr/>
                    </p:nvSpPr>
                    <p:spPr>
                      <a:xfrm rot="-5400000">
                        <a:off x="2389602" y="1098303"/>
                        <a:ext cx="3026452" cy="966378"/>
                      </a:xfrm>
                      <a:prstGeom prst="snip2SameRect">
                        <a:avLst>
                          <a:gd name="adj1" fmla="val 41678"/>
                          <a:gd name="adj2" fmla="val 0"/>
                        </a:avLst>
                      </a:prstGeom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0" name="右箭头 19"/>
                  <p:cNvSpPr/>
                  <p:nvPr/>
                </p:nvSpPr>
                <p:spPr>
                  <a:xfrm>
                    <a:off x="623456" y="3275214"/>
                    <a:ext cx="1163782" cy="241069"/>
                  </a:xfrm>
                  <a:prstGeom prst="rightArrow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右箭头 20"/>
                  <p:cNvSpPr/>
                  <p:nvPr/>
                </p:nvSpPr>
                <p:spPr>
                  <a:xfrm rot="10800000">
                    <a:off x="4422372" y="3275214"/>
                    <a:ext cx="1163782" cy="241069"/>
                  </a:xfrm>
                  <a:prstGeom prst="rightArrow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右箭头 21"/>
                  <p:cNvSpPr/>
                  <p:nvPr/>
                </p:nvSpPr>
                <p:spPr>
                  <a:xfrm rot="2700000">
                    <a:off x="1124556" y="1980502"/>
                    <a:ext cx="1163782" cy="241069"/>
                  </a:xfrm>
                  <a:prstGeom prst="rightArrow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右箭头 22"/>
                  <p:cNvSpPr/>
                  <p:nvPr/>
                </p:nvSpPr>
                <p:spPr>
                  <a:xfrm rot="-2700000">
                    <a:off x="1159165" y="4592781"/>
                    <a:ext cx="1163782" cy="241069"/>
                  </a:xfrm>
                  <a:prstGeom prst="rightArrow">
                    <a:avLst/>
                  </a:prstGeom>
                  <a:solidFill>
                    <a:srgbClr val="B11F95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右箭头 23"/>
                  <p:cNvSpPr/>
                  <p:nvPr/>
                </p:nvSpPr>
                <p:spPr>
                  <a:xfrm rot="8100000">
                    <a:off x="3886662" y="1924382"/>
                    <a:ext cx="1163782" cy="241069"/>
                  </a:xfrm>
                  <a:prstGeom prst="rightArrow">
                    <a:avLst/>
                  </a:prstGeom>
                  <a:solidFill>
                    <a:srgbClr val="B11F95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右箭头 24"/>
                  <p:cNvSpPr/>
                  <p:nvPr/>
                </p:nvSpPr>
                <p:spPr>
                  <a:xfrm rot="-8100000">
                    <a:off x="3884497" y="4612796"/>
                    <a:ext cx="1163782" cy="241069"/>
                  </a:xfrm>
                  <a:prstGeom prst="rightArrow">
                    <a:avLst/>
                  </a:prstGeom>
                  <a:solidFill>
                    <a:srgbClr val="B11F95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2670865" y="4713315"/>
                    <a:ext cx="823384" cy="529957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468316" y="2938524"/>
                    <a:ext cx="12933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355 Vertical</a:t>
                    </a:r>
                    <a:endParaRPr lang="en-US" dirty="0"/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2429392" y="5557521"/>
                    <a:ext cx="135081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/>
                      <a:t>Top View</a:t>
                    </a:r>
                    <a:endParaRPr lang="en-US" sz="2400" b="1" dirty="0"/>
                  </a:p>
                </p:txBody>
              </p:sp>
              <p:sp>
                <p:nvSpPr>
                  <p:cNvPr id="29" name="右箭头 28"/>
                  <p:cNvSpPr/>
                  <p:nvPr/>
                </p:nvSpPr>
                <p:spPr>
                  <a:xfrm>
                    <a:off x="2394917" y="3300269"/>
                    <a:ext cx="1395518" cy="187427"/>
                  </a:xfrm>
                  <a:prstGeom prst="rightArrow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4720179" y="3060718"/>
                    <a:ext cx="15532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355 Horizontal</a:t>
                    </a:r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文本框 30"/>
                      <p:cNvSpPr txBox="1"/>
                      <p:nvPr/>
                    </p:nvSpPr>
                    <p:spPr>
                      <a:xfrm>
                        <a:off x="4492141" y="4249889"/>
                        <a:ext cx="1183337" cy="646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370(EIT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a14:m>
                        <a:r>
                          <a:rPr lang="en-US" dirty="0" smtClean="0"/>
                          <a:t>)</a:t>
                        </a:r>
                      </a:p>
                      <a:p>
                        <a:r>
                          <a:rPr lang="en-US" dirty="0" smtClean="0"/>
                          <a:t>370(EMM)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1" name="文本框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2141" y="4249889"/>
                        <a:ext cx="1183337" cy="646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4245" t="-4310" b="-431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文本框 31"/>
                      <p:cNvSpPr txBox="1"/>
                      <p:nvPr/>
                    </p:nvSpPr>
                    <p:spPr>
                      <a:xfrm>
                        <a:off x="-12600" y="4138071"/>
                        <a:ext cx="1647696" cy="14773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lang="en-US" dirty="0" smtClean="0"/>
                      </a:p>
                      <a:p>
                        <a:r>
                          <a:rPr lang="en-US" dirty="0" smtClean="0"/>
                          <a:t>370(Detection) </a:t>
                        </a:r>
                      </a:p>
                      <a:p>
                        <a:r>
                          <a:rPr lang="en-US" dirty="0" smtClean="0"/>
                          <a:t>370(EIT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a14:m>
                        <a:r>
                          <a:rPr lang="en-US" dirty="0" smtClean="0"/>
                          <a:t>)</a:t>
                        </a:r>
                      </a:p>
                      <a:p>
                        <a:r>
                          <a:rPr lang="en-US" dirty="0" smtClean="0"/>
                          <a:t>370(Cooling)</a:t>
                        </a:r>
                      </a:p>
                      <a:p>
                        <a:r>
                          <a:rPr lang="en-US" dirty="0" smtClean="0"/>
                          <a:t>370(Pumping)</a:t>
                        </a:r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2" name="文本框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2600" y="4138071"/>
                        <a:ext cx="1647696" cy="1477328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4831410" y="1348001"/>
                    <a:ext cx="1654812" cy="646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370(Protection)</a:t>
                    </a:r>
                  </a:p>
                  <a:p>
                    <a:r>
                      <a:rPr lang="en-US" dirty="0" smtClean="0"/>
                      <a:t>399</a:t>
                    </a:r>
                    <a:endParaRPr lang="en-US" dirty="0"/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1604318" y="1687094"/>
                    <a:ext cx="5357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935</a:t>
                    </a:r>
                    <a:endParaRPr lang="en-US" dirty="0"/>
                  </a:p>
                </p:txBody>
              </p:sp>
              <p:sp>
                <p:nvSpPr>
                  <p:cNvPr id="35" name="梯形 34"/>
                  <p:cNvSpPr/>
                  <p:nvPr/>
                </p:nvSpPr>
                <p:spPr>
                  <a:xfrm rot="4200000">
                    <a:off x="4621194" y="2366455"/>
                    <a:ext cx="537391" cy="770943"/>
                  </a:xfrm>
                  <a:prstGeom prst="trapezoid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2521200" y="1419684"/>
                    <a:ext cx="1342996" cy="646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Oven Cables</a:t>
                    </a:r>
                  </a:p>
                  <a:p>
                    <a:r>
                      <a:rPr lang="en-US" dirty="0" smtClean="0"/>
                      <a:t>DC Cables</a:t>
                    </a:r>
                    <a:endParaRPr lang="en-US" dirty="0"/>
                  </a:p>
                </p:txBody>
              </p:sp>
              <p:sp>
                <p:nvSpPr>
                  <p:cNvPr id="37" name="上箭头 36"/>
                  <p:cNvSpPr/>
                  <p:nvPr/>
                </p:nvSpPr>
                <p:spPr>
                  <a:xfrm>
                    <a:off x="2982540" y="1949638"/>
                    <a:ext cx="244524" cy="547294"/>
                  </a:xfrm>
                  <a:prstGeom prst="upArrow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5172504" y="2413060"/>
                    <a:ext cx="17375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Microwave Horn</a:t>
                    </a:r>
                    <a:endParaRPr lang="en-US" dirty="0"/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3276174" y="3123189"/>
                    <a:ext cx="258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i="1" dirty="0" smtClean="0">
                        <a:solidFill>
                          <a:srgbClr val="FF0000"/>
                        </a:solidFill>
                      </a:rPr>
                      <a:t>B</a:t>
                    </a:r>
                    <a:endParaRPr lang="en-US" sz="2800" b="1" i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8" name="文本框 17"/>
                <p:cNvSpPr txBox="1"/>
                <p:nvPr/>
              </p:nvSpPr>
              <p:spPr>
                <a:xfrm>
                  <a:off x="1986912" y="5544143"/>
                  <a:ext cx="1919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Helical Resonator</a:t>
                  </a:r>
                  <a:endParaRPr lang="en-US" dirty="0"/>
                </a:p>
              </p:txBody>
            </p:sp>
          </p:grpSp>
          <p:cxnSp>
            <p:nvCxnSpPr>
              <p:cNvPr id="13" name="直接箭头连接符 12"/>
              <p:cNvCxnSpPr/>
              <p:nvPr/>
            </p:nvCxnSpPr>
            <p:spPr>
              <a:xfrm>
                <a:off x="3630745" y="3443034"/>
                <a:ext cx="0" cy="33186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组合 13"/>
              <p:cNvGrpSpPr/>
              <p:nvPr/>
            </p:nvGrpSpPr>
            <p:grpSpPr>
              <a:xfrm>
                <a:off x="837633" y="3497357"/>
                <a:ext cx="224775" cy="224775"/>
                <a:chOff x="780413" y="3487072"/>
                <a:chExt cx="601471" cy="601471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780413" y="3487072"/>
                  <a:ext cx="601471" cy="6014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乘号 15"/>
                <p:cNvSpPr/>
                <p:nvPr/>
              </p:nvSpPr>
              <p:spPr>
                <a:xfrm>
                  <a:off x="806701" y="3518215"/>
                  <a:ext cx="535016" cy="535016"/>
                </a:xfrm>
                <a:prstGeom prst="mathMultiply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" name="矩形 5"/>
            <p:cNvSpPr/>
            <p:nvPr/>
          </p:nvSpPr>
          <p:spPr>
            <a:xfrm rot="3600000">
              <a:off x="1930034" y="2264971"/>
              <a:ext cx="109373" cy="32367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 rot="-3000000">
              <a:off x="1964101" y="1806376"/>
              <a:ext cx="109373" cy="32367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 rot="3600000">
              <a:off x="3045373" y="1794313"/>
              <a:ext cx="109373" cy="32367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98451" y="164432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174</a:t>
              </a:r>
              <a:endParaRPr 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87253" y="240312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174</a:t>
              </a:r>
              <a:endParaRPr 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59579" y="1938528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171</a:t>
              </a:r>
              <a:endParaRPr lang="en-US" dirty="0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167955" y="4665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Spherical Octagon Chamber with Segmented Blade Trap System</a:t>
            </a:r>
            <a:endParaRPr lang="en-US" sz="3200" b="1" dirty="0"/>
          </a:p>
        </p:txBody>
      </p:sp>
      <p:grpSp>
        <p:nvGrpSpPr>
          <p:cNvPr id="71" name="组合 70"/>
          <p:cNvGrpSpPr/>
          <p:nvPr/>
        </p:nvGrpSpPr>
        <p:grpSpPr>
          <a:xfrm>
            <a:off x="7605814" y="1718294"/>
            <a:ext cx="4127066" cy="3986898"/>
            <a:chOff x="7605814" y="1718294"/>
            <a:chExt cx="4127066" cy="3986898"/>
          </a:xfrm>
        </p:grpSpPr>
        <p:grpSp>
          <p:nvGrpSpPr>
            <p:cNvPr id="70" name="组合 69"/>
            <p:cNvGrpSpPr/>
            <p:nvPr/>
          </p:nvGrpSpPr>
          <p:grpSpPr>
            <a:xfrm>
              <a:off x="7605814" y="1718294"/>
              <a:ext cx="4127066" cy="3359905"/>
              <a:chOff x="7566032" y="538489"/>
              <a:chExt cx="4127066" cy="3359905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7566032" y="3037369"/>
                <a:ext cx="2220686" cy="861025"/>
                <a:chOff x="9013371" y="2538756"/>
                <a:chExt cx="2220686" cy="2220686"/>
              </a:xfrm>
            </p:grpSpPr>
            <p:sp>
              <p:nvSpPr>
                <p:cNvPr id="62" name="八边形 61"/>
                <p:cNvSpPr/>
                <p:nvPr/>
              </p:nvSpPr>
              <p:spPr>
                <a:xfrm>
                  <a:off x="9013371" y="2538756"/>
                  <a:ext cx="2220686" cy="2220686"/>
                </a:xfrm>
                <a:prstGeom prst="octagon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9428872" y="2958634"/>
                  <a:ext cx="1380930" cy="138093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566032" y="2703558"/>
                <a:ext cx="2220686" cy="861025"/>
                <a:chOff x="9013371" y="2538756"/>
                <a:chExt cx="2220686" cy="2220686"/>
              </a:xfrm>
            </p:grpSpPr>
            <p:sp>
              <p:nvSpPr>
                <p:cNvPr id="48" name="八边形 47"/>
                <p:cNvSpPr/>
                <p:nvPr/>
              </p:nvSpPr>
              <p:spPr>
                <a:xfrm>
                  <a:off x="9013371" y="2538756"/>
                  <a:ext cx="2220686" cy="2220686"/>
                </a:xfrm>
                <a:prstGeom prst="octagon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9428872" y="2958634"/>
                  <a:ext cx="1380930" cy="138093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圆角矩形 50"/>
              <p:cNvSpPr/>
              <p:nvPr/>
            </p:nvSpPr>
            <p:spPr>
              <a:xfrm>
                <a:off x="8326765" y="1542041"/>
                <a:ext cx="690466" cy="1309773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8583958" y="3017527"/>
                <a:ext cx="176080" cy="252061"/>
                <a:chOff x="10001651" y="3497752"/>
                <a:chExt cx="491404" cy="703451"/>
              </a:xfrm>
            </p:grpSpPr>
            <p:sp>
              <p:nvSpPr>
                <p:cNvPr id="53" name="剪去同侧角的矩形 52"/>
                <p:cNvSpPr/>
                <p:nvPr/>
              </p:nvSpPr>
              <p:spPr>
                <a:xfrm rot="5400000">
                  <a:off x="9762235" y="3737168"/>
                  <a:ext cx="703451" cy="224619"/>
                </a:xfrm>
                <a:prstGeom prst="snip2SameRect">
                  <a:avLst>
                    <a:gd name="adj1" fmla="val 41678"/>
                    <a:gd name="adj2" fmla="val 0"/>
                  </a:avLst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剪去同侧角的矩形 53"/>
                <p:cNvSpPr/>
                <p:nvPr/>
              </p:nvSpPr>
              <p:spPr>
                <a:xfrm rot="16200000">
                  <a:off x="10029020" y="3737168"/>
                  <a:ext cx="703451" cy="224619"/>
                </a:xfrm>
                <a:prstGeom prst="snip2SameRect">
                  <a:avLst>
                    <a:gd name="adj1" fmla="val 41678"/>
                    <a:gd name="adj2" fmla="val 0"/>
                  </a:avLst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下箭头 56"/>
              <p:cNvSpPr/>
              <p:nvPr/>
            </p:nvSpPr>
            <p:spPr>
              <a:xfrm>
                <a:off x="8550321" y="712747"/>
                <a:ext cx="270065" cy="2201079"/>
              </a:xfrm>
              <a:prstGeom prst="down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9115246" y="2152198"/>
                <a:ext cx="2259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 smtClean="0"/>
                  <a:t>PhotonGear</a:t>
                </a:r>
                <a:r>
                  <a:rPr lang="en-US" altLang="zh-CN" dirty="0" smtClean="0"/>
                  <a:t> Objective</a:t>
                </a:r>
                <a:endParaRPr 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800576" y="1228217"/>
                <a:ext cx="2812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370 </a:t>
                </a:r>
                <a:r>
                  <a:rPr lang="en-US" altLang="zh-CN" dirty="0" smtClean="0"/>
                  <a:t>Fluorescence Collection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altLang="zh-CN" dirty="0" smtClean="0"/>
                  <a:t>NA=0.6</a:t>
                </a:r>
                <a:endParaRPr 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797754" y="693818"/>
                <a:ext cx="2895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355 </a:t>
                </a:r>
                <a:r>
                  <a:rPr lang="en-US" altLang="zh-CN" dirty="0" smtClean="0"/>
                  <a:t>Individual Beam, NA=0.1</a:t>
                </a:r>
                <a:endParaRPr lang="en-US" dirty="0"/>
              </a:p>
            </p:txBody>
          </p:sp>
          <p:sp>
            <p:nvSpPr>
              <p:cNvPr id="56" name="上箭头 55"/>
              <p:cNvSpPr/>
              <p:nvPr/>
            </p:nvSpPr>
            <p:spPr>
              <a:xfrm>
                <a:off x="8648505" y="538489"/>
                <a:ext cx="69513" cy="2520933"/>
              </a:xfrm>
              <a:prstGeom prst="upArrow">
                <a:avLst/>
              </a:prstGeom>
              <a:solidFill>
                <a:srgbClr val="B11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8023138" y="5243527"/>
              <a:ext cx="1436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Side View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0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表格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881420"/>
                  </p:ext>
                </p:extLst>
              </p:nvPr>
            </p:nvGraphicFramePr>
            <p:xfrm>
              <a:off x="5756692" y="622835"/>
              <a:ext cx="6435308" cy="59933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3194">
                      <a:extLst>
                        <a:ext uri="{9D8B030D-6E8A-4147-A177-3AD203B41FA5}">
                          <a16:colId xmlns:a16="http://schemas.microsoft.com/office/drawing/2014/main" val="1302597164"/>
                        </a:ext>
                      </a:extLst>
                    </a:gridCol>
                    <a:gridCol w="1166326">
                      <a:extLst>
                        <a:ext uri="{9D8B030D-6E8A-4147-A177-3AD203B41FA5}">
                          <a16:colId xmlns:a16="http://schemas.microsoft.com/office/drawing/2014/main" val="2127004115"/>
                        </a:ext>
                      </a:extLst>
                    </a:gridCol>
                    <a:gridCol w="1020484">
                      <a:extLst>
                        <a:ext uri="{9D8B030D-6E8A-4147-A177-3AD203B41FA5}">
                          <a16:colId xmlns:a16="http://schemas.microsoft.com/office/drawing/2014/main" val="289478674"/>
                        </a:ext>
                      </a:extLst>
                    </a:gridCol>
                    <a:gridCol w="2755304">
                      <a:extLst>
                        <a:ext uri="{9D8B030D-6E8A-4147-A177-3AD203B41FA5}">
                          <a16:colId xmlns:a16="http://schemas.microsoft.com/office/drawing/2014/main" val="3493258187"/>
                        </a:ext>
                      </a:extLst>
                    </a:gridCol>
                  </a:tblGrid>
                  <a:tr h="295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Beam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en-US" sz="1600" dirty="0" smtClean="0"/>
                            <a:t>(nm)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𝑴𝑯𝒛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Polarization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4414639"/>
                      </a:ext>
                    </a:extLst>
                  </a:tr>
                  <a:tr h="524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370(Detection)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369.526370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6498011"/>
                      </a:ext>
                    </a:extLst>
                  </a:tr>
                  <a:tr h="524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370(Pumping)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369.526370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4936376"/>
                      </a:ext>
                    </a:extLst>
                  </a:tr>
                  <a:tr h="524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370(Cooling)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369.526375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7766713"/>
                      </a:ext>
                    </a:extLst>
                  </a:tr>
                  <a:tr h="7142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370(EIT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1600" dirty="0" smtClean="0"/>
                            <a:t>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369.526320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+100</a:t>
                          </a:r>
                          <a:r>
                            <a:rPr lang="en-US" sz="1600" baseline="300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(1+2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(1−2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aseline="30000" dirty="0" smtClean="0"/>
                            <a:t>6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2193631"/>
                      </a:ext>
                    </a:extLst>
                  </a:tr>
                  <a:tr h="52151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370(EIT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sz="1600" dirty="0" smtClean="0"/>
                            <a:t>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369.526316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+100</a:t>
                          </a:r>
                          <a:r>
                            <a:rPr lang="en-US" sz="1600" baseline="300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1406985"/>
                      </a:ext>
                    </a:extLst>
                  </a:tr>
                  <a:tr h="3970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370(EMM)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369.526390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-50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aseline="30000" dirty="0" smtClean="0"/>
                            <a:t>7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8173249"/>
                      </a:ext>
                    </a:extLst>
                  </a:tr>
                  <a:tr h="524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370(Protection)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369.526540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-340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3869354"/>
                      </a:ext>
                    </a:extLst>
                  </a:tr>
                  <a:tr h="295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399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398.911050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N/A</a:t>
                          </a:r>
                          <a:r>
                            <a:rPr lang="en-US" sz="1600" baseline="300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Unknown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6856017"/>
                      </a:ext>
                    </a:extLst>
                  </a:tr>
                  <a:tr h="295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935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935.188080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Optimized</a:t>
                          </a:r>
                          <a:r>
                            <a:rPr lang="en-US" sz="1600" baseline="300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7283036"/>
                      </a:ext>
                    </a:extLst>
                  </a:tr>
                  <a:tr h="295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</a:t>
                          </a:r>
                          <a:r>
                            <a:rPr lang="en-US" sz="1600" baseline="0" dirty="0" smtClean="0"/>
                            <a:t> Vertical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+230.6</a:t>
                          </a:r>
                          <a:r>
                            <a:rPr lang="en-US" sz="1600" baseline="30000" dirty="0" smtClean="0"/>
                            <a:t>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Linear Vertical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0172812"/>
                      </a:ext>
                    </a:extLst>
                  </a:tr>
                  <a:tr h="295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 Horizontal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+173.04</a:t>
                          </a:r>
                          <a:r>
                            <a:rPr lang="en-US" sz="1600" baseline="300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Linear Horizontal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3662625"/>
                      </a:ext>
                    </a:extLst>
                  </a:tr>
                  <a:tr h="295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 Individual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</a:t>
                          </a:r>
                          <a:endParaRPr lang="en-US" sz="16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</a:t>
                          </a:r>
                          <a:r>
                            <a:rPr lang="en-US" sz="1600" baseline="0" dirty="0" smtClean="0"/>
                            <a:t> determined yet</a:t>
                          </a:r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945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表格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881420"/>
                  </p:ext>
                </p:extLst>
              </p:nvPr>
            </p:nvGraphicFramePr>
            <p:xfrm>
              <a:off x="5756692" y="622835"/>
              <a:ext cx="6435308" cy="59933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3194">
                      <a:extLst>
                        <a:ext uri="{9D8B030D-6E8A-4147-A177-3AD203B41FA5}">
                          <a16:colId xmlns:a16="http://schemas.microsoft.com/office/drawing/2014/main" val="1302597164"/>
                        </a:ext>
                      </a:extLst>
                    </a:gridCol>
                    <a:gridCol w="1166326">
                      <a:extLst>
                        <a:ext uri="{9D8B030D-6E8A-4147-A177-3AD203B41FA5}">
                          <a16:colId xmlns:a16="http://schemas.microsoft.com/office/drawing/2014/main" val="2127004115"/>
                        </a:ext>
                      </a:extLst>
                    </a:gridCol>
                    <a:gridCol w="1020484">
                      <a:extLst>
                        <a:ext uri="{9D8B030D-6E8A-4147-A177-3AD203B41FA5}">
                          <a16:colId xmlns:a16="http://schemas.microsoft.com/office/drawing/2014/main" val="289478674"/>
                        </a:ext>
                      </a:extLst>
                    </a:gridCol>
                    <a:gridCol w="2755304">
                      <a:extLst>
                        <a:ext uri="{9D8B030D-6E8A-4147-A177-3AD203B41FA5}">
                          <a16:colId xmlns:a16="http://schemas.microsoft.com/office/drawing/2014/main" val="349325818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Beam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796" t="-5455" r="-327225" b="-17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0119" t="-5455" r="-272024" b="-17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Polarization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4414639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370(Detection)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369.526370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850" t="-66667" r="-1106" b="-981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498011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370(Pumping)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369.526370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850" t="-164773" r="-1106" b="-87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936376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370(Cooling)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369.526375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-10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850" t="-267816" r="-1106" b="-780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766713"/>
                      </a:ext>
                    </a:extLst>
                  </a:tr>
                  <a:tr h="810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" t="-240602" r="-333061" b="-4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369.526320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+100</a:t>
                          </a:r>
                          <a:r>
                            <a:rPr lang="en-US" sz="1600" baseline="300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850" t="-240602" r="-1106" b="-4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193631"/>
                      </a:ext>
                    </a:extLst>
                  </a:tr>
                  <a:tr h="5918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8" t="-467010" r="-333061" b="-462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369.526316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+100</a:t>
                          </a:r>
                          <a:r>
                            <a:rPr lang="en-US" sz="1600" baseline="300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850" t="-467010" r="-1106" b="-462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1406985"/>
                      </a:ext>
                    </a:extLst>
                  </a:tr>
                  <a:tr h="450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370(EMM)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369.526390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-50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850" t="-743243" r="-1106" b="-5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8173249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370(Protection)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369.526540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-340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3850" t="-709091" r="-1106" b="-326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86935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399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398.911050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N/A</a:t>
                          </a:r>
                          <a:r>
                            <a:rPr lang="en-US" sz="1600" baseline="300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Unknown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685601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935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935.188080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Optimized</a:t>
                          </a:r>
                          <a:r>
                            <a:rPr lang="en-US" sz="1600" baseline="30000" dirty="0" smtClean="0"/>
                            <a:t>8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728303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</a:t>
                          </a:r>
                          <a:r>
                            <a:rPr lang="en-US" sz="1600" baseline="0" dirty="0" smtClean="0"/>
                            <a:t> Vertical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+230.6</a:t>
                          </a:r>
                          <a:r>
                            <a:rPr lang="en-US" sz="1600" baseline="30000" dirty="0" smtClean="0"/>
                            <a:t>4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Linear Vertical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01728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 Horizontal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+173.04</a:t>
                          </a:r>
                          <a:r>
                            <a:rPr lang="en-US" sz="1600" baseline="30000" dirty="0" smtClean="0"/>
                            <a:t>5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Linear Horizontal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366262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 Individual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355</a:t>
                          </a:r>
                          <a:endParaRPr lang="en-US" sz="16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</a:t>
                          </a:r>
                          <a:r>
                            <a:rPr lang="en-US" sz="1600" baseline="0" dirty="0" smtClean="0"/>
                            <a:t> determined yet</a:t>
                          </a:r>
                          <a:endParaRPr 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51945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28046" y="4052026"/>
                <a:ext cx="5906277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SzPct val="80000"/>
                  <a:buFont typeface="+mj-lt"/>
                  <a:buAutoNum type="arabicPeriod"/>
                </a:pPr>
                <a:r>
                  <a:rPr lang="en-US" sz="1600" dirty="0" smtClean="0"/>
                  <a:t>For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transition</a:t>
                </a:r>
              </a:p>
              <a:p>
                <a:pPr marL="342900" indent="-342900">
                  <a:buSzPct val="80000"/>
                  <a:buFont typeface="+mj-lt"/>
                  <a:buAutoNum type="arabicPeriod"/>
                </a:pPr>
                <a:r>
                  <a:rPr lang="en-US" sz="1600" dirty="0" smtClean="0"/>
                  <a:t>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/>
                  <a:t> transition</a:t>
                </a:r>
              </a:p>
              <a:p>
                <a:pPr marL="342900" indent="-342900">
                  <a:buSzPct val="80000"/>
                  <a:buFont typeface="+mj-lt"/>
                  <a:buAutoNum type="arabicPeriod"/>
                </a:pPr>
                <a:r>
                  <a:rPr lang="en-US" sz="1600" dirty="0" smtClean="0"/>
                  <a:t>It is not optimized with Doppler shift</a:t>
                </a:r>
              </a:p>
              <a:p>
                <a:pPr marL="342900" indent="-342900">
                  <a:buSzPct val="80000"/>
                  <a:buFont typeface="+mj-lt"/>
                  <a:buAutoNum type="arabicPeriod"/>
                </a:pPr>
                <a:r>
                  <a:rPr lang="en-US" sz="1600" dirty="0" smtClean="0"/>
                  <a:t>PLL AOM drive frequency</a:t>
                </a:r>
              </a:p>
              <a:p>
                <a:pPr marL="342900" indent="-342900">
                  <a:buSzPct val="80000"/>
                  <a:buFont typeface="+mj-lt"/>
                  <a:buAutoNum type="arabicPeriod"/>
                </a:pPr>
                <a:r>
                  <a:rPr lang="en-US" sz="1600" dirty="0" smtClean="0"/>
                  <a:t>AOM carrier frequency, blue and red sideband is different</a:t>
                </a:r>
              </a:p>
              <a:p>
                <a:pPr marL="342900" indent="-342900">
                  <a:buSzPct val="80000"/>
                  <a:buFont typeface="+mj-lt"/>
                  <a:buAutoNum type="arabicPeriod"/>
                </a:pPr>
                <a:r>
                  <a:rPr lang="en-US" sz="1600" dirty="0" smtClean="0"/>
                  <a:t>It’s combined with Detection beam using PBS into a PM fiber, and their polarization should be perpendicular</a:t>
                </a:r>
              </a:p>
              <a:p>
                <a:pPr marL="342900" indent="-342900">
                  <a:buSzPct val="80000"/>
                  <a:buFont typeface="+mj-lt"/>
                  <a:buAutoNum type="arabicPeriod"/>
                </a:pPr>
                <a:r>
                  <a:rPr lang="en-US" sz="1600" dirty="0" smtClean="0"/>
                  <a:t>It’s combined with EIT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 smtClean="0"/>
                  <a:t> beam using PBS into a PM fiber, and their polarization should be perpendicular</a:t>
                </a:r>
              </a:p>
              <a:p>
                <a:pPr marL="342900" indent="-342900">
                  <a:buSzPct val="8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 smtClean="0"/>
                  <a:t> should be the main component and there should be some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 smtClean="0"/>
                  <a:t> components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" y="4052026"/>
                <a:ext cx="5906277" cy="3077766"/>
              </a:xfrm>
              <a:prstGeom prst="rect">
                <a:avLst/>
              </a:prstGeom>
              <a:blipFill>
                <a:blip r:embed="rId3"/>
                <a:stretch>
                  <a:fillRect l="-207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/>
          <p:cNvGrpSpPr/>
          <p:nvPr/>
        </p:nvGrpSpPr>
        <p:grpSpPr>
          <a:xfrm>
            <a:off x="24939" y="541123"/>
            <a:ext cx="5359230" cy="3617311"/>
            <a:chOff x="74645" y="603432"/>
            <a:chExt cx="5359230" cy="3617311"/>
          </a:xfrm>
        </p:grpSpPr>
        <p:grpSp>
          <p:nvGrpSpPr>
            <p:cNvPr id="60" name="组合 59"/>
            <p:cNvGrpSpPr/>
            <p:nvPr/>
          </p:nvGrpSpPr>
          <p:grpSpPr>
            <a:xfrm>
              <a:off x="74645" y="603432"/>
              <a:ext cx="5359230" cy="3617311"/>
              <a:chOff x="0" y="1975678"/>
              <a:chExt cx="5359230" cy="3617311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0" y="1975678"/>
                <a:ext cx="5359230" cy="3617311"/>
                <a:chOff x="163106" y="2540950"/>
                <a:chExt cx="5359230" cy="3617311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163106" y="2540950"/>
                  <a:ext cx="5359230" cy="3617311"/>
                  <a:chOff x="-122178" y="1252910"/>
                  <a:chExt cx="7061479" cy="4766276"/>
                </a:xfrm>
              </p:grpSpPr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1787238" y="2078182"/>
                    <a:ext cx="2635134" cy="2635134"/>
                    <a:chOff x="1787238" y="2078182"/>
                    <a:chExt cx="2635134" cy="2635134"/>
                  </a:xfrm>
                </p:grpSpPr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1787238" y="2078182"/>
                      <a:ext cx="2635134" cy="2635134"/>
                      <a:chOff x="2410691" y="2601884"/>
                      <a:chExt cx="2635134" cy="2635134"/>
                    </a:xfrm>
                  </p:grpSpPr>
                  <p:sp>
                    <p:nvSpPr>
                      <p:cNvPr id="5" name="八边形 4"/>
                      <p:cNvSpPr/>
                      <p:nvPr/>
                    </p:nvSpPr>
                    <p:spPr>
                      <a:xfrm>
                        <a:off x="2410691" y="2601884"/>
                        <a:ext cx="2635134" cy="2635134"/>
                      </a:xfrm>
                      <a:prstGeom prst="octagon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椭圆 5"/>
                      <p:cNvSpPr/>
                      <p:nvPr/>
                    </p:nvSpPr>
                    <p:spPr>
                      <a:xfrm>
                        <a:off x="2930236" y="3121429"/>
                        <a:ext cx="1596044" cy="159604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9" name="组合 28"/>
                    <p:cNvGrpSpPr/>
                    <p:nvPr/>
                  </p:nvGrpSpPr>
                  <p:grpSpPr>
                    <a:xfrm>
                      <a:off x="2867476" y="3065773"/>
                      <a:ext cx="450400" cy="644752"/>
                      <a:chOff x="2271850" y="68272"/>
                      <a:chExt cx="2114170" cy="3026455"/>
                    </a:xfrm>
                  </p:grpSpPr>
                  <p:sp>
                    <p:nvSpPr>
                      <p:cNvPr id="27" name="剪去同侧角的矩形 26"/>
                      <p:cNvSpPr/>
                      <p:nvPr/>
                    </p:nvSpPr>
                    <p:spPr>
                      <a:xfrm rot="5400000">
                        <a:off x="1241811" y="1098311"/>
                        <a:ext cx="3026455" cy="966377"/>
                      </a:xfrm>
                      <a:prstGeom prst="snip2SameRect">
                        <a:avLst>
                          <a:gd name="adj1" fmla="val 41678"/>
                          <a:gd name="adj2" fmla="val 0"/>
                        </a:avLst>
                      </a:prstGeom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剪去同侧角的矩形 27"/>
                      <p:cNvSpPr/>
                      <p:nvPr/>
                    </p:nvSpPr>
                    <p:spPr>
                      <a:xfrm rot="16200000">
                        <a:off x="2389605" y="1098312"/>
                        <a:ext cx="3026452" cy="966378"/>
                      </a:xfrm>
                      <a:prstGeom prst="snip2SameRect">
                        <a:avLst>
                          <a:gd name="adj1" fmla="val 41678"/>
                          <a:gd name="adj2" fmla="val 0"/>
                        </a:avLst>
                      </a:prstGeom>
                    </p:spPr>
                    <p:style>
                      <a:lnRef idx="0">
                        <a:schemeClr val="accent4"/>
                      </a:lnRef>
                      <a:fillRef idx="3">
                        <a:schemeClr val="accent4"/>
                      </a:fillRef>
                      <a:effectRef idx="3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8" name="右箭头 7"/>
                  <p:cNvSpPr/>
                  <p:nvPr/>
                </p:nvSpPr>
                <p:spPr>
                  <a:xfrm>
                    <a:off x="623456" y="3275214"/>
                    <a:ext cx="1163782" cy="241069"/>
                  </a:xfrm>
                  <a:prstGeom prst="rightArrow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右箭头 8"/>
                  <p:cNvSpPr/>
                  <p:nvPr/>
                </p:nvSpPr>
                <p:spPr>
                  <a:xfrm rot="10800000">
                    <a:off x="4422372" y="3275214"/>
                    <a:ext cx="1163782" cy="241069"/>
                  </a:xfrm>
                  <a:prstGeom prst="rightArrow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右箭头 9"/>
                  <p:cNvSpPr/>
                  <p:nvPr/>
                </p:nvSpPr>
                <p:spPr>
                  <a:xfrm rot="2700000">
                    <a:off x="1124556" y="1980502"/>
                    <a:ext cx="1163782" cy="241069"/>
                  </a:xfrm>
                  <a:prstGeom prst="rightArrow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右箭头 10"/>
                  <p:cNvSpPr/>
                  <p:nvPr/>
                </p:nvSpPr>
                <p:spPr>
                  <a:xfrm rot="-2700000">
                    <a:off x="1159165" y="4592781"/>
                    <a:ext cx="1163782" cy="241069"/>
                  </a:xfrm>
                  <a:prstGeom prst="rightArrow">
                    <a:avLst/>
                  </a:prstGeom>
                  <a:solidFill>
                    <a:srgbClr val="B11F95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右箭头 11"/>
                  <p:cNvSpPr/>
                  <p:nvPr/>
                </p:nvSpPr>
                <p:spPr>
                  <a:xfrm rot="8100000">
                    <a:off x="3886662" y="1924382"/>
                    <a:ext cx="1163782" cy="241069"/>
                  </a:xfrm>
                  <a:prstGeom prst="rightArrow">
                    <a:avLst/>
                  </a:prstGeom>
                  <a:solidFill>
                    <a:srgbClr val="B11F95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右箭头 12"/>
                  <p:cNvSpPr/>
                  <p:nvPr/>
                </p:nvSpPr>
                <p:spPr>
                  <a:xfrm rot="-8100000">
                    <a:off x="3884497" y="4612796"/>
                    <a:ext cx="1163782" cy="241069"/>
                  </a:xfrm>
                  <a:prstGeom prst="rightArrow">
                    <a:avLst/>
                  </a:prstGeom>
                  <a:solidFill>
                    <a:srgbClr val="B11F95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2670865" y="4713315"/>
                    <a:ext cx="823384" cy="529957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213980" y="2926393"/>
                    <a:ext cx="12933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355 Vertical</a:t>
                    </a:r>
                    <a:endParaRPr lang="en-US" dirty="0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2429392" y="5557521"/>
                    <a:ext cx="135081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 smtClean="0"/>
                      <a:t>Top View</a:t>
                    </a:r>
                    <a:endParaRPr lang="en-US" sz="2400" b="1" dirty="0"/>
                  </a:p>
                </p:txBody>
              </p:sp>
              <p:sp>
                <p:nvSpPr>
                  <p:cNvPr id="16" name="右箭头 15"/>
                  <p:cNvSpPr/>
                  <p:nvPr/>
                </p:nvSpPr>
                <p:spPr>
                  <a:xfrm>
                    <a:off x="2394917" y="3300269"/>
                    <a:ext cx="1395518" cy="187427"/>
                  </a:xfrm>
                  <a:prstGeom prst="rightArrow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4712582" y="2926393"/>
                    <a:ext cx="15532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355 Horizontal</a:t>
                    </a:r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文本框 31"/>
                      <p:cNvSpPr txBox="1"/>
                      <p:nvPr/>
                    </p:nvSpPr>
                    <p:spPr>
                      <a:xfrm>
                        <a:off x="4554319" y="4092901"/>
                        <a:ext cx="1183337" cy="646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370(EIT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a14:m>
                        <a:r>
                          <a:rPr lang="en-US" dirty="0" smtClean="0"/>
                          <a:t>)</a:t>
                        </a:r>
                      </a:p>
                      <a:p>
                        <a:r>
                          <a:rPr lang="en-US" dirty="0" smtClean="0"/>
                          <a:t>370(EMM)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2" name="文本框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54319" y="4092901"/>
                        <a:ext cx="1183337" cy="646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5405" t="-7500" r="-37162" b="-51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-122178" y="3974650"/>
                        <a:ext cx="1647696" cy="14773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lang="en-US" dirty="0" smtClean="0"/>
                      </a:p>
                      <a:p>
                        <a:r>
                          <a:rPr lang="en-US" dirty="0" smtClean="0"/>
                          <a:t>370(Detection) </a:t>
                        </a:r>
                      </a:p>
                      <a:p>
                        <a:r>
                          <a:rPr lang="en-US" dirty="0" smtClean="0"/>
                          <a:t>370(EIT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a14:m>
                        <a:r>
                          <a:rPr lang="en-US" dirty="0" smtClean="0"/>
                          <a:t>)</a:t>
                        </a:r>
                      </a:p>
                      <a:p>
                        <a:r>
                          <a:rPr lang="en-US" dirty="0" smtClean="0"/>
                          <a:t>370(Cooling)</a:t>
                        </a:r>
                      </a:p>
                      <a:p>
                        <a:r>
                          <a:rPr lang="en-US" dirty="0" smtClean="0"/>
                          <a:t>370(Pumping)</a:t>
                        </a:r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22178" y="3974650"/>
                        <a:ext cx="1647696" cy="1477328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3902" r="-34634" b="-3913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4831410" y="1348001"/>
                    <a:ext cx="1654812" cy="646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370(Protection)</a:t>
                    </a:r>
                  </a:p>
                  <a:p>
                    <a:r>
                      <a:rPr lang="en-US" dirty="0" smtClean="0"/>
                      <a:t>399</a:t>
                    </a:r>
                    <a:endParaRPr lang="en-US" dirty="0"/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1604318" y="1687094"/>
                    <a:ext cx="5357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935</a:t>
                    </a:r>
                    <a:endParaRPr lang="en-US" dirty="0"/>
                  </a:p>
                </p:txBody>
              </p:sp>
              <p:sp>
                <p:nvSpPr>
                  <p:cNvPr id="37" name="梯形 36"/>
                  <p:cNvSpPr/>
                  <p:nvPr/>
                </p:nvSpPr>
                <p:spPr>
                  <a:xfrm rot="4200000">
                    <a:off x="4621194" y="2366455"/>
                    <a:ext cx="537391" cy="770943"/>
                  </a:xfrm>
                  <a:prstGeom prst="trapezoid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2416001" y="1252910"/>
                    <a:ext cx="1342996" cy="646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Oven Cables</a:t>
                    </a:r>
                  </a:p>
                  <a:p>
                    <a:r>
                      <a:rPr lang="en-US" dirty="0" smtClean="0"/>
                      <a:t>DC Cables</a:t>
                    </a:r>
                    <a:endParaRPr lang="en-US" dirty="0"/>
                  </a:p>
                </p:txBody>
              </p:sp>
              <p:sp>
                <p:nvSpPr>
                  <p:cNvPr id="43" name="上箭头 42"/>
                  <p:cNvSpPr/>
                  <p:nvPr/>
                </p:nvSpPr>
                <p:spPr>
                  <a:xfrm>
                    <a:off x="2982540" y="1949638"/>
                    <a:ext cx="244524" cy="547294"/>
                  </a:xfrm>
                  <a:prstGeom prst="upArrow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5201774" y="2277663"/>
                    <a:ext cx="17375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Microwave Horn</a:t>
                    </a:r>
                    <a:endParaRPr lang="en-US" dirty="0"/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3259296" y="2995687"/>
                    <a:ext cx="2588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i="1" dirty="0" smtClean="0">
                        <a:solidFill>
                          <a:srgbClr val="FF0000"/>
                        </a:solidFill>
                      </a:rPr>
                      <a:t>B</a:t>
                    </a:r>
                    <a:endParaRPr lang="en-US" sz="2800" b="1" i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1702558" y="5532602"/>
                  <a:ext cx="19192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Helical Resonator</a:t>
                  </a:r>
                  <a:endParaRPr lang="en-US" dirty="0"/>
                </a:p>
              </p:txBody>
            </p:sp>
          </p:grpSp>
          <p:cxnSp>
            <p:nvCxnSpPr>
              <p:cNvPr id="55" name="直接箭头连接符 54"/>
              <p:cNvCxnSpPr/>
              <p:nvPr/>
            </p:nvCxnSpPr>
            <p:spPr>
              <a:xfrm>
                <a:off x="3630745" y="3443034"/>
                <a:ext cx="0" cy="33186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组合 57"/>
              <p:cNvGrpSpPr/>
              <p:nvPr/>
            </p:nvGrpSpPr>
            <p:grpSpPr>
              <a:xfrm>
                <a:off x="837633" y="3497357"/>
                <a:ext cx="224775" cy="224775"/>
                <a:chOff x="780413" y="3487072"/>
                <a:chExt cx="601471" cy="601471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780413" y="3487072"/>
                  <a:ext cx="601471" cy="601471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乘号 56"/>
                <p:cNvSpPr/>
                <p:nvPr/>
              </p:nvSpPr>
              <p:spPr>
                <a:xfrm>
                  <a:off x="806701" y="3518215"/>
                  <a:ext cx="535016" cy="535016"/>
                </a:xfrm>
                <a:prstGeom prst="mathMultiply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2" name="矩形 61"/>
            <p:cNvSpPr/>
            <p:nvPr/>
          </p:nvSpPr>
          <p:spPr>
            <a:xfrm rot="3600000">
              <a:off x="1930034" y="2264971"/>
              <a:ext cx="109373" cy="32367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63"/>
            <p:cNvSpPr/>
            <p:nvPr/>
          </p:nvSpPr>
          <p:spPr>
            <a:xfrm rot="-3000000">
              <a:off x="1964101" y="1806376"/>
              <a:ext cx="109373" cy="32367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/>
            <p:cNvSpPr/>
            <p:nvPr/>
          </p:nvSpPr>
          <p:spPr>
            <a:xfrm rot="3600000">
              <a:off x="3045373" y="1794313"/>
              <a:ext cx="109373" cy="32367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898451" y="164432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174</a:t>
              </a:r>
              <a:endParaRPr 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887253" y="240312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174</a:t>
              </a:r>
              <a:endParaRPr 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959579" y="1938528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171</a:t>
              </a:r>
              <a:endParaRPr 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746" y="8804"/>
            <a:ext cx="481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Laser Configurations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178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52889"/>
              </p:ext>
            </p:extLst>
          </p:nvPr>
        </p:nvGraphicFramePr>
        <p:xfrm>
          <a:off x="233264" y="1654253"/>
          <a:ext cx="764720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896">
                  <a:extLst>
                    <a:ext uri="{9D8B030D-6E8A-4147-A177-3AD203B41FA5}">
                      <a16:colId xmlns:a16="http://schemas.microsoft.com/office/drawing/2014/main" val="1563318507"/>
                    </a:ext>
                  </a:extLst>
                </a:gridCol>
                <a:gridCol w="2099719">
                  <a:extLst>
                    <a:ext uri="{9D8B030D-6E8A-4147-A177-3AD203B41FA5}">
                      <a16:colId xmlns:a16="http://schemas.microsoft.com/office/drawing/2014/main" val="339747490"/>
                    </a:ext>
                  </a:extLst>
                </a:gridCol>
                <a:gridCol w="1658654">
                  <a:extLst>
                    <a:ext uri="{9D8B030D-6E8A-4147-A177-3AD203B41FA5}">
                      <a16:colId xmlns:a16="http://schemas.microsoft.com/office/drawing/2014/main" val="3265722000"/>
                    </a:ext>
                  </a:extLst>
                </a:gridCol>
                <a:gridCol w="1304559">
                  <a:extLst>
                    <a:ext uri="{9D8B030D-6E8A-4147-A177-3AD203B41FA5}">
                      <a16:colId xmlns:a16="http://schemas.microsoft.com/office/drawing/2014/main" val="4009812489"/>
                    </a:ext>
                  </a:extLst>
                </a:gridCol>
                <a:gridCol w="1006373">
                  <a:extLst>
                    <a:ext uri="{9D8B030D-6E8A-4147-A177-3AD203B41FA5}">
                      <a16:colId xmlns:a16="http://schemas.microsoft.com/office/drawing/2014/main" val="2625077908"/>
                    </a:ext>
                  </a:extLst>
                </a:gridCol>
              </a:tblGrid>
              <a:tr h="32469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Window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View Area</a:t>
                      </a:r>
                      <a:r>
                        <a:rPr lang="en-US" sz="1600" baseline="0" dirty="0" smtClean="0"/>
                        <a:t> Diameter</a:t>
                      </a:r>
                      <a:r>
                        <a:rPr lang="en-US" sz="1600" dirty="0" smtClean="0"/>
                        <a:t>(mm)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Distance to Ions(mm)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Thickness(mm)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24464"/>
                  </a:ext>
                </a:extLst>
              </a:tr>
              <a:tr h="3246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 Recessed Window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370 Fluorescence</a:t>
                      </a:r>
                      <a:r>
                        <a:rPr lang="en-US" sz="1600" baseline="0" dirty="0" smtClean="0"/>
                        <a:t> Collection and 355 individual beam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458122"/>
                  </a:ext>
                </a:extLst>
              </a:tr>
              <a:tr h="3246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Bottom Standard Window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in 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68.33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34.44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6.35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47798"/>
                  </a:ext>
                </a:extLst>
              </a:tr>
              <a:tr h="3246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Side</a:t>
                      </a:r>
                      <a:r>
                        <a:rPr lang="en-US" sz="1600" baseline="0" dirty="0" smtClean="0"/>
                        <a:t> Window(6)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Laser Beam</a:t>
                      </a:r>
                      <a:r>
                        <a:rPr lang="en-US" sz="1600" baseline="0" dirty="0" smtClean="0"/>
                        <a:t> Access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60.17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2.16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438003"/>
                  </a:ext>
                </a:extLst>
              </a:tr>
              <a:tr h="3246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RF Feedthrough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Feedthrough</a:t>
                      </a:r>
                      <a:r>
                        <a:rPr lang="en-US" sz="1600" baseline="0" dirty="0" smtClean="0"/>
                        <a:t> to helical resonator with the down port of the chamber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209359"/>
                  </a:ext>
                </a:extLst>
              </a:tr>
              <a:tr h="3246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DC</a:t>
                      </a:r>
                      <a:r>
                        <a:rPr lang="en-US" sz="1600" baseline="0" dirty="0" smtClean="0"/>
                        <a:t> and Oven feedthroughs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Connected to the main vacuum body and</a:t>
                      </a:r>
                      <a:r>
                        <a:rPr lang="en-US" sz="1600" baseline="0" dirty="0" smtClean="0"/>
                        <a:t> the cables are connected through the up port of the chamber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7549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43323"/>
              </p:ext>
            </p:extLst>
          </p:nvPr>
        </p:nvGraphicFramePr>
        <p:xfrm>
          <a:off x="233263" y="779600"/>
          <a:ext cx="76472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067">
                  <a:extLst>
                    <a:ext uri="{9D8B030D-6E8A-4147-A177-3AD203B41FA5}">
                      <a16:colId xmlns:a16="http://schemas.microsoft.com/office/drawing/2014/main" val="1809046553"/>
                    </a:ext>
                  </a:extLst>
                </a:gridCol>
                <a:gridCol w="3185055">
                  <a:extLst>
                    <a:ext uri="{9D8B030D-6E8A-4147-A177-3AD203B41FA5}">
                      <a16:colId xmlns:a16="http://schemas.microsoft.com/office/drawing/2014/main" val="829301020"/>
                    </a:ext>
                  </a:extLst>
                </a:gridCol>
                <a:gridCol w="1913079">
                  <a:extLst>
                    <a:ext uri="{9D8B030D-6E8A-4147-A177-3AD203B41FA5}">
                      <a16:colId xmlns:a16="http://schemas.microsoft.com/office/drawing/2014/main" val="3434942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WD(mm)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4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PhotonGear</a:t>
                      </a:r>
                      <a:r>
                        <a:rPr lang="en-US" dirty="0" smtClean="0"/>
                        <a:t> Objective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 for</a:t>
                      </a:r>
                      <a:r>
                        <a:rPr lang="en-US" baseline="0" dirty="0" smtClean="0"/>
                        <a:t> 370, 0.1 for 355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630548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66760" y="56645"/>
            <a:ext cx="1143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Objective and Windows</a:t>
            </a:r>
            <a:endParaRPr lang="en-US" sz="32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7977956" y="1064028"/>
            <a:ext cx="4028528" cy="5205656"/>
            <a:chOff x="7977956" y="1064028"/>
            <a:chExt cx="4028528" cy="5205656"/>
          </a:xfrm>
        </p:grpSpPr>
        <p:grpSp>
          <p:nvGrpSpPr>
            <p:cNvPr id="3" name="组合 2"/>
            <p:cNvGrpSpPr/>
            <p:nvPr/>
          </p:nvGrpSpPr>
          <p:grpSpPr>
            <a:xfrm>
              <a:off x="7977956" y="1064028"/>
              <a:ext cx="4028528" cy="4858573"/>
              <a:chOff x="7608278" y="121727"/>
              <a:chExt cx="2980501" cy="3594609"/>
            </a:xfrm>
          </p:grpSpPr>
          <p:sp>
            <p:nvSpPr>
              <p:cNvPr id="19" name="矩形 18"/>
              <p:cNvSpPr/>
              <p:nvPr/>
            </p:nvSpPr>
            <p:spPr>
              <a:xfrm rot="5400000">
                <a:off x="9044967" y="3541069"/>
                <a:ext cx="62474" cy="28805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052614" y="986059"/>
                <a:ext cx="102637" cy="50153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955838" y="919960"/>
                <a:ext cx="102637" cy="50153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8014995" y="121727"/>
                <a:ext cx="2084797" cy="3552004"/>
                <a:chOff x="9552061" y="1288431"/>
                <a:chExt cx="1331503" cy="2268568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9910586" y="2918515"/>
                  <a:ext cx="638484" cy="638484"/>
                  <a:chOff x="1054828" y="645248"/>
                  <a:chExt cx="1999905" cy="1999905"/>
                </a:xfrm>
              </p:grpSpPr>
              <p:sp>
                <p:nvSpPr>
                  <p:cNvPr id="6" name="八边形 5"/>
                  <p:cNvSpPr/>
                  <p:nvPr/>
                </p:nvSpPr>
                <p:spPr>
                  <a:xfrm>
                    <a:off x="1054828" y="645248"/>
                    <a:ext cx="1999905" cy="1999905"/>
                  </a:xfrm>
                  <a:prstGeom prst="octago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椭圆 6"/>
                  <p:cNvSpPr/>
                  <p:nvPr/>
                </p:nvSpPr>
                <p:spPr>
                  <a:xfrm>
                    <a:off x="1449130" y="1043876"/>
                    <a:ext cx="1211300" cy="12113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剪去同侧角的矩形 7"/>
                  <p:cNvSpPr/>
                  <p:nvPr/>
                </p:nvSpPr>
                <p:spPr>
                  <a:xfrm rot="5400000">
                    <a:off x="1713778" y="1536036"/>
                    <a:ext cx="489327" cy="156248"/>
                  </a:xfrm>
                  <a:prstGeom prst="snip2SameRect">
                    <a:avLst>
                      <a:gd name="adj1" fmla="val 41678"/>
                      <a:gd name="adj2" fmla="val 0"/>
                    </a:avLst>
                  </a:prstGeom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剪去同侧角的矩形 8"/>
                  <p:cNvSpPr/>
                  <p:nvPr/>
                </p:nvSpPr>
                <p:spPr>
                  <a:xfrm rot="16200000">
                    <a:off x="1899357" y="1536036"/>
                    <a:ext cx="489327" cy="156248"/>
                  </a:xfrm>
                  <a:prstGeom prst="snip2SameRect">
                    <a:avLst>
                      <a:gd name="adj1" fmla="val 41678"/>
                      <a:gd name="adj2" fmla="val 0"/>
                    </a:avLst>
                  </a:prstGeom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梯形 10"/>
                <p:cNvSpPr/>
                <p:nvPr/>
              </p:nvSpPr>
              <p:spPr>
                <a:xfrm rot="10800000">
                  <a:off x="10047425" y="2619935"/>
                  <a:ext cx="340775" cy="298579"/>
                </a:xfrm>
                <a:prstGeom prst="trapezoid">
                  <a:avLst>
                    <a:gd name="adj" fmla="val 28125"/>
                  </a:avLst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十字形 11"/>
                <p:cNvSpPr/>
                <p:nvPr/>
              </p:nvSpPr>
              <p:spPr>
                <a:xfrm>
                  <a:off x="9552061" y="1288431"/>
                  <a:ext cx="1331503" cy="1331503"/>
                </a:xfrm>
                <a:prstGeom prst="plus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圆角矩形 12"/>
                <p:cNvSpPr/>
                <p:nvPr/>
              </p:nvSpPr>
              <p:spPr>
                <a:xfrm>
                  <a:off x="10010985" y="1725582"/>
                  <a:ext cx="457200" cy="457200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SAES</a:t>
                  </a:r>
                  <a:endParaRPr lang="en-US" dirty="0"/>
                </a:p>
              </p:txBody>
            </p:sp>
          </p:grpSp>
          <p:sp>
            <p:nvSpPr>
              <p:cNvPr id="15" name="文本框 14"/>
              <p:cNvSpPr txBox="1"/>
              <p:nvPr/>
            </p:nvSpPr>
            <p:spPr>
              <a:xfrm>
                <a:off x="7608278" y="1009132"/>
                <a:ext cx="394444" cy="323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DC</a:t>
                </a:r>
                <a:endParaRPr lang="en-US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0028013" y="1052428"/>
                <a:ext cx="560766" cy="273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Oven</a:t>
                </a:r>
                <a:endParaRPr lang="en-US" dirty="0"/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9135563" y="5900352"/>
              <a:ext cx="177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Helical resonator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3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277</Words>
  <Application>Microsoft Office PowerPoint</Application>
  <PresentationFormat>宽屏</PresentationFormat>
  <Paragraphs>143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Quanxin</dc:creator>
  <cp:lastModifiedBy>Mei Quanxin</cp:lastModifiedBy>
  <cp:revision>57</cp:revision>
  <dcterms:created xsi:type="dcterms:W3CDTF">2020-01-29T07:47:18Z</dcterms:created>
  <dcterms:modified xsi:type="dcterms:W3CDTF">2020-02-05T11:45:59Z</dcterms:modified>
</cp:coreProperties>
</file>