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7" r:id="rId5"/>
    <p:sldId id="286" r:id="rId6"/>
    <p:sldId id="271" r:id="rId7"/>
    <p:sldId id="280" r:id="rId8"/>
    <p:sldId id="261" r:id="rId9"/>
    <p:sldId id="282" r:id="rId10"/>
    <p:sldId id="273" r:id="rId11"/>
    <p:sldId id="283" r:id="rId12"/>
    <p:sldId id="275" r:id="rId13"/>
    <p:sldId id="284" r:id="rId14"/>
    <p:sldId id="277" r:id="rId15"/>
    <p:sldId id="285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94674"/>
  </p:normalViewPr>
  <p:slideViewPr>
    <p:cSldViewPr>
      <p:cViewPr varScale="1">
        <p:scale>
          <a:sx n="52" d="100"/>
          <a:sy n="52" d="100"/>
        </p:scale>
        <p:origin x="92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793"/>
            <a:ext cx="20104100" cy="1130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8629636" y="0"/>
            <a:ext cx="1903730" cy="1098550"/>
          </a:xfrm>
          <a:custGeom>
            <a:avLst/>
            <a:gdLst/>
            <a:ahLst/>
            <a:cxnLst/>
            <a:rect l="l" t="t" r="r" b="b"/>
            <a:pathLst>
              <a:path w="1903729" h="1098550">
                <a:moveTo>
                  <a:pt x="0" y="1098436"/>
                </a:moveTo>
                <a:lnTo>
                  <a:pt x="1903597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87863"/>
            <a:ext cx="6016625" cy="3470910"/>
          </a:xfrm>
          <a:custGeom>
            <a:avLst/>
            <a:gdLst/>
            <a:ahLst/>
            <a:cxnLst/>
            <a:rect l="l" t="t" r="r" b="b"/>
            <a:pathLst>
              <a:path w="6016625" h="3470909">
                <a:moveTo>
                  <a:pt x="0" y="3470565"/>
                </a:moveTo>
                <a:lnTo>
                  <a:pt x="6016220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990167" y="3861596"/>
            <a:ext cx="2114550" cy="1219835"/>
          </a:xfrm>
          <a:custGeom>
            <a:avLst/>
            <a:gdLst/>
            <a:ahLst/>
            <a:cxnLst/>
            <a:rect l="l" t="t" r="r" b="b"/>
            <a:pathLst>
              <a:path w="2114550" h="1219835">
                <a:moveTo>
                  <a:pt x="0" y="1219436"/>
                </a:moveTo>
                <a:lnTo>
                  <a:pt x="2113932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1613" y="2135686"/>
            <a:ext cx="14600872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1973" y="2769983"/>
            <a:ext cx="14140153" cy="311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em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1D428D-6B72-2841-B1C9-49594850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7"/>
            <a:ext cx="20106526" cy="11308556"/>
          </a:xfrm>
          <a:prstGeom prst="rect">
            <a:avLst/>
          </a:prstGeom>
        </p:spPr>
      </p:pic>
      <p:sp>
        <p:nvSpPr>
          <p:cNvPr id="22" name="object 10">
            <a:extLst>
              <a:ext uri="{FF2B5EF4-FFF2-40B4-BE49-F238E27FC236}">
                <a16:creationId xmlns:a16="http://schemas.microsoft.com/office/drawing/2014/main" id="{0B1A82D4-1246-C04A-832E-BCF1537840E2}"/>
              </a:ext>
            </a:extLst>
          </p:cNvPr>
          <p:cNvSpPr txBox="1"/>
          <p:nvPr/>
        </p:nvSpPr>
        <p:spPr>
          <a:xfrm>
            <a:off x="662753" y="5295492"/>
            <a:ext cx="8991080" cy="4297960"/>
          </a:xfrm>
          <a:prstGeom prst="rect">
            <a:avLst/>
          </a:prstGeom>
        </p:spPr>
        <p:txBody>
          <a:bodyPr vert="horz" wrap="square" lIns="0" tIns="141594" rIns="0" bIns="0" rtlCol="0">
            <a:spAutoFit/>
          </a:bodyPr>
          <a:lstStyle/>
          <a:p>
            <a:pPr algn="ctr" defTabSz="822963"/>
            <a: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  <a:t>Novo Front X Cred Portal</a:t>
            </a:r>
            <a:b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</a:br>
            <a:b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  <a:t>Rollout</a:t>
            </a:r>
            <a:b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  <a:t>+ </a:t>
            </a:r>
            <a:b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pt-BR" sz="5400" b="1" kern="0" spc="-4" dirty="0">
                <a:solidFill>
                  <a:schemeClr val="bg1"/>
                </a:solidFill>
                <a:latin typeface="Arial"/>
                <a:cs typeface="Arial"/>
              </a:rPr>
              <a:t>Volumetria de Propostas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A3CA7797-E173-5E49-A24B-0811FB06C4A8}"/>
              </a:ext>
            </a:extLst>
          </p:cNvPr>
          <p:cNvSpPr/>
          <p:nvPr/>
        </p:nvSpPr>
        <p:spPr>
          <a:xfrm>
            <a:off x="1" y="398"/>
            <a:ext cx="9384402" cy="5413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0D2549B-29A0-164C-A807-032ACD646200}"/>
              </a:ext>
            </a:extLst>
          </p:cNvPr>
          <p:cNvSpPr/>
          <p:nvPr/>
        </p:nvSpPr>
        <p:spPr>
          <a:xfrm>
            <a:off x="3" y="2944608"/>
            <a:ext cx="1372413" cy="1602314"/>
          </a:xfrm>
          <a:custGeom>
            <a:avLst/>
            <a:gdLst/>
            <a:ahLst/>
            <a:cxnLst/>
            <a:rect l="l" t="t" r="r" b="b"/>
            <a:pathLst>
              <a:path w="1372235" h="1602104">
                <a:moveTo>
                  <a:pt x="1371685" y="0"/>
                </a:moveTo>
                <a:lnTo>
                  <a:pt x="0" y="791923"/>
                </a:lnTo>
                <a:lnTo>
                  <a:pt x="0" y="1601542"/>
                </a:lnTo>
                <a:lnTo>
                  <a:pt x="1371685" y="809608"/>
                </a:lnTo>
                <a:lnTo>
                  <a:pt x="1371685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4C895795-A420-3444-9258-FB1050821A56}"/>
              </a:ext>
            </a:extLst>
          </p:cNvPr>
          <p:cNvSpPr/>
          <p:nvPr/>
        </p:nvSpPr>
        <p:spPr>
          <a:xfrm>
            <a:off x="19028077" y="2257694"/>
            <a:ext cx="1079006" cy="1867144"/>
          </a:xfrm>
          <a:custGeom>
            <a:avLst/>
            <a:gdLst/>
            <a:ahLst/>
            <a:cxnLst/>
            <a:rect l="l" t="t" r="r" b="b"/>
            <a:pathLst>
              <a:path w="1078865" h="1866900">
                <a:moveTo>
                  <a:pt x="1078501" y="0"/>
                </a:moveTo>
                <a:lnTo>
                  <a:pt x="0" y="622661"/>
                </a:lnTo>
                <a:lnTo>
                  <a:pt x="0" y="1866424"/>
                </a:lnTo>
                <a:lnTo>
                  <a:pt x="1078501" y="1243763"/>
                </a:lnTo>
                <a:lnTo>
                  <a:pt x="1078501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06B2F4D-859B-6047-A1F5-88AFA6CD5D37}"/>
              </a:ext>
            </a:extLst>
          </p:cNvPr>
          <p:cNvSpPr/>
          <p:nvPr/>
        </p:nvSpPr>
        <p:spPr>
          <a:xfrm>
            <a:off x="17760929" y="3328424"/>
            <a:ext cx="2345996" cy="2074180"/>
          </a:xfrm>
          <a:custGeom>
            <a:avLst/>
            <a:gdLst/>
            <a:ahLst/>
            <a:cxnLst/>
            <a:rect l="l" t="t" r="r" b="b"/>
            <a:pathLst>
              <a:path w="2345690" h="2073910">
                <a:moveTo>
                  <a:pt x="2345478" y="0"/>
                </a:moveTo>
                <a:lnTo>
                  <a:pt x="0" y="1354136"/>
                </a:lnTo>
                <a:lnTo>
                  <a:pt x="0" y="2073287"/>
                </a:lnTo>
                <a:lnTo>
                  <a:pt x="2345478" y="719150"/>
                </a:lnTo>
                <a:lnTo>
                  <a:pt x="2345478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6BF741-75A7-0941-B7A4-DDC5EC0641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4" y="503000"/>
            <a:ext cx="4967134" cy="1507806"/>
          </a:xfrm>
          <a:prstGeom prst="rect">
            <a:avLst/>
          </a:prstGeom>
        </p:spPr>
      </p:pic>
      <p:sp>
        <p:nvSpPr>
          <p:cNvPr id="25" name="object 3">
            <a:extLst>
              <a:ext uri="{FF2B5EF4-FFF2-40B4-BE49-F238E27FC236}">
                <a16:creationId xmlns:a16="http://schemas.microsoft.com/office/drawing/2014/main" id="{47402D90-BAE8-3B4F-B230-FB3D74ADFB92}"/>
              </a:ext>
            </a:extLst>
          </p:cNvPr>
          <p:cNvSpPr/>
          <p:nvPr/>
        </p:nvSpPr>
        <p:spPr>
          <a:xfrm>
            <a:off x="16403052" y="9173206"/>
            <a:ext cx="3703668" cy="2136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49843FF-A4AE-C042-AC4D-E9355C8D9C71}"/>
              </a:ext>
            </a:extLst>
          </p:cNvPr>
          <p:cNvSpPr/>
          <p:nvPr/>
        </p:nvSpPr>
        <p:spPr>
          <a:xfrm>
            <a:off x="4862757" y="10011602"/>
            <a:ext cx="2248193" cy="1298109"/>
          </a:xfrm>
          <a:custGeom>
            <a:avLst/>
            <a:gdLst/>
            <a:ahLst/>
            <a:cxnLst/>
            <a:rect l="l" t="t" r="r" b="b"/>
            <a:pathLst>
              <a:path w="2247900" h="1297940">
                <a:moveTo>
                  <a:pt x="2247606" y="0"/>
                </a:moveTo>
                <a:lnTo>
                  <a:pt x="0" y="1297625"/>
                </a:lnTo>
                <a:lnTo>
                  <a:pt x="1631353" y="1297625"/>
                </a:lnTo>
                <a:lnTo>
                  <a:pt x="2247606" y="941835"/>
                </a:lnTo>
                <a:lnTo>
                  <a:pt x="2247606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</p:spTree>
    <p:extLst>
      <p:ext uri="{BB962C8B-B14F-4D97-AF65-F5344CB8AC3E}">
        <p14:creationId xmlns:p14="http://schemas.microsoft.com/office/powerpoint/2010/main" val="8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6135" y="180949"/>
            <a:ext cx="15373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FFFF"/>
                </a:solidFill>
                <a:latin typeface="Gilroy"/>
                <a:cs typeface="Gilroy"/>
              </a:rPr>
              <a:t>1. Título </a:t>
            </a:r>
            <a:r>
              <a:rPr sz="1450" b="1" spc="20" dirty="0">
                <a:solidFill>
                  <a:srgbClr val="FFFFFF"/>
                </a:solidFill>
                <a:latin typeface="Gilroy"/>
                <a:cs typeface="Gilroy"/>
              </a:rPr>
              <a:t>da</a:t>
            </a:r>
            <a:r>
              <a:rPr sz="1450" b="1" spc="-50" dirty="0">
                <a:solidFill>
                  <a:srgbClr val="FFFFFF"/>
                </a:solidFill>
                <a:latin typeface="Gilroy"/>
                <a:cs typeface="Gilroy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Gilroy"/>
                <a:cs typeface="Gilroy"/>
              </a:rPr>
              <a:t>seção</a:t>
            </a:r>
            <a:endParaRPr sz="1450">
              <a:latin typeface="Gilroy"/>
              <a:cs typeface="Gilroy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68C15E7-F882-614D-AAEF-6FF8B512B18E}"/>
              </a:ext>
            </a:extLst>
          </p:cNvPr>
          <p:cNvSpPr/>
          <p:nvPr/>
        </p:nvSpPr>
        <p:spPr>
          <a:xfrm>
            <a:off x="0" y="0"/>
            <a:ext cx="16805771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81820FE2-B385-40F8-9D7B-BDA449649FDB}"/>
              </a:ext>
            </a:extLst>
          </p:cNvPr>
          <p:cNvSpPr txBox="1"/>
          <p:nvPr/>
        </p:nvSpPr>
        <p:spPr>
          <a:xfrm>
            <a:off x="-6349" y="92075"/>
            <a:ext cx="10058400" cy="448712"/>
          </a:xfrm>
          <a:prstGeom prst="rect">
            <a:avLst/>
          </a:prstGeom>
        </p:spPr>
        <p:txBody>
          <a:bodyPr vert="horz" wrap="square" lIns="0" tIns="12572" rIns="0" bIns="0" rtlCol="0">
            <a:spAutoFit/>
          </a:bodyPr>
          <a:lstStyle/>
          <a:p>
            <a:pPr marL="267140" defTabSz="822963" fontAlgn="base">
              <a:lnSpc>
                <a:spcPts val="3414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62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Linha do Tempo – Prévia x Adesões - Makro</a:t>
            </a:r>
            <a:endParaRPr lang="pt-BR" sz="3562" b="1" u="sng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73C520-D118-437A-BC7D-80FCB10A6648}"/>
              </a:ext>
            </a:extLst>
          </p:cNvPr>
          <p:cNvCxnSpPr>
            <a:cxnSpLocks/>
          </p:cNvCxnSpPr>
          <p:nvPr/>
        </p:nvCxnSpPr>
        <p:spPr>
          <a:xfrm>
            <a:off x="10052050" y="984102"/>
            <a:ext cx="0" cy="998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898771-570C-4884-982C-A5D159F4511F}"/>
              </a:ext>
            </a:extLst>
          </p:cNvPr>
          <p:cNvCxnSpPr>
            <a:cxnSpLocks/>
          </p:cNvCxnSpPr>
          <p:nvPr/>
        </p:nvCxnSpPr>
        <p:spPr>
          <a:xfrm>
            <a:off x="99209" y="6001963"/>
            <a:ext cx="19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2D7D042-692C-4E96-B6CF-BD61575E570B}"/>
              </a:ext>
            </a:extLst>
          </p:cNvPr>
          <p:cNvSpPr/>
          <p:nvPr/>
        </p:nvSpPr>
        <p:spPr>
          <a:xfrm>
            <a:off x="9695822" y="5761467"/>
            <a:ext cx="712457" cy="427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9506"/>
            <a:endParaRPr lang="pt-BR" sz="3562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DDF2B17-7758-4F2D-85DF-A4582894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1104018"/>
            <a:ext cx="19539209" cy="102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-1310" y="397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21"/>
          <p:cNvSpPr txBox="1"/>
          <p:nvPr/>
        </p:nvSpPr>
        <p:spPr>
          <a:xfrm>
            <a:off x="15970088" y="9788824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01/08/2019</a:t>
            </a:r>
            <a:endParaRPr lang="pt-BR"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79" y="8131650"/>
            <a:ext cx="3809732" cy="1156471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51959FA9-8F52-4150-BB1A-DF030E129447}"/>
              </a:ext>
            </a:extLst>
          </p:cNvPr>
          <p:cNvSpPr txBox="1">
            <a:spLocks/>
          </p:cNvSpPr>
          <p:nvPr/>
        </p:nvSpPr>
        <p:spPr>
          <a:xfrm>
            <a:off x="2458167" y="3369434"/>
            <a:ext cx="15213805" cy="4570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ea typeface="+mj-ea"/>
                <a:cs typeface="Gilroy"/>
              </a:defRPr>
            </a:lvl1pPr>
          </a:lstStyle>
          <a:p>
            <a:pPr algn="ctr"/>
            <a: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Volumetria de 01/07 a 31/07</a:t>
            </a:r>
            <a:br>
              <a:rPr lang="pt-BR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r>
              <a:rPr lang="pt-BR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CONSOLIDADO</a:t>
            </a:r>
            <a:b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77996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6135" y="180949"/>
            <a:ext cx="15373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FFFF"/>
                </a:solidFill>
                <a:latin typeface="Gilroy"/>
                <a:cs typeface="Gilroy"/>
              </a:rPr>
              <a:t>1. Título </a:t>
            </a:r>
            <a:r>
              <a:rPr sz="1450" b="1" spc="20" dirty="0">
                <a:solidFill>
                  <a:srgbClr val="FFFFFF"/>
                </a:solidFill>
                <a:latin typeface="Gilroy"/>
                <a:cs typeface="Gilroy"/>
              </a:rPr>
              <a:t>da</a:t>
            </a:r>
            <a:r>
              <a:rPr sz="1450" b="1" spc="-50" dirty="0">
                <a:solidFill>
                  <a:srgbClr val="FFFFFF"/>
                </a:solidFill>
                <a:latin typeface="Gilroy"/>
                <a:cs typeface="Gilroy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Gilroy"/>
                <a:cs typeface="Gilroy"/>
              </a:rPr>
              <a:t>seção</a:t>
            </a:r>
            <a:endParaRPr sz="1450">
              <a:latin typeface="Gilroy"/>
              <a:cs typeface="Gilroy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68C15E7-F882-614D-AAEF-6FF8B512B18E}"/>
              </a:ext>
            </a:extLst>
          </p:cNvPr>
          <p:cNvSpPr/>
          <p:nvPr/>
        </p:nvSpPr>
        <p:spPr>
          <a:xfrm>
            <a:off x="0" y="0"/>
            <a:ext cx="16805771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81820FE2-B385-40F8-9D7B-BDA449649FDB}"/>
              </a:ext>
            </a:extLst>
          </p:cNvPr>
          <p:cNvSpPr txBox="1"/>
          <p:nvPr/>
        </p:nvSpPr>
        <p:spPr>
          <a:xfrm>
            <a:off x="-6350" y="92075"/>
            <a:ext cx="13715999" cy="448712"/>
          </a:xfrm>
          <a:prstGeom prst="rect">
            <a:avLst/>
          </a:prstGeom>
        </p:spPr>
        <p:txBody>
          <a:bodyPr vert="horz" wrap="square" lIns="0" tIns="12572" rIns="0" bIns="0" rtlCol="0">
            <a:spAutoFit/>
          </a:bodyPr>
          <a:lstStyle/>
          <a:p>
            <a:pPr marL="267140" defTabSz="822963" fontAlgn="base">
              <a:lnSpc>
                <a:spcPts val="3414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Linha do Tempo – Consulta Prévia x Adesões - Consolidado</a:t>
            </a:r>
            <a:endParaRPr lang="pt-BR" sz="3200" b="1" u="sng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73C520-D118-437A-BC7D-80FCB10A6648}"/>
              </a:ext>
            </a:extLst>
          </p:cNvPr>
          <p:cNvCxnSpPr>
            <a:cxnSpLocks/>
          </p:cNvCxnSpPr>
          <p:nvPr/>
        </p:nvCxnSpPr>
        <p:spPr>
          <a:xfrm>
            <a:off x="10052050" y="1006475"/>
            <a:ext cx="0" cy="998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898771-570C-4884-982C-A5D159F4511F}"/>
              </a:ext>
            </a:extLst>
          </p:cNvPr>
          <p:cNvCxnSpPr>
            <a:cxnSpLocks/>
          </p:cNvCxnSpPr>
          <p:nvPr/>
        </p:nvCxnSpPr>
        <p:spPr>
          <a:xfrm>
            <a:off x="332050" y="6020810"/>
            <a:ext cx="19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2D7D042-692C-4E96-B6CF-BD61575E570B}"/>
              </a:ext>
            </a:extLst>
          </p:cNvPr>
          <p:cNvSpPr/>
          <p:nvPr/>
        </p:nvSpPr>
        <p:spPr>
          <a:xfrm>
            <a:off x="9720593" y="5807075"/>
            <a:ext cx="712457" cy="427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9506"/>
            <a:endParaRPr lang="pt-BR" sz="3562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DF64D5-699F-46B3-A01A-FBA68AC5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5" y="1102009"/>
            <a:ext cx="9360000" cy="4617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57027B-FC76-4974-BA10-C5212F4F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169" y="952056"/>
            <a:ext cx="9360000" cy="49094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61D8F4-4CAF-42B9-AC1B-1A17BECF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35" y="6111875"/>
            <a:ext cx="9360000" cy="51248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FFD1363-9FEB-4006-8AF6-39728F65B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0168" y="6432110"/>
            <a:ext cx="9359999" cy="19646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F03C00E-0C06-4873-B478-631E74DCF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0168" y="8808107"/>
            <a:ext cx="9359997" cy="18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-1310" y="397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21"/>
          <p:cNvSpPr txBox="1"/>
          <p:nvPr/>
        </p:nvSpPr>
        <p:spPr>
          <a:xfrm>
            <a:off x="15970088" y="9788824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01/08/2019</a:t>
            </a:r>
            <a:endParaRPr lang="pt-BR"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79" y="8131650"/>
            <a:ext cx="3809732" cy="1156471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51959FA9-8F52-4150-BB1A-DF030E129447}"/>
              </a:ext>
            </a:extLst>
          </p:cNvPr>
          <p:cNvSpPr txBox="1">
            <a:spLocks/>
          </p:cNvSpPr>
          <p:nvPr/>
        </p:nvSpPr>
        <p:spPr>
          <a:xfrm>
            <a:off x="2305328" y="3369434"/>
            <a:ext cx="15213805" cy="4570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ea typeface="+mj-ea"/>
                <a:cs typeface="Gilroy"/>
              </a:defRPr>
            </a:lvl1pPr>
          </a:lstStyle>
          <a:p>
            <a:pPr algn="ctr"/>
            <a: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Volumetria de 01/07 a 31/07</a:t>
            </a:r>
            <a:br>
              <a:rPr lang="pt-BR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r>
              <a:rPr lang="pt-BR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CONSOLIDADO sem LASA</a:t>
            </a:r>
            <a:b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03205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6135" y="180949"/>
            <a:ext cx="15373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FFFF"/>
                </a:solidFill>
                <a:latin typeface="Gilroy"/>
                <a:cs typeface="Gilroy"/>
              </a:rPr>
              <a:t>1. Título </a:t>
            </a:r>
            <a:r>
              <a:rPr sz="1450" b="1" spc="20" dirty="0">
                <a:solidFill>
                  <a:srgbClr val="FFFFFF"/>
                </a:solidFill>
                <a:latin typeface="Gilroy"/>
                <a:cs typeface="Gilroy"/>
              </a:rPr>
              <a:t>da</a:t>
            </a:r>
            <a:r>
              <a:rPr sz="1450" b="1" spc="-50" dirty="0">
                <a:solidFill>
                  <a:srgbClr val="FFFFFF"/>
                </a:solidFill>
                <a:latin typeface="Gilroy"/>
                <a:cs typeface="Gilroy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Gilroy"/>
                <a:cs typeface="Gilroy"/>
              </a:rPr>
              <a:t>seção</a:t>
            </a:r>
            <a:endParaRPr sz="1450">
              <a:latin typeface="Gilroy"/>
              <a:cs typeface="Gilroy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68C15E7-F882-614D-AAEF-6FF8B512B18E}"/>
              </a:ext>
            </a:extLst>
          </p:cNvPr>
          <p:cNvSpPr/>
          <p:nvPr/>
        </p:nvSpPr>
        <p:spPr>
          <a:xfrm>
            <a:off x="0" y="0"/>
            <a:ext cx="16805771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81820FE2-B385-40F8-9D7B-BDA449649FDB}"/>
              </a:ext>
            </a:extLst>
          </p:cNvPr>
          <p:cNvSpPr txBox="1"/>
          <p:nvPr/>
        </p:nvSpPr>
        <p:spPr>
          <a:xfrm>
            <a:off x="-6350" y="92075"/>
            <a:ext cx="15925799" cy="448712"/>
          </a:xfrm>
          <a:prstGeom prst="rect">
            <a:avLst/>
          </a:prstGeom>
        </p:spPr>
        <p:txBody>
          <a:bodyPr vert="horz" wrap="square" lIns="0" tIns="12572" rIns="0" bIns="0" rtlCol="0">
            <a:spAutoFit/>
          </a:bodyPr>
          <a:lstStyle/>
          <a:p>
            <a:pPr marL="267140" defTabSz="822963" fontAlgn="base">
              <a:lnSpc>
                <a:spcPts val="3414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Linha do Tempo – Consulta Prévia x Adesões – Consolidado sem LASA</a:t>
            </a:r>
            <a:endParaRPr lang="pt-BR" sz="3200" b="1" u="sng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73C520-D118-437A-BC7D-80FCB10A6648}"/>
              </a:ext>
            </a:extLst>
          </p:cNvPr>
          <p:cNvCxnSpPr>
            <a:cxnSpLocks/>
          </p:cNvCxnSpPr>
          <p:nvPr/>
        </p:nvCxnSpPr>
        <p:spPr>
          <a:xfrm>
            <a:off x="10018450" y="957109"/>
            <a:ext cx="0" cy="998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898771-570C-4884-982C-A5D159F4511F}"/>
              </a:ext>
            </a:extLst>
          </p:cNvPr>
          <p:cNvCxnSpPr>
            <a:cxnSpLocks/>
          </p:cNvCxnSpPr>
          <p:nvPr/>
        </p:nvCxnSpPr>
        <p:spPr>
          <a:xfrm>
            <a:off x="255850" y="5974970"/>
            <a:ext cx="19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2D7D042-692C-4E96-B6CF-BD61575E570B}"/>
              </a:ext>
            </a:extLst>
          </p:cNvPr>
          <p:cNvSpPr/>
          <p:nvPr/>
        </p:nvSpPr>
        <p:spPr>
          <a:xfrm>
            <a:off x="9644393" y="5807075"/>
            <a:ext cx="712457" cy="427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9506"/>
            <a:endParaRPr lang="pt-BR" sz="3562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A3538C-B3C6-4B7B-B2AE-A0E9B455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4" y="804685"/>
            <a:ext cx="9360000" cy="50434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628592-C2C5-419D-B998-2A2E0EBF4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229" y="803897"/>
            <a:ext cx="9360000" cy="5022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643C94-9D76-467B-A1B6-D61CF8F4F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14" y="6161527"/>
            <a:ext cx="9360000" cy="51059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4F0DC7-D2FD-45B9-A566-EF0D644B4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3228" y="6248255"/>
            <a:ext cx="9359991" cy="20596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A68C503-6BA2-4503-BB44-C4C372C9B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3227" y="8581148"/>
            <a:ext cx="9359983" cy="19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464B43A0-3936-F04D-BC65-DE7C79677CA8}"/>
              </a:ext>
            </a:extLst>
          </p:cNvPr>
          <p:cNvSpPr/>
          <p:nvPr/>
        </p:nvSpPr>
        <p:spPr>
          <a:xfrm>
            <a:off x="706" y="795"/>
            <a:ext cx="20102688" cy="1130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E701145-BFA8-5240-A920-6BBD22F15FCF}"/>
              </a:ext>
            </a:extLst>
          </p:cNvPr>
          <p:cNvSpPr/>
          <p:nvPr/>
        </p:nvSpPr>
        <p:spPr>
          <a:xfrm>
            <a:off x="0" y="3237556"/>
            <a:ext cx="3324023" cy="5017154"/>
          </a:xfrm>
          <a:custGeom>
            <a:avLst/>
            <a:gdLst/>
            <a:ahLst/>
            <a:cxnLst/>
            <a:rect l="l" t="t" r="r" b="b"/>
            <a:pathLst>
              <a:path w="3323590" h="5016500">
                <a:moveTo>
                  <a:pt x="3323448" y="0"/>
                </a:moveTo>
                <a:lnTo>
                  <a:pt x="0" y="1918789"/>
                </a:lnTo>
                <a:lnTo>
                  <a:pt x="0" y="5016150"/>
                </a:lnTo>
                <a:lnTo>
                  <a:pt x="3323448" y="3097371"/>
                </a:lnTo>
                <a:lnTo>
                  <a:pt x="332344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B79BDE2-75D7-EC42-824B-80D15B0FDE37}"/>
              </a:ext>
            </a:extLst>
          </p:cNvPr>
          <p:cNvSpPr/>
          <p:nvPr/>
        </p:nvSpPr>
        <p:spPr>
          <a:xfrm>
            <a:off x="1" y="4126826"/>
            <a:ext cx="4727555" cy="4827899"/>
          </a:xfrm>
          <a:custGeom>
            <a:avLst/>
            <a:gdLst/>
            <a:ahLst/>
            <a:cxnLst/>
            <a:rect l="l" t="t" r="r" b="b"/>
            <a:pathLst>
              <a:path w="4726940" h="4827270">
                <a:moveTo>
                  <a:pt x="4726526" y="0"/>
                </a:moveTo>
                <a:lnTo>
                  <a:pt x="0" y="2728848"/>
                </a:lnTo>
                <a:lnTo>
                  <a:pt x="0" y="4826701"/>
                </a:lnTo>
                <a:lnTo>
                  <a:pt x="4726526" y="2097831"/>
                </a:lnTo>
                <a:lnTo>
                  <a:pt x="4726526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A0B9B6A-C618-B14A-8350-1F2855E5A28C}"/>
              </a:ext>
            </a:extLst>
          </p:cNvPr>
          <p:cNvSpPr/>
          <p:nvPr/>
        </p:nvSpPr>
        <p:spPr>
          <a:xfrm>
            <a:off x="16734949" y="133574"/>
            <a:ext cx="3372290" cy="3706342"/>
          </a:xfrm>
          <a:custGeom>
            <a:avLst/>
            <a:gdLst/>
            <a:ahLst/>
            <a:cxnLst/>
            <a:rect l="l" t="t" r="r" b="b"/>
            <a:pathLst>
              <a:path w="3371850" h="3705860">
                <a:moveTo>
                  <a:pt x="3371321" y="0"/>
                </a:moveTo>
                <a:lnTo>
                  <a:pt x="0" y="1946432"/>
                </a:lnTo>
                <a:lnTo>
                  <a:pt x="0" y="3705342"/>
                </a:lnTo>
                <a:lnTo>
                  <a:pt x="3371321" y="1758899"/>
                </a:lnTo>
                <a:lnTo>
                  <a:pt x="3371321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677053A-B421-DF40-A780-BE0D9B048863}"/>
              </a:ext>
            </a:extLst>
          </p:cNvPr>
          <p:cNvSpPr/>
          <p:nvPr/>
        </p:nvSpPr>
        <p:spPr>
          <a:xfrm>
            <a:off x="8107232" y="9683776"/>
            <a:ext cx="2814686" cy="1625177"/>
          </a:xfrm>
          <a:custGeom>
            <a:avLst/>
            <a:gdLst/>
            <a:ahLst/>
            <a:cxnLst/>
            <a:rect l="l" t="t" r="r" b="b"/>
            <a:pathLst>
              <a:path w="2814320" h="1624965">
                <a:moveTo>
                  <a:pt x="2814113" y="0"/>
                </a:moveTo>
                <a:lnTo>
                  <a:pt x="0" y="1624725"/>
                </a:lnTo>
                <a:lnTo>
                  <a:pt x="2814113" y="1624725"/>
                </a:lnTo>
                <a:lnTo>
                  <a:pt x="2814113" y="0"/>
                </a:lnTo>
                <a:close/>
              </a:path>
            </a:pathLst>
          </a:custGeom>
          <a:solidFill>
            <a:srgbClr val="22469F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7E1A00-1361-9B48-B509-1E33B1395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25" y="6018202"/>
            <a:ext cx="5471250" cy="166083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27CFE3-AECC-460A-94EA-267FE7414072}"/>
              </a:ext>
            </a:extLst>
          </p:cNvPr>
          <p:cNvSpPr txBox="1"/>
          <p:nvPr/>
        </p:nvSpPr>
        <p:spPr>
          <a:xfrm>
            <a:off x="4946650" y="4013786"/>
            <a:ext cx="10698346" cy="173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09506"/>
            <a:r>
              <a:rPr lang="pt-BR" sz="10686" dirty="0">
                <a:solidFill>
                  <a:prstClr val="white"/>
                </a:solidFill>
                <a:latin typeface="Calibri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7846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-1310" y="397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16801" y="3052841"/>
            <a:ext cx="9375116" cy="5203668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9" algn="ctr">
              <a:lnSpc>
                <a:spcPts val="8215"/>
              </a:lnSpc>
              <a:spcBef>
                <a:spcPts val="91"/>
              </a:spcBef>
            </a:pPr>
            <a:r>
              <a:rPr lang="pt-BR" sz="6000" spc="-4" dirty="0">
                <a:solidFill>
                  <a:srgbClr val="FFFFFF"/>
                </a:solidFill>
                <a:cs typeface="Arial"/>
              </a:rPr>
              <a:t>Novo Front X Cred Portal</a:t>
            </a:r>
            <a:br>
              <a:rPr lang="pt-BR" sz="6000" spc="-4" dirty="0">
                <a:solidFill>
                  <a:srgbClr val="FFFFFF"/>
                </a:solidFill>
                <a:cs typeface="Arial"/>
              </a:rPr>
            </a:br>
            <a:br>
              <a:rPr lang="pt-BR" sz="6000" spc="-4" dirty="0">
                <a:solidFill>
                  <a:srgbClr val="FFFFFF"/>
                </a:solidFill>
                <a:cs typeface="Arial"/>
              </a:rPr>
            </a:br>
            <a:r>
              <a:rPr lang="pt-BR" sz="6000" spc="-4" dirty="0">
                <a:solidFill>
                  <a:srgbClr val="FFFFFF"/>
                </a:solidFill>
                <a:cs typeface="Arial"/>
              </a:rPr>
              <a:t>Rollout</a:t>
            </a:r>
            <a:br>
              <a:rPr lang="pt-BR" sz="6000" spc="-4" dirty="0">
                <a:solidFill>
                  <a:srgbClr val="FFFFFF"/>
                </a:solidFill>
                <a:cs typeface="Arial"/>
              </a:rPr>
            </a:br>
            <a:r>
              <a:rPr lang="pt-BR" sz="6000" spc="-4" dirty="0">
                <a:solidFill>
                  <a:srgbClr val="FFFFFF"/>
                </a:solidFill>
                <a:cs typeface="Arial"/>
              </a:rPr>
              <a:t>+ </a:t>
            </a:r>
            <a:br>
              <a:rPr lang="pt-BR" sz="6000" spc="-4" dirty="0">
                <a:solidFill>
                  <a:srgbClr val="FFFFFF"/>
                </a:solidFill>
                <a:cs typeface="Arial"/>
              </a:rPr>
            </a:br>
            <a:r>
              <a:rPr lang="pt-BR" sz="6000" spc="-4" dirty="0">
                <a:solidFill>
                  <a:srgbClr val="FFFFFF"/>
                </a:solidFill>
                <a:cs typeface="Arial"/>
              </a:rPr>
              <a:t>Volumetria de Propostas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64459" y="8984238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01/08/2019</a:t>
            </a:r>
            <a:endParaRPr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50" y="7327064"/>
            <a:ext cx="3809732" cy="11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6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-1310" y="397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21"/>
          <p:cNvSpPr txBox="1"/>
          <p:nvPr/>
        </p:nvSpPr>
        <p:spPr>
          <a:xfrm>
            <a:off x="15970088" y="9788824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09/09/2019</a:t>
            </a:r>
            <a:endParaRPr lang="pt-BR"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79" y="8131650"/>
            <a:ext cx="3809732" cy="1156471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51959FA9-8F52-4150-BB1A-DF030E129447}"/>
              </a:ext>
            </a:extLst>
          </p:cNvPr>
          <p:cNvSpPr txBox="1">
            <a:spLocks/>
          </p:cNvSpPr>
          <p:nvPr/>
        </p:nvSpPr>
        <p:spPr>
          <a:xfrm>
            <a:off x="2534445" y="2444750"/>
            <a:ext cx="1521380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ea typeface="+mj-ea"/>
                <a:cs typeface="Gilroy"/>
              </a:defRPr>
            </a:lvl1pPr>
          </a:lstStyle>
          <a:p>
            <a: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Volumetria de 01/08 a 31/08</a:t>
            </a:r>
            <a:endParaRPr lang="pt-BR" kern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1D085E-309F-4C05-99FF-7AA0E1589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2" y="4749800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6135" y="180949"/>
            <a:ext cx="15373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FFFF"/>
                </a:solidFill>
                <a:latin typeface="Gilroy"/>
                <a:cs typeface="Gilroy"/>
              </a:rPr>
              <a:t>1. Título </a:t>
            </a:r>
            <a:r>
              <a:rPr sz="1450" b="1" spc="20" dirty="0">
                <a:solidFill>
                  <a:srgbClr val="FFFFFF"/>
                </a:solidFill>
                <a:latin typeface="Gilroy"/>
                <a:cs typeface="Gilroy"/>
              </a:rPr>
              <a:t>da</a:t>
            </a:r>
            <a:r>
              <a:rPr sz="1450" b="1" spc="-50" dirty="0">
                <a:solidFill>
                  <a:srgbClr val="FFFFFF"/>
                </a:solidFill>
                <a:latin typeface="Gilroy"/>
                <a:cs typeface="Gilroy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Gilroy"/>
                <a:cs typeface="Gilroy"/>
              </a:rPr>
              <a:t>seção</a:t>
            </a:r>
            <a:endParaRPr sz="1450">
              <a:latin typeface="Gilroy"/>
              <a:cs typeface="Gilroy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68C15E7-F882-614D-AAEF-6FF8B512B18E}"/>
              </a:ext>
            </a:extLst>
          </p:cNvPr>
          <p:cNvSpPr/>
          <p:nvPr/>
        </p:nvSpPr>
        <p:spPr>
          <a:xfrm>
            <a:off x="0" y="0"/>
            <a:ext cx="16805771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81820FE2-B385-40F8-9D7B-BDA449649FDB}"/>
              </a:ext>
            </a:extLst>
          </p:cNvPr>
          <p:cNvSpPr txBox="1"/>
          <p:nvPr/>
        </p:nvSpPr>
        <p:spPr>
          <a:xfrm>
            <a:off x="-6350" y="92075"/>
            <a:ext cx="11125200" cy="448712"/>
          </a:xfrm>
          <a:prstGeom prst="rect">
            <a:avLst/>
          </a:prstGeom>
        </p:spPr>
        <p:txBody>
          <a:bodyPr vert="horz" wrap="square" lIns="0" tIns="12572" rIns="0" bIns="0" rtlCol="0">
            <a:spAutoFit/>
          </a:bodyPr>
          <a:lstStyle/>
          <a:p>
            <a:pPr marL="267140" defTabSz="822963" fontAlgn="base">
              <a:lnSpc>
                <a:spcPts val="3414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62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Linha do Tempo – Prévia x Adesões - ANGELONI</a:t>
            </a:r>
            <a:endParaRPr lang="pt-BR" sz="3562" b="1" u="sng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73C520-D118-437A-BC7D-80FCB10A6648}"/>
              </a:ext>
            </a:extLst>
          </p:cNvPr>
          <p:cNvCxnSpPr>
            <a:cxnSpLocks/>
          </p:cNvCxnSpPr>
          <p:nvPr/>
        </p:nvCxnSpPr>
        <p:spPr>
          <a:xfrm>
            <a:off x="10052050" y="1034375"/>
            <a:ext cx="0" cy="998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898771-570C-4884-982C-A5D159F4511F}"/>
              </a:ext>
            </a:extLst>
          </p:cNvPr>
          <p:cNvCxnSpPr>
            <a:cxnSpLocks/>
          </p:cNvCxnSpPr>
          <p:nvPr/>
        </p:nvCxnSpPr>
        <p:spPr>
          <a:xfrm>
            <a:off x="298450" y="5959475"/>
            <a:ext cx="19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BA8D830-C6D8-47FC-9582-562C81FF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9" y="981941"/>
            <a:ext cx="9360000" cy="4782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403072-E90C-45CD-A0A6-F51C3C304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450" y="988375"/>
            <a:ext cx="9360000" cy="48606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6B6FC56-553D-4559-BD33-D933AD38E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49" y="6069945"/>
            <a:ext cx="9360000" cy="51631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06B2F6-A864-4303-AEE2-DD8586CA1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450" y="6154685"/>
            <a:ext cx="9359999" cy="2057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7BD38-5E9E-4827-8E4D-9458A80C5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170" y="8426005"/>
            <a:ext cx="9438280" cy="19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2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-1310" y="397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21"/>
          <p:cNvSpPr txBox="1"/>
          <p:nvPr/>
        </p:nvSpPr>
        <p:spPr>
          <a:xfrm>
            <a:off x="15970088" y="9788824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01/08/2019</a:t>
            </a:r>
            <a:endParaRPr lang="pt-BR"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79" y="8131650"/>
            <a:ext cx="3809732" cy="1156471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51959FA9-8F52-4150-BB1A-DF030E129447}"/>
              </a:ext>
            </a:extLst>
          </p:cNvPr>
          <p:cNvSpPr txBox="1">
            <a:spLocks/>
          </p:cNvSpPr>
          <p:nvPr/>
        </p:nvSpPr>
        <p:spPr>
          <a:xfrm>
            <a:off x="2534445" y="2444750"/>
            <a:ext cx="1521380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ea typeface="+mj-ea"/>
                <a:cs typeface="Gilroy"/>
              </a:defRPr>
            </a:lvl1pPr>
          </a:lstStyle>
          <a:p>
            <a: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Volumetria de 01/07 a 31/07</a:t>
            </a:r>
            <a:endParaRPr lang="pt-BR" kern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D382D7-2EA7-4EA9-A918-21877D426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17" y="4816475"/>
            <a:ext cx="4878412" cy="48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6135" y="180949"/>
            <a:ext cx="15373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FFFF"/>
                </a:solidFill>
                <a:latin typeface="Gilroy"/>
                <a:cs typeface="Gilroy"/>
              </a:rPr>
              <a:t>1. Título </a:t>
            </a:r>
            <a:r>
              <a:rPr sz="1450" b="1" spc="20" dirty="0">
                <a:solidFill>
                  <a:srgbClr val="FFFFFF"/>
                </a:solidFill>
                <a:latin typeface="Gilroy"/>
                <a:cs typeface="Gilroy"/>
              </a:rPr>
              <a:t>da</a:t>
            </a:r>
            <a:r>
              <a:rPr sz="1450" b="1" spc="-50" dirty="0">
                <a:solidFill>
                  <a:srgbClr val="FFFFFF"/>
                </a:solidFill>
                <a:latin typeface="Gilroy"/>
                <a:cs typeface="Gilroy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Gilroy"/>
                <a:cs typeface="Gilroy"/>
              </a:rPr>
              <a:t>seção</a:t>
            </a:r>
            <a:endParaRPr sz="1450">
              <a:latin typeface="Gilroy"/>
              <a:cs typeface="Gilroy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68C15E7-F882-614D-AAEF-6FF8B512B18E}"/>
              </a:ext>
            </a:extLst>
          </p:cNvPr>
          <p:cNvSpPr/>
          <p:nvPr/>
        </p:nvSpPr>
        <p:spPr>
          <a:xfrm>
            <a:off x="0" y="0"/>
            <a:ext cx="16805771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81820FE2-B385-40F8-9D7B-BDA449649FDB}"/>
              </a:ext>
            </a:extLst>
          </p:cNvPr>
          <p:cNvSpPr txBox="1"/>
          <p:nvPr/>
        </p:nvSpPr>
        <p:spPr>
          <a:xfrm>
            <a:off x="-6349" y="92075"/>
            <a:ext cx="10058400" cy="448712"/>
          </a:xfrm>
          <a:prstGeom prst="rect">
            <a:avLst/>
          </a:prstGeom>
        </p:spPr>
        <p:txBody>
          <a:bodyPr vert="horz" wrap="square" lIns="0" tIns="12572" rIns="0" bIns="0" rtlCol="0">
            <a:spAutoFit/>
          </a:bodyPr>
          <a:lstStyle/>
          <a:p>
            <a:pPr marL="267140" defTabSz="822963" fontAlgn="base">
              <a:lnSpc>
                <a:spcPts val="3414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62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Linha do Tempo – Prévia x Adesões - COOP</a:t>
            </a:r>
            <a:endParaRPr lang="pt-BR" sz="3562" b="1" u="sng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73C520-D118-437A-BC7D-80FCB10A6648}"/>
              </a:ext>
            </a:extLst>
          </p:cNvPr>
          <p:cNvCxnSpPr>
            <a:cxnSpLocks/>
          </p:cNvCxnSpPr>
          <p:nvPr/>
        </p:nvCxnSpPr>
        <p:spPr>
          <a:xfrm>
            <a:off x="10052050" y="1034375"/>
            <a:ext cx="0" cy="998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898771-570C-4884-982C-A5D159F4511F}"/>
              </a:ext>
            </a:extLst>
          </p:cNvPr>
          <p:cNvCxnSpPr>
            <a:cxnSpLocks/>
          </p:cNvCxnSpPr>
          <p:nvPr/>
        </p:nvCxnSpPr>
        <p:spPr>
          <a:xfrm>
            <a:off x="298450" y="5959475"/>
            <a:ext cx="19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9602D03D-C6B0-4FFB-8E62-677EEEEC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50" y="854435"/>
            <a:ext cx="9360000" cy="49983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6F06B8-82B1-48BB-88A2-0517BA58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712" y="786429"/>
            <a:ext cx="9360000" cy="51343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4971D1-7F8D-4384-AFAA-E1B0A7559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50" y="6065750"/>
            <a:ext cx="9360000" cy="51689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FA9C9A-34DE-4E63-B760-F9095ED8D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712" y="6172633"/>
            <a:ext cx="8690737" cy="18442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3F3699-3315-43AA-8A92-8A80CB590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6712" y="8230032"/>
            <a:ext cx="8690735" cy="18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-1310" y="397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21"/>
          <p:cNvSpPr txBox="1"/>
          <p:nvPr/>
        </p:nvSpPr>
        <p:spPr>
          <a:xfrm>
            <a:off x="15970088" y="9788824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01/08/2019</a:t>
            </a:r>
            <a:endParaRPr lang="pt-BR"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79" y="8131650"/>
            <a:ext cx="3809732" cy="1156471"/>
          </a:xfrm>
          <a:prstGeom prst="rect">
            <a:avLst/>
          </a:prstGeom>
        </p:spPr>
      </p:pic>
      <p:pic>
        <p:nvPicPr>
          <p:cNvPr id="12" name="Picture 5" descr="C:\Users\i360245\Desktop\EEBwUNXV_400x400.jpg">
            <a:extLst>
              <a:ext uri="{FF2B5EF4-FFF2-40B4-BE49-F238E27FC236}">
                <a16:creationId xmlns:a16="http://schemas.microsoft.com/office/drawing/2014/main" id="{FEB44ACD-EDFD-4272-A096-2F276F9C9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7" b="18161"/>
          <a:stretch/>
        </p:blipFill>
        <p:spPr bwMode="auto">
          <a:xfrm>
            <a:off x="6998502" y="4978038"/>
            <a:ext cx="6107096" cy="39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51959FA9-8F52-4150-BB1A-DF030E129447}"/>
              </a:ext>
            </a:extLst>
          </p:cNvPr>
          <p:cNvSpPr txBox="1">
            <a:spLocks/>
          </p:cNvSpPr>
          <p:nvPr/>
        </p:nvSpPr>
        <p:spPr>
          <a:xfrm>
            <a:off x="2534445" y="2444750"/>
            <a:ext cx="15213805" cy="304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ea typeface="+mj-ea"/>
                <a:cs typeface="Gilroy"/>
              </a:defRPr>
            </a:lvl1pPr>
          </a:lstStyle>
          <a:p>
            <a: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Volumetria de 01/07 a 31/07</a:t>
            </a:r>
            <a:b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61929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6135" y="180949"/>
            <a:ext cx="15373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FFFFFF"/>
                </a:solidFill>
                <a:latin typeface="Gilroy"/>
                <a:cs typeface="Gilroy"/>
              </a:rPr>
              <a:t>1. Título </a:t>
            </a:r>
            <a:r>
              <a:rPr sz="1450" b="1" spc="20" dirty="0">
                <a:solidFill>
                  <a:srgbClr val="FFFFFF"/>
                </a:solidFill>
                <a:latin typeface="Gilroy"/>
                <a:cs typeface="Gilroy"/>
              </a:rPr>
              <a:t>da</a:t>
            </a:r>
            <a:r>
              <a:rPr sz="1450" b="1" spc="-50" dirty="0">
                <a:solidFill>
                  <a:srgbClr val="FFFFFF"/>
                </a:solidFill>
                <a:latin typeface="Gilroy"/>
                <a:cs typeface="Gilroy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Gilroy"/>
                <a:cs typeface="Gilroy"/>
              </a:rPr>
              <a:t>seção</a:t>
            </a:r>
            <a:endParaRPr sz="1450">
              <a:latin typeface="Gilroy"/>
              <a:cs typeface="Gilroy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68C15E7-F882-614D-AAEF-6FF8B512B18E}"/>
              </a:ext>
            </a:extLst>
          </p:cNvPr>
          <p:cNvSpPr/>
          <p:nvPr/>
        </p:nvSpPr>
        <p:spPr>
          <a:xfrm>
            <a:off x="0" y="0"/>
            <a:ext cx="16805771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81820FE2-B385-40F8-9D7B-BDA449649FDB}"/>
              </a:ext>
            </a:extLst>
          </p:cNvPr>
          <p:cNvSpPr txBox="1"/>
          <p:nvPr/>
        </p:nvSpPr>
        <p:spPr>
          <a:xfrm>
            <a:off x="-6349" y="92075"/>
            <a:ext cx="10058400" cy="448712"/>
          </a:xfrm>
          <a:prstGeom prst="rect">
            <a:avLst/>
          </a:prstGeom>
        </p:spPr>
        <p:txBody>
          <a:bodyPr vert="horz" wrap="square" lIns="0" tIns="12572" rIns="0" bIns="0" rtlCol="0">
            <a:spAutoFit/>
          </a:bodyPr>
          <a:lstStyle/>
          <a:p>
            <a:pPr marL="267140" defTabSz="822963" fontAlgn="base">
              <a:lnSpc>
                <a:spcPts val="3414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62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Linha do Tempo – Prévia x Adesões - LASA</a:t>
            </a:r>
            <a:endParaRPr lang="pt-BR" sz="3562" b="1" u="sng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73C520-D118-437A-BC7D-80FCB10A6648}"/>
              </a:ext>
            </a:extLst>
          </p:cNvPr>
          <p:cNvCxnSpPr>
            <a:cxnSpLocks/>
          </p:cNvCxnSpPr>
          <p:nvPr/>
        </p:nvCxnSpPr>
        <p:spPr>
          <a:xfrm>
            <a:off x="10052050" y="1006475"/>
            <a:ext cx="0" cy="998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898771-570C-4884-982C-A5D159F4511F}"/>
              </a:ext>
            </a:extLst>
          </p:cNvPr>
          <p:cNvCxnSpPr>
            <a:cxnSpLocks/>
          </p:cNvCxnSpPr>
          <p:nvPr/>
        </p:nvCxnSpPr>
        <p:spPr>
          <a:xfrm>
            <a:off x="298450" y="6035675"/>
            <a:ext cx="19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2D7D042-692C-4E96-B6CF-BD61575E570B}"/>
              </a:ext>
            </a:extLst>
          </p:cNvPr>
          <p:cNvSpPr/>
          <p:nvPr/>
        </p:nvSpPr>
        <p:spPr>
          <a:xfrm>
            <a:off x="9720593" y="5807075"/>
            <a:ext cx="712457" cy="427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9506"/>
            <a:endParaRPr lang="pt-BR" sz="3562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B71AC8-3A90-4D14-BA79-D0E88193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93" y="903857"/>
            <a:ext cx="9360000" cy="501913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2E262BF-8245-43FA-B170-AAD2081B7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0" y="911216"/>
            <a:ext cx="9360000" cy="50044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DC90F1-667F-4FEA-8337-A74B97D1F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93" y="6139357"/>
            <a:ext cx="9360000" cy="51148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F15590-10B3-47E8-B39B-751C9EA85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3050" y="6347232"/>
            <a:ext cx="9359994" cy="20809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833720-D8C7-4242-87E8-A1713954A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050" y="8702675"/>
            <a:ext cx="9359993" cy="2073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6">
            <a:extLst>
              <a:ext uri="{FF2B5EF4-FFF2-40B4-BE49-F238E27FC236}">
                <a16:creationId xmlns:a16="http://schemas.microsoft.com/office/drawing/2014/main" id="{E7C13115-41D7-1A49-88C9-2AE2183D167F}"/>
              </a:ext>
            </a:extLst>
          </p:cNvPr>
          <p:cNvSpPr/>
          <p:nvPr/>
        </p:nvSpPr>
        <p:spPr>
          <a:xfrm>
            <a:off x="87987" y="22095"/>
            <a:ext cx="20106719" cy="1157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AFA9EDA-C943-4F4A-8390-B6A258A75D93}"/>
              </a:ext>
            </a:extLst>
          </p:cNvPr>
          <p:cNvSpPr/>
          <p:nvPr/>
        </p:nvSpPr>
        <p:spPr>
          <a:xfrm>
            <a:off x="5883667" y="9288121"/>
            <a:ext cx="3499940" cy="2020833"/>
          </a:xfrm>
          <a:custGeom>
            <a:avLst/>
            <a:gdLst/>
            <a:ahLst/>
            <a:cxnLst/>
            <a:rect l="l" t="t" r="r" b="b"/>
            <a:pathLst>
              <a:path w="3499484" h="2020570">
                <a:moveTo>
                  <a:pt x="3499013" y="0"/>
                </a:moveTo>
                <a:lnTo>
                  <a:pt x="0" y="2020126"/>
                </a:lnTo>
                <a:lnTo>
                  <a:pt x="1659488" y="2020126"/>
                </a:lnTo>
                <a:lnTo>
                  <a:pt x="3499013" y="958096"/>
                </a:lnTo>
                <a:lnTo>
                  <a:pt x="3499013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EE1CC00-8586-7B45-B209-2AE9A41517F8}"/>
              </a:ext>
            </a:extLst>
          </p:cNvPr>
          <p:cNvSpPr/>
          <p:nvPr/>
        </p:nvSpPr>
        <p:spPr>
          <a:xfrm>
            <a:off x="16629926" y="397"/>
            <a:ext cx="2076085" cy="1198400"/>
          </a:xfrm>
          <a:custGeom>
            <a:avLst/>
            <a:gdLst/>
            <a:ahLst/>
            <a:cxnLst/>
            <a:rect l="l" t="t" r="r" b="b"/>
            <a:pathLst>
              <a:path w="2075815" h="1198245">
                <a:moveTo>
                  <a:pt x="2075214" y="0"/>
                </a:moveTo>
                <a:lnTo>
                  <a:pt x="0" y="0"/>
                </a:lnTo>
                <a:lnTo>
                  <a:pt x="0" y="1198099"/>
                </a:lnTo>
                <a:lnTo>
                  <a:pt x="2075214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1C7FCD9-C677-0748-994D-76E839E54AEF}"/>
              </a:ext>
            </a:extLst>
          </p:cNvPr>
          <p:cNvSpPr/>
          <p:nvPr/>
        </p:nvSpPr>
        <p:spPr>
          <a:xfrm>
            <a:off x="18284548" y="8843272"/>
            <a:ext cx="1822688" cy="1855076"/>
          </a:xfrm>
          <a:custGeom>
            <a:avLst/>
            <a:gdLst/>
            <a:ahLst/>
            <a:cxnLst/>
            <a:rect l="l" t="t" r="r" b="b"/>
            <a:pathLst>
              <a:path w="1822450" h="1854834">
                <a:moveTo>
                  <a:pt x="1821934" y="0"/>
                </a:moveTo>
                <a:lnTo>
                  <a:pt x="0" y="1051873"/>
                </a:lnTo>
                <a:lnTo>
                  <a:pt x="0" y="1854791"/>
                </a:lnTo>
                <a:lnTo>
                  <a:pt x="1821934" y="802907"/>
                </a:lnTo>
                <a:lnTo>
                  <a:pt x="1821934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03E464-A686-AF40-A05E-AABF4DAB5BAD}"/>
              </a:ext>
            </a:extLst>
          </p:cNvPr>
          <p:cNvSpPr/>
          <p:nvPr/>
        </p:nvSpPr>
        <p:spPr>
          <a:xfrm>
            <a:off x="1" y="1516057"/>
            <a:ext cx="10064155" cy="5811007"/>
          </a:xfrm>
          <a:custGeom>
            <a:avLst/>
            <a:gdLst/>
            <a:ahLst/>
            <a:cxnLst/>
            <a:rect l="l" t="t" r="r" b="b"/>
            <a:pathLst>
              <a:path w="10062845" h="5810250">
                <a:moveTo>
                  <a:pt x="10062698" y="0"/>
                </a:moveTo>
                <a:lnTo>
                  <a:pt x="6744935" y="0"/>
                </a:lnTo>
                <a:lnTo>
                  <a:pt x="0" y="3894122"/>
                </a:lnTo>
                <a:lnTo>
                  <a:pt x="0" y="5809624"/>
                </a:lnTo>
                <a:lnTo>
                  <a:pt x="10062698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1102"/>
          </a:p>
        </p:txBody>
      </p:sp>
      <p:sp>
        <p:nvSpPr>
          <p:cNvPr id="21" name="object 21"/>
          <p:cNvSpPr txBox="1"/>
          <p:nvPr/>
        </p:nvSpPr>
        <p:spPr>
          <a:xfrm>
            <a:off x="15970088" y="9788824"/>
            <a:ext cx="2126591" cy="478656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9" marR="5081">
              <a:lnSpc>
                <a:spcPct val="100800"/>
              </a:lnSpc>
              <a:spcBef>
                <a:spcPts val="96"/>
              </a:spcBef>
            </a:pPr>
            <a:r>
              <a:rPr lang="pt-BR" sz="32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01/08/2019</a:t>
            </a:r>
            <a:endParaRPr lang="pt-BR" sz="296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95C01-1A89-0D4B-A92E-3909BB89C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79" y="8131650"/>
            <a:ext cx="3809732" cy="1156471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51959FA9-8F52-4150-BB1A-DF030E129447}"/>
              </a:ext>
            </a:extLst>
          </p:cNvPr>
          <p:cNvSpPr txBox="1">
            <a:spLocks/>
          </p:cNvSpPr>
          <p:nvPr/>
        </p:nvSpPr>
        <p:spPr>
          <a:xfrm>
            <a:off x="2534445" y="2444750"/>
            <a:ext cx="1521380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ea typeface="+mj-ea"/>
                <a:cs typeface="Gilroy"/>
              </a:defRPr>
            </a:lvl1pPr>
          </a:lstStyle>
          <a:p>
            <a:r>
              <a:rPr lang="pt-B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Volumetria de 01/07 a 31/07</a:t>
            </a:r>
            <a:endParaRPr lang="pt-BR" kern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CE8D534-2FA2-4A51-A35D-8E698F584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5276687"/>
            <a:ext cx="9067800" cy="30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137</Words>
  <Application>Microsoft Office PowerPoint</Application>
  <PresentationFormat>Personalizar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Gilroy</vt:lpstr>
      <vt:lpstr>Office Theme</vt:lpstr>
      <vt:lpstr>Apresentação do PowerPoint</vt:lpstr>
      <vt:lpstr>Novo Front X Cred Portal  Rollout +  Volumetria de Propostas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1927176_201811_bra_templates_ppt_01</dc:title>
  <dc:creator>Jose Adelmo de Morais</dc:creator>
  <cp:lastModifiedBy>Ricardo Tiago Goncalves dos Reis</cp:lastModifiedBy>
  <cp:revision>156</cp:revision>
  <dcterms:created xsi:type="dcterms:W3CDTF">2018-11-26T17:46:01Z</dcterms:created>
  <dcterms:modified xsi:type="dcterms:W3CDTF">2019-09-09T12:46:11Z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2018-11-23T00:00:00Z</vt:filetime>
  </property>
  <property fmtid="{D5CDD505-2E9C-101B-9397-08002B2CF9AE}" pid="3" name="Creator">
    <vt:lpwstr>Adobe Illustrator CC 23.0 (Windows)</vt:lpwstr>
  </property>
  <property fmtid="{D5CDD505-2E9C-101B-9397-08002B2CF9AE}" pid="4" name="LastSaved">
    <vt:filetime>2018-11-26T00:00:00Z</vt:filetime>
  </property>
</Properties>
</file>