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8" r:id="rId3"/>
    <p:sldId id="279" r:id="rId4"/>
    <p:sldId id="275" r:id="rId5"/>
    <p:sldId id="273" r:id="rId6"/>
    <p:sldId id="276" r:id="rId7"/>
    <p:sldId id="277" r:id="rId8"/>
    <p:sldId id="281" r:id="rId9"/>
    <p:sldId id="282" r:id="rId10"/>
    <p:sldId id="280" r:id="rId11"/>
    <p:sldId id="278" r:id="rId12"/>
  </p:sldIdLst>
  <p:sldSz cx="12192000" cy="6858000"/>
  <p:notesSz cx="20104100" cy="11309350"/>
  <p:defaultTextStyle>
    <a:defPPr>
      <a:defRPr lang="en-US"/>
    </a:defPPr>
    <a:lvl1pPr marL="0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246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492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738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984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6230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3476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40723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7969" algn="l" defTabSz="554492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1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626262"/>
    <a:srgbClr val="C00000"/>
    <a:srgbClr val="35730B"/>
    <a:srgbClr val="2F5597"/>
    <a:srgbClr val="1D4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>
      <p:cViewPr>
        <p:scale>
          <a:sx n="80" d="100"/>
          <a:sy n="80" d="100"/>
        </p:scale>
        <p:origin x="648" y="210"/>
      </p:cViewPr>
      <p:guideLst>
        <p:guide orient="horz" pos="1746"/>
        <p:guide pos="12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F719-5F38-9F40-B307-78E484D82C47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95A0E-53C5-E54E-A567-F14C25FD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2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1pPr>
    <a:lvl2pPr marL="277246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2pPr>
    <a:lvl3pPr marL="554492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3pPr>
    <a:lvl4pPr marL="831738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4pPr>
    <a:lvl5pPr marL="1108984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5pPr>
    <a:lvl6pPr marL="1386230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6pPr>
    <a:lvl7pPr marL="1663476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7pPr>
    <a:lvl8pPr marL="1940723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8pPr>
    <a:lvl9pPr marL="2217969" algn="l" defTabSz="554492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481"/>
            <a:ext cx="12192000" cy="685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17" name="bk object 17"/>
          <p:cNvSpPr/>
          <p:nvPr/>
        </p:nvSpPr>
        <p:spPr>
          <a:xfrm>
            <a:off x="5233386" y="0"/>
            <a:ext cx="1154505" cy="666162"/>
          </a:xfrm>
          <a:custGeom>
            <a:avLst/>
            <a:gdLst/>
            <a:ahLst/>
            <a:cxnLst/>
            <a:rect l="l" t="t" r="r" b="b"/>
            <a:pathLst>
              <a:path w="1903729" h="1098550">
                <a:moveTo>
                  <a:pt x="0" y="1098436"/>
                </a:moveTo>
                <a:lnTo>
                  <a:pt x="1903597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18" name="bk object 18"/>
          <p:cNvSpPr/>
          <p:nvPr/>
        </p:nvSpPr>
        <p:spPr>
          <a:xfrm>
            <a:off x="0" y="4176806"/>
            <a:ext cx="3648743" cy="2104763"/>
          </a:xfrm>
          <a:custGeom>
            <a:avLst/>
            <a:gdLst/>
            <a:ahLst/>
            <a:cxnLst/>
            <a:rect l="l" t="t" r="r" b="b"/>
            <a:pathLst>
              <a:path w="6016625" h="3470909">
                <a:moveTo>
                  <a:pt x="0" y="3470565"/>
                </a:moveTo>
                <a:lnTo>
                  <a:pt x="6016220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21" name="bk object 21"/>
          <p:cNvSpPr/>
          <p:nvPr/>
        </p:nvSpPr>
        <p:spPr>
          <a:xfrm>
            <a:off x="10910019" y="2341676"/>
            <a:ext cx="1282355" cy="739709"/>
          </a:xfrm>
          <a:custGeom>
            <a:avLst/>
            <a:gdLst/>
            <a:ahLst/>
            <a:cxnLst/>
            <a:rect l="l" t="t" r="r" b="b"/>
            <a:pathLst>
              <a:path w="2114550" h="1219835">
                <a:moveTo>
                  <a:pt x="0" y="1219436"/>
                </a:moveTo>
                <a:lnTo>
                  <a:pt x="2113932" y="0"/>
                </a:lnTo>
              </a:path>
            </a:pathLst>
          </a:custGeom>
          <a:ln w="282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923779"/>
          </a:xfrm>
        </p:spPr>
        <p:txBody>
          <a:bodyPr lIns="0" tIns="0" rIns="0" bIns="0"/>
          <a:lstStyle>
            <a:lvl1pPr>
              <a:defRPr sz="6003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698" y="1295082"/>
            <a:ext cx="885460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bg1"/>
                </a:solidFill>
                <a:latin typeface="Gilroy"/>
                <a:cs typeface="Gilro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8399" y="1679720"/>
            <a:ext cx="85752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6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8.xml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image" Target="../media/image8.png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DASHBOARD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08B8A-B01D-0648-9920-20ACA2CC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" y="0"/>
            <a:ext cx="12193471" cy="6858000"/>
          </a:xfrm>
          <a:prstGeom prst="rect">
            <a:avLst/>
          </a:prstGeom>
        </p:spPr>
      </p:pic>
      <p:sp>
        <p:nvSpPr>
          <p:cNvPr id="22" name="object 10">
            <a:extLst>
              <a:ext uri="{FF2B5EF4-FFF2-40B4-BE49-F238E27FC236}">
                <a16:creationId xmlns:a16="http://schemas.microsoft.com/office/drawing/2014/main" id="{0B1A82D4-1246-C04A-832E-BCF1537840E2}"/>
              </a:ext>
            </a:extLst>
          </p:cNvPr>
          <p:cNvSpPr txBox="1"/>
          <p:nvPr/>
        </p:nvSpPr>
        <p:spPr>
          <a:xfrm>
            <a:off x="76200" y="4677082"/>
            <a:ext cx="6324600" cy="1266518"/>
          </a:xfrm>
          <a:prstGeom prst="rect">
            <a:avLst/>
          </a:prstGeom>
        </p:spPr>
        <p:txBody>
          <a:bodyPr vert="horz" wrap="square" lIns="0" tIns="85869" rIns="0" bIns="0" rtlCol="0">
            <a:spAutoFit/>
          </a:bodyPr>
          <a:lstStyle/>
          <a:p>
            <a:pPr marL="7701" marR="3081">
              <a:lnSpc>
                <a:spcPts val="4603"/>
              </a:lnSpc>
              <a:spcBef>
                <a:spcPts val="676"/>
              </a:spcBef>
            </a:pPr>
            <a:r>
              <a:rPr lang="pt-BR" sz="4000" b="1" spc="-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Dados: BRA_SOLUCAO_PDV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139E8FFC-25DD-AB4B-9646-F95E3D5A3048}"/>
              </a:ext>
            </a:extLst>
          </p:cNvPr>
          <p:cNvSpPr/>
          <p:nvPr/>
        </p:nvSpPr>
        <p:spPr>
          <a:xfrm>
            <a:off x="0" y="0"/>
            <a:ext cx="5691109" cy="3282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D960CC1-F015-194F-A0D1-1963E8BE5D23}"/>
              </a:ext>
            </a:extLst>
          </p:cNvPr>
          <p:cNvSpPr/>
          <p:nvPr/>
        </p:nvSpPr>
        <p:spPr>
          <a:xfrm>
            <a:off x="1" y="1785497"/>
            <a:ext cx="832291" cy="971713"/>
          </a:xfrm>
          <a:custGeom>
            <a:avLst/>
            <a:gdLst/>
            <a:ahLst/>
            <a:cxnLst/>
            <a:rect l="l" t="t" r="r" b="b"/>
            <a:pathLst>
              <a:path w="1372235" h="1602104">
                <a:moveTo>
                  <a:pt x="1371685" y="0"/>
                </a:moveTo>
                <a:lnTo>
                  <a:pt x="0" y="791923"/>
                </a:lnTo>
                <a:lnTo>
                  <a:pt x="0" y="1601542"/>
                </a:lnTo>
                <a:lnTo>
                  <a:pt x="1371685" y="809608"/>
                </a:lnTo>
                <a:lnTo>
                  <a:pt x="1371685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0432EA48-6B39-E144-A38C-E64B5A1FBE3E}"/>
              </a:ext>
            </a:extLst>
          </p:cNvPr>
          <p:cNvSpPr/>
          <p:nvPr/>
        </p:nvSpPr>
        <p:spPr>
          <a:xfrm>
            <a:off x="11539453" y="1368923"/>
            <a:ext cx="654356" cy="1132317"/>
          </a:xfrm>
          <a:custGeom>
            <a:avLst/>
            <a:gdLst/>
            <a:ahLst/>
            <a:cxnLst/>
            <a:rect l="l" t="t" r="r" b="b"/>
            <a:pathLst>
              <a:path w="1078865" h="1866900">
                <a:moveTo>
                  <a:pt x="1078501" y="0"/>
                </a:moveTo>
                <a:lnTo>
                  <a:pt x="0" y="622661"/>
                </a:lnTo>
                <a:lnTo>
                  <a:pt x="0" y="1866424"/>
                </a:lnTo>
                <a:lnTo>
                  <a:pt x="1078501" y="1243763"/>
                </a:lnTo>
                <a:lnTo>
                  <a:pt x="1078501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16D016D5-C2B2-674F-82BF-60FA2546C234}"/>
              </a:ext>
            </a:extLst>
          </p:cNvPr>
          <p:cNvSpPr/>
          <p:nvPr/>
        </p:nvSpPr>
        <p:spPr>
          <a:xfrm>
            <a:off x="10770999" y="2018260"/>
            <a:ext cx="1422714" cy="1257873"/>
          </a:xfrm>
          <a:custGeom>
            <a:avLst/>
            <a:gdLst/>
            <a:ahLst/>
            <a:cxnLst/>
            <a:rect l="l" t="t" r="r" b="b"/>
            <a:pathLst>
              <a:path w="2345690" h="2073910">
                <a:moveTo>
                  <a:pt x="2345478" y="0"/>
                </a:moveTo>
                <a:lnTo>
                  <a:pt x="0" y="1354136"/>
                </a:lnTo>
                <a:lnTo>
                  <a:pt x="0" y="2073287"/>
                </a:lnTo>
                <a:lnTo>
                  <a:pt x="2345478" y="719150"/>
                </a:lnTo>
                <a:lnTo>
                  <a:pt x="2345478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F3524-6743-E340-841C-97E6799EA9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3012286" cy="914399"/>
          </a:xfrm>
          <a:prstGeom prst="rect">
            <a:avLst/>
          </a:prstGeom>
        </p:spPr>
      </p:pic>
      <p:sp>
        <p:nvSpPr>
          <p:cNvPr id="25" name="object 3">
            <a:extLst>
              <a:ext uri="{FF2B5EF4-FFF2-40B4-BE49-F238E27FC236}">
                <a16:creationId xmlns:a16="http://schemas.microsoft.com/office/drawing/2014/main" id="{371B933C-DDFD-9E4C-8F47-DABC80BE983C}"/>
              </a:ext>
            </a:extLst>
          </p:cNvPr>
          <p:cNvSpPr/>
          <p:nvPr/>
        </p:nvSpPr>
        <p:spPr>
          <a:xfrm>
            <a:off x="9947523" y="5562790"/>
            <a:ext cx="2246065" cy="1295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7EBE269-4B29-8B41-A953-F628B0CE2459}"/>
              </a:ext>
            </a:extLst>
          </p:cNvPr>
          <p:cNvSpPr/>
          <p:nvPr/>
        </p:nvSpPr>
        <p:spPr>
          <a:xfrm>
            <a:off x="2948987" y="6071230"/>
            <a:ext cx="1363402" cy="787230"/>
          </a:xfrm>
          <a:custGeom>
            <a:avLst/>
            <a:gdLst/>
            <a:ahLst/>
            <a:cxnLst/>
            <a:rect l="l" t="t" r="r" b="b"/>
            <a:pathLst>
              <a:path w="2247900" h="1297940">
                <a:moveTo>
                  <a:pt x="2247606" y="0"/>
                </a:moveTo>
                <a:lnTo>
                  <a:pt x="0" y="1297625"/>
                </a:lnTo>
                <a:lnTo>
                  <a:pt x="1631353" y="1297625"/>
                </a:lnTo>
                <a:lnTo>
                  <a:pt x="2247606" y="941835"/>
                </a:lnTo>
                <a:lnTo>
                  <a:pt x="2247606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</p:spTree>
    <p:extLst>
      <p:ext uri="{BB962C8B-B14F-4D97-AF65-F5344CB8AC3E}">
        <p14:creationId xmlns:p14="http://schemas.microsoft.com/office/powerpoint/2010/main" val="336638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31133" y="2871503"/>
            <a:ext cx="9729734" cy="11149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  <a:t>MER - Modelo Entidade e Relacionamento</a:t>
            </a:r>
            <a:b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spc="-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45538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Modelo de Entidade e Relacionamento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A1881DD-4476-474A-BB84-4C6BE2BF4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342"/>
            <a:ext cx="12192000" cy="64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3" name="object 3"/>
          <p:cNvSpPr txBox="1"/>
          <p:nvPr/>
        </p:nvSpPr>
        <p:spPr>
          <a:xfrm>
            <a:off x="5257800" y="2440123"/>
            <a:ext cx="384294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49" dirty="0">
                <a:solidFill>
                  <a:srgbClr val="FFFFFF"/>
                </a:solidFill>
                <a:latin typeface="+mj-lt"/>
                <a:cs typeface="Gilroy"/>
              </a:rPr>
              <a:t>01</a:t>
            </a:r>
            <a:endParaRPr sz="2395" dirty="0">
              <a:latin typeface="+mj-lt"/>
              <a:cs typeface="Gilro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0" y="3433273"/>
            <a:ext cx="35849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sz="239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2519" y="2493954"/>
            <a:ext cx="4491140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lang="pt-BR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- Diagrama Entidade e Relacionamento</a:t>
            </a:r>
            <a:endParaRPr sz="16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2521" y="3487104"/>
            <a:ext cx="4869279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 -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1698" spc="-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698" spc="-2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16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01375" y="2667253"/>
            <a:ext cx="3946825" cy="15234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pc="-3" dirty="0">
                <a:latin typeface="Arial" panose="020B0604020202020204" pitchFamily="34" charset="0"/>
                <a:cs typeface="Arial" panose="020B0604020202020204" pitchFamily="34" charset="0"/>
              </a:rPr>
              <a:t>índi</a:t>
            </a:r>
            <a:r>
              <a:rPr spc="-76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3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>
            <a:extLst>
              <a:ext uri="{FF2B5EF4-FFF2-40B4-BE49-F238E27FC236}">
                <a16:creationId xmlns:a16="http://schemas.microsoft.com/office/drawing/2014/main" id="{A4731F87-7E1B-2245-A558-75A1D5B754BF}"/>
              </a:ext>
            </a:extLst>
          </p:cNvPr>
          <p:cNvSpPr/>
          <p:nvPr/>
        </p:nvSpPr>
        <p:spPr>
          <a:xfrm>
            <a:off x="-794" y="0"/>
            <a:ext cx="12193588" cy="701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46FBD54-98A0-6641-A08D-402F1BAA781A}"/>
              </a:ext>
            </a:extLst>
          </p:cNvPr>
          <p:cNvSpPr/>
          <p:nvPr/>
        </p:nvSpPr>
        <p:spPr>
          <a:xfrm>
            <a:off x="10326446" y="1329966"/>
            <a:ext cx="1867167" cy="1659191"/>
          </a:xfrm>
          <a:custGeom>
            <a:avLst/>
            <a:gdLst/>
            <a:ahLst/>
            <a:cxnLst/>
            <a:rect l="l" t="t" r="r" b="b"/>
            <a:pathLst>
              <a:path w="3078480" h="2735579">
                <a:moveTo>
                  <a:pt x="3078429" y="0"/>
                </a:moveTo>
                <a:lnTo>
                  <a:pt x="0" y="1777307"/>
                </a:lnTo>
                <a:lnTo>
                  <a:pt x="0" y="2735393"/>
                </a:lnTo>
                <a:lnTo>
                  <a:pt x="3078429" y="958086"/>
                </a:lnTo>
                <a:lnTo>
                  <a:pt x="3078429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E6F1A02-BF6B-4B40-8F69-8A7666D9B093}"/>
              </a:ext>
            </a:extLst>
          </p:cNvPr>
          <p:cNvSpPr/>
          <p:nvPr/>
        </p:nvSpPr>
        <p:spPr>
          <a:xfrm>
            <a:off x="8966433" y="5715000"/>
            <a:ext cx="2287357" cy="1320651"/>
          </a:xfrm>
          <a:custGeom>
            <a:avLst/>
            <a:gdLst/>
            <a:ahLst/>
            <a:cxnLst/>
            <a:rect l="l" t="t" r="r" b="b"/>
            <a:pathLst>
              <a:path w="3771265" h="2177415">
                <a:moveTo>
                  <a:pt x="3771057" y="0"/>
                </a:moveTo>
                <a:lnTo>
                  <a:pt x="0" y="2177190"/>
                </a:lnTo>
                <a:lnTo>
                  <a:pt x="3771057" y="2177190"/>
                </a:lnTo>
                <a:lnTo>
                  <a:pt x="3771057" y="0"/>
                </a:lnTo>
                <a:close/>
              </a:path>
            </a:pathLst>
          </a:custGeom>
          <a:solidFill>
            <a:srgbClr val="7C278E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DDD071C-7043-CE4E-AB0B-2A6FD22AB0A2}"/>
              </a:ext>
            </a:extLst>
          </p:cNvPr>
          <p:cNvSpPr/>
          <p:nvPr/>
        </p:nvSpPr>
        <p:spPr>
          <a:xfrm>
            <a:off x="0" y="3262498"/>
            <a:ext cx="1676907" cy="2365155"/>
          </a:xfrm>
          <a:custGeom>
            <a:avLst/>
            <a:gdLst/>
            <a:ahLst/>
            <a:cxnLst/>
            <a:rect l="l" t="t" r="r" b="b"/>
            <a:pathLst>
              <a:path w="2764790" h="3899534">
                <a:moveTo>
                  <a:pt x="2764313" y="0"/>
                </a:moveTo>
                <a:lnTo>
                  <a:pt x="0" y="1595951"/>
                </a:lnTo>
                <a:lnTo>
                  <a:pt x="0" y="3899012"/>
                </a:lnTo>
                <a:lnTo>
                  <a:pt x="2764313" y="2303060"/>
                </a:lnTo>
                <a:lnTo>
                  <a:pt x="2764313" y="0"/>
                </a:lnTo>
                <a:close/>
              </a:path>
            </a:pathLst>
          </a:custGeom>
          <a:solidFill>
            <a:srgbClr val="C30084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4F5307F-93D7-6F47-BB95-A225083C68FD}"/>
              </a:ext>
            </a:extLst>
          </p:cNvPr>
          <p:cNvSpPr/>
          <p:nvPr/>
        </p:nvSpPr>
        <p:spPr>
          <a:xfrm>
            <a:off x="1" y="2995979"/>
            <a:ext cx="4312432" cy="3589521"/>
          </a:xfrm>
          <a:custGeom>
            <a:avLst/>
            <a:gdLst/>
            <a:ahLst/>
            <a:cxnLst/>
            <a:rect l="l" t="t" r="r" b="b"/>
            <a:pathLst>
              <a:path w="7110095" h="5918200">
                <a:moveTo>
                  <a:pt x="7109731" y="0"/>
                </a:moveTo>
                <a:lnTo>
                  <a:pt x="0" y="4104744"/>
                </a:lnTo>
                <a:lnTo>
                  <a:pt x="0" y="5917851"/>
                </a:lnTo>
                <a:lnTo>
                  <a:pt x="7109731" y="1813107"/>
                </a:lnTo>
                <a:lnTo>
                  <a:pt x="7109731" y="0"/>
                </a:lnTo>
                <a:close/>
              </a:path>
            </a:pathLst>
          </a:custGeom>
          <a:solidFill>
            <a:srgbClr val="F60036"/>
          </a:solidFill>
        </p:spPr>
        <p:txBody>
          <a:bodyPr wrap="square" lIns="0" tIns="0" rIns="0" bIns="0" rtlCol="0"/>
          <a:lstStyle/>
          <a:p>
            <a:endParaRPr sz="668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31133" y="2871503"/>
            <a:ext cx="9729734" cy="111499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  <a:t>DER - Diagrama Entidade e Relacionamento</a:t>
            </a:r>
            <a:br>
              <a:rPr lang="pt-BR" sz="3600" spc="-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spc="-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id="{DD916CFD-D9AF-441E-A972-4C89248D2E32}"/>
              </a:ext>
            </a:extLst>
          </p:cNvPr>
          <p:cNvCxnSpPr>
            <a:cxnSpLocks/>
          </p:cNvCxnSpPr>
          <p:nvPr/>
        </p:nvCxnSpPr>
        <p:spPr>
          <a:xfrm>
            <a:off x="2672400" y="3077260"/>
            <a:ext cx="6517326" cy="22868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47824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Diagrama de Entidade e Relacionamento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C02B7B-230C-4428-AC08-C5A0663A2C49}"/>
              </a:ext>
            </a:extLst>
          </p:cNvPr>
          <p:cNvSpPr txBox="1"/>
          <p:nvPr/>
        </p:nvSpPr>
        <p:spPr>
          <a:xfrm>
            <a:off x="141767" y="338514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49E3CBA1-902D-4A04-8049-F812EBA73F84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2672400" y="3236408"/>
            <a:ext cx="2778386" cy="1014559"/>
          </a:xfrm>
          <a:prstGeom prst="bentConnector3">
            <a:avLst>
              <a:gd name="adj1" fmla="val 14410"/>
            </a:avLst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hlinkClick r:id="rId3" action="ppaction://hlinksldjump"/>
            <a:extLst>
              <a:ext uri="{FF2B5EF4-FFF2-40B4-BE49-F238E27FC236}">
                <a16:creationId xmlns:a16="http://schemas.microsoft.com/office/drawing/2014/main" id="{57472597-13E8-4BC4-8DE6-258E2FB68A74}"/>
              </a:ext>
            </a:extLst>
          </p:cNvPr>
          <p:cNvSpPr/>
          <p:nvPr/>
        </p:nvSpPr>
        <p:spPr>
          <a:xfrm>
            <a:off x="4547936" y="5040862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LOG_LOJA_FALTANTE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A272116-08F7-4BC4-A763-FBAC2132DD60}"/>
              </a:ext>
            </a:extLst>
          </p:cNvPr>
          <p:cNvSpPr txBox="1"/>
          <p:nvPr/>
        </p:nvSpPr>
        <p:spPr>
          <a:xfrm>
            <a:off x="4574576" y="5584084"/>
            <a:ext cx="28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Lojas não Cadastradas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DA72A679-27E7-4BA7-A8F0-ECCAEB613DE5}"/>
              </a:ext>
            </a:extLst>
          </p:cNvPr>
          <p:cNvCxnSpPr>
            <a:cxnSpLocks/>
            <a:endCxn id="137" idx="3"/>
          </p:cNvCxnSpPr>
          <p:nvPr/>
        </p:nvCxnSpPr>
        <p:spPr>
          <a:xfrm rot="10800000" flipV="1">
            <a:off x="6505586" y="3264969"/>
            <a:ext cx="2684140" cy="985998"/>
          </a:xfrm>
          <a:prstGeom prst="bentConnector3">
            <a:avLst>
              <a:gd name="adj1" fmla="val 19498"/>
            </a:avLst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352EF81-1CB7-42F0-A488-421EDAE6390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77841" y="3355950"/>
            <a:ext cx="345" cy="715017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hlinkClick r:id="rId4" action="ppaction://hlinksldjump"/>
            <a:extLst>
              <a:ext uri="{FF2B5EF4-FFF2-40B4-BE49-F238E27FC236}">
                <a16:creationId xmlns:a16="http://schemas.microsoft.com/office/drawing/2014/main" id="{BA2B8027-2FEB-44CB-BF5C-7D9567ED6863}"/>
              </a:ext>
            </a:extLst>
          </p:cNvPr>
          <p:cNvSpPr/>
          <p:nvPr/>
        </p:nvSpPr>
        <p:spPr>
          <a:xfrm>
            <a:off x="9220200" y="1864947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MONITORIA_VENDA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39B354B-9217-4D17-B0CF-1FE845F95DD1}"/>
              </a:ext>
            </a:extLst>
          </p:cNvPr>
          <p:cNvSpPr txBox="1"/>
          <p:nvPr/>
        </p:nvSpPr>
        <p:spPr>
          <a:xfrm>
            <a:off x="9170598" y="2432659"/>
            <a:ext cx="2134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Últimos 3 meses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913403-692B-4F4C-A703-B22516DC950B}"/>
              </a:ext>
            </a:extLst>
          </p:cNvPr>
          <p:cNvSpPr txBox="1"/>
          <p:nvPr/>
        </p:nvSpPr>
        <p:spPr>
          <a:xfrm>
            <a:off x="4669177" y="33565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D0FF18F-F935-49CA-9AF9-B1396CDFD1AE}"/>
              </a:ext>
            </a:extLst>
          </p:cNvPr>
          <p:cNvSpPr txBox="1"/>
          <p:nvPr/>
        </p:nvSpPr>
        <p:spPr>
          <a:xfrm>
            <a:off x="9220200" y="340908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E52C4893-52D9-4CE4-BF94-3E08511DA05A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6824624" y="2128850"/>
            <a:ext cx="939984" cy="687658"/>
          </a:xfrm>
          <a:prstGeom prst="bentConnector3">
            <a:avLst>
              <a:gd name="adj1" fmla="val -441"/>
            </a:avLst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1">
            <a:extLst>
              <a:ext uri="{FF2B5EF4-FFF2-40B4-BE49-F238E27FC236}">
                <a16:creationId xmlns:a16="http://schemas.microsoft.com/office/drawing/2014/main" id="{41941280-8FBC-4A0A-BF54-B3043E5D16B6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5976977" y="4430967"/>
            <a:ext cx="1209" cy="598233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eta: para Baixo 133">
            <a:extLst>
              <a:ext uri="{FF2B5EF4-FFF2-40B4-BE49-F238E27FC236}">
                <a16:creationId xmlns:a16="http://schemas.microsoft.com/office/drawing/2014/main" id="{2B024D75-35A4-4DFD-BB69-569226452BE6}"/>
              </a:ext>
            </a:extLst>
          </p:cNvPr>
          <p:cNvSpPr/>
          <p:nvPr/>
        </p:nvSpPr>
        <p:spPr>
          <a:xfrm>
            <a:off x="5350093" y="1752600"/>
            <a:ext cx="323739" cy="96628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37" name="Losango 136">
            <a:extLst>
              <a:ext uri="{FF2B5EF4-FFF2-40B4-BE49-F238E27FC236}">
                <a16:creationId xmlns:a16="http://schemas.microsoft.com/office/drawing/2014/main" id="{B58389DA-3CC0-4A5B-BC2D-1E25F6746B85}"/>
              </a:ext>
            </a:extLst>
          </p:cNvPr>
          <p:cNvSpPr/>
          <p:nvPr/>
        </p:nvSpPr>
        <p:spPr>
          <a:xfrm>
            <a:off x="5450786" y="4070967"/>
            <a:ext cx="10548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Gera</a:t>
            </a:r>
            <a:endParaRPr lang="pt-BR" sz="1050" dirty="0"/>
          </a:p>
        </p:txBody>
      </p:sp>
      <p:sp>
        <p:nvSpPr>
          <p:cNvPr id="138" name="Losango 137">
            <a:extLst>
              <a:ext uri="{FF2B5EF4-FFF2-40B4-BE49-F238E27FC236}">
                <a16:creationId xmlns:a16="http://schemas.microsoft.com/office/drawing/2014/main" id="{24A266F8-D355-4DB3-BDA8-1579D7F2223D}"/>
              </a:ext>
            </a:extLst>
          </p:cNvPr>
          <p:cNvSpPr/>
          <p:nvPr/>
        </p:nvSpPr>
        <p:spPr>
          <a:xfrm>
            <a:off x="7764608" y="1948850"/>
            <a:ext cx="10548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Gera</a:t>
            </a:r>
          </a:p>
        </p:txBody>
      </p: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0C8DC3E7-B771-4265-834D-20ADD4C95D99}"/>
              </a:ext>
            </a:extLst>
          </p:cNvPr>
          <p:cNvCxnSpPr>
            <a:cxnSpLocks/>
            <a:stCxn id="26" idx="2"/>
            <a:endCxn id="164" idx="1"/>
          </p:cNvCxnSpPr>
          <p:nvPr/>
        </p:nvCxnSpPr>
        <p:spPr>
          <a:xfrm rot="16200000" flipH="1">
            <a:off x="2005802" y="2765292"/>
            <a:ext cx="3003623" cy="4190426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Losango 163">
            <a:extLst>
              <a:ext uri="{FF2B5EF4-FFF2-40B4-BE49-F238E27FC236}">
                <a16:creationId xmlns:a16="http://schemas.microsoft.com/office/drawing/2014/main" id="{E2044C54-A807-4618-A5FF-D42C8B8BD8DA}"/>
              </a:ext>
            </a:extLst>
          </p:cNvPr>
          <p:cNvSpPr/>
          <p:nvPr/>
        </p:nvSpPr>
        <p:spPr>
          <a:xfrm>
            <a:off x="5602826" y="6182317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Possui</a:t>
            </a:r>
          </a:p>
        </p:txBody>
      </p:sp>
      <p:cxnSp>
        <p:nvCxnSpPr>
          <p:cNvPr id="190" name="Conector de Seta Reta 121">
            <a:extLst>
              <a:ext uri="{FF2B5EF4-FFF2-40B4-BE49-F238E27FC236}">
                <a16:creationId xmlns:a16="http://schemas.microsoft.com/office/drawing/2014/main" id="{5B441130-DAEA-46AD-AAA0-80B931F30B2F}"/>
              </a:ext>
            </a:extLst>
          </p:cNvPr>
          <p:cNvCxnSpPr>
            <a:cxnSpLocks/>
            <a:stCxn id="138" idx="3"/>
            <a:endCxn id="35" idx="1"/>
          </p:cNvCxnSpPr>
          <p:nvPr/>
        </p:nvCxnSpPr>
        <p:spPr>
          <a:xfrm>
            <a:off x="8819408" y="2128850"/>
            <a:ext cx="400792" cy="6097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149">
            <a:extLst>
              <a:ext uri="{FF2B5EF4-FFF2-40B4-BE49-F238E27FC236}">
                <a16:creationId xmlns:a16="http://schemas.microsoft.com/office/drawing/2014/main" id="{B7516B06-5D43-48F1-8EE8-017BB64CEF6F}"/>
              </a:ext>
            </a:extLst>
          </p:cNvPr>
          <p:cNvCxnSpPr>
            <a:cxnSpLocks/>
            <a:endCxn id="164" idx="3"/>
          </p:cNvCxnSpPr>
          <p:nvPr/>
        </p:nvCxnSpPr>
        <p:spPr>
          <a:xfrm rot="10800000" flipV="1">
            <a:off x="6657574" y="3385147"/>
            <a:ext cx="4140391" cy="2977170"/>
          </a:xfrm>
          <a:prstGeom prst="bentConnector3">
            <a:avLst>
              <a:gd name="adj1" fmla="val -76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Agrupar 3"/>
          <p:cNvGrpSpPr/>
          <p:nvPr/>
        </p:nvGrpSpPr>
        <p:grpSpPr>
          <a:xfrm>
            <a:off x="7847656" y="380972"/>
            <a:ext cx="1659562" cy="533427"/>
            <a:chOff x="5430818" y="1173509"/>
            <a:chExt cx="1122382" cy="459322"/>
          </a:xfrm>
        </p:grpSpPr>
        <p:sp>
          <p:nvSpPr>
            <p:cNvPr id="38" name="CaixaDeTexto 37"/>
            <p:cNvSpPr txBox="1"/>
            <p:nvPr/>
          </p:nvSpPr>
          <p:spPr>
            <a:xfrm>
              <a:off x="5430818" y="1372439"/>
              <a:ext cx="928459" cy="260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Novo Front</a:t>
              </a:r>
            </a:p>
          </p:txBody>
        </p:sp>
        <p:pic>
          <p:nvPicPr>
            <p:cNvPr id="109" name="Imagem 108">
              <a:extLst>
                <a:ext uri="{FF2B5EF4-FFF2-40B4-BE49-F238E27FC236}">
                  <a16:creationId xmlns:a16="http://schemas.microsoft.com/office/drawing/2014/main" id="{AA201469-9404-4FBD-9498-EFCD5B796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197" y="1173509"/>
              <a:ext cx="277003" cy="277003"/>
            </a:xfrm>
            <a:prstGeom prst="rect">
              <a:avLst/>
            </a:prstGeom>
          </p:spPr>
        </p:pic>
      </p:grpSp>
      <p:sp>
        <p:nvSpPr>
          <p:cNvPr id="20" name="Retângulo 19">
            <a:hlinkClick r:id="rId6" action="ppaction://hlinksldjump"/>
            <a:extLst>
              <a:ext uri="{FF2B5EF4-FFF2-40B4-BE49-F238E27FC236}">
                <a16:creationId xmlns:a16="http://schemas.microsoft.com/office/drawing/2014/main" id="{9F3B1DEF-6C4D-4C02-B0AB-D7860625BAD1}"/>
              </a:ext>
            </a:extLst>
          </p:cNvPr>
          <p:cNvSpPr/>
          <p:nvPr/>
        </p:nvSpPr>
        <p:spPr>
          <a:xfrm>
            <a:off x="4656000" y="2818694"/>
            <a:ext cx="252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VENDA_DIARIA_NOVOFRONT</a:t>
            </a:r>
          </a:p>
        </p:txBody>
      </p:sp>
      <p:sp>
        <p:nvSpPr>
          <p:cNvPr id="21" name="Retângulo 20">
            <a:hlinkClick r:id="rId7" action="ppaction://hlinksldjump"/>
            <a:extLst>
              <a:ext uri="{FF2B5EF4-FFF2-40B4-BE49-F238E27FC236}">
                <a16:creationId xmlns:a16="http://schemas.microsoft.com/office/drawing/2014/main" id="{1738EC2D-EB37-4A7F-9FD7-1AA987E30487}"/>
              </a:ext>
            </a:extLst>
          </p:cNvPr>
          <p:cNvSpPr/>
          <p:nvPr/>
        </p:nvSpPr>
        <p:spPr>
          <a:xfrm>
            <a:off x="9189726" y="2818694"/>
            <a:ext cx="288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LOJA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hlinkClick r:id="rId8" action="ppaction://hlinksldjump"/>
            <a:extLst>
              <a:ext uri="{FF2B5EF4-FFF2-40B4-BE49-F238E27FC236}">
                <a16:creationId xmlns:a16="http://schemas.microsoft.com/office/drawing/2014/main" id="{DA6DED70-B241-4F1D-9299-2076DEE0B922}"/>
              </a:ext>
            </a:extLst>
          </p:cNvPr>
          <p:cNvSpPr/>
          <p:nvPr/>
        </p:nvSpPr>
        <p:spPr>
          <a:xfrm>
            <a:off x="152400" y="2818694"/>
            <a:ext cx="252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PARCEIRO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52" name="Losango 151">
            <a:extLst>
              <a:ext uri="{FF2B5EF4-FFF2-40B4-BE49-F238E27FC236}">
                <a16:creationId xmlns:a16="http://schemas.microsoft.com/office/drawing/2014/main" id="{44DE6359-C214-4766-B42C-90A83F2FED63}"/>
              </a:ext>
            </a:extLst>
          </p:cNvPr>
          <p:cNvSpPr/>
          <p:nvPr/>
        </p:nvSpPr>
        <p:spPr>
          <a:xfrm>
            <a:off x="7703374" y="2908694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Efetua</a:t>
            </a:r>
          </a:p>
        </p:txBody>
      </p:sp>
      <p:sp>
        <p:nvSpPr>
          <p:cNvPr id="206" name="Losango 205">
            <a:extLst>
              <a:ext uri="{FF2B5EF4-FFF2-40B4-BE49-F238E27FC236}">
                <a16:creationId xmlns:a16="http://schemas.microsoft.com/office/drawing/2014/main" id="{526BF2FE-0147-4830-BE67-D1F8FEE221D4}"/>
              </a:ext>
            </a:extLst>
          </p:cNvPr>
          <p:cNvSpPr/>
          <p:nvPr/>
        </p:nvSpPr>
        <p:spPr>
          <a:xfrm>
            <a:off x="3197726" y="2908694"/>
            <a:ext cx="1054747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Possui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88150" y="1981200"/>
            <a:ext cx="603050" cy="260392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459B75E-04EF-4617-B217-F190A9391378}"/>
              </a:ext>
            </a:extLst>
          </p:cNvPr>
          <p:cNvSpPr txBox="1"/>
          <p:nvPr/>
        </p:nvSpPr>
        <p:spPr>
          <a:xfrm>
            <a:off x="2716602" y="28059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D348A46-AF65-4314-B7D9-697D33D9C752}"/>
              </a:ext>
            </a:extLst>
          </p:cNvPr>
          <p:cNvSpPr txBox="1"/>
          <p:nvPr/>
        </p:nvSpPr>
        <p:spPr>
          <a:xfrm>
            <a:off x="4343400" y="2820797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FFF9F9E-3EF8-4A38-BE0A-C8B4AFFD8E21}"/>
              </a:ext>
            </a:extLst>
          </p:cNvPr>
          <p:cNvSpPr txBox="1"/>
          <p:nvPr/>
        </p:nvSpPr>
        <p:spPr>
          <a:xfrm>
            <a:off x="7162800" y="28059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78B0FCA-3785-4F21-BB91-98864F5082A9}"/>
              </a:ext>
            </a:extLst>
          </p:cNvPr>
          <p:cNvSpPr txBox="1"/>
          <p:nvPr/>
        </p:nvSpPr>
        <p:spPr>
          <a:xfrm>
            <a:off x="8915400" y="28059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052E002-9B99-4CB1-9F5F-904344D26727}"/>
              </a:ext>
            </a:extLst>
          </p:cNvPr>
          <p:cNvSpPr txBox="1"/>
          <p:nvPr/>
        </p:nvSpPr>
        <p:spPr>
          <a:xfrm>
            <a:off x="10520325" y="338640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208F2C-2980-4106-8C9D-522C391C8579}"/>
              </a:ext>
            </a:extLst>
          </p:cNvPr>
          <p:cNvSpPr txBox="1"/>
          <p:nvPr/>
        </p:nvSpPr>
        <p:spPr>
          <a:xfrm>
            <a:off x="1421202" y="33864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tângulo 45">
            <a:hlinkClick r:id="rId4" action="ppaction://hlinksldjump"/>
            <a:extLst>
              <a:ext uri="{FF2B5EF4-FFF2-40B4-BE49-F238E27FC236}">
                <a16:creationId xmlns:a16="http://schemas.microsoft.com/office/drawing/2014/main" id="{FE56E34F-BA04-4143-A3C1-C69CA2252004}"/>
              </a:ext>
            </a:extLst>
          </p:cNvPr>
          <p:cNvSpPr/>
          <p:nvPr/>
        </p:nvSpPr>
        <p:spPr>
          <a:xfrm>
            <a:off x="1066800" y="1070648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#BASE_TXT</a:t>
            </a:r>
          </a:p>
        </p:txBody>
      </p:sp>
      <p:sp>
        <p:nvSpPr>
          <p:cNvPr id="47" name="Retângulo 46">
            <a:hlinkClick r:id="rId4" action="ppaction://hlinksldjump"/>
            <a:extLst>
              <a:ext uri="{FF2B5EF4-FFF2-40B4-BE49-F238E27FC236}">
                <a16:creationId xmlns:a16="http://schemas.microsoft.com/office/drawing/2014/main" id="{8BF1A8A4-FCA0-4548-8757-8C757A46074A}"/>
              </a:ext>
            </a:extLst>
          </p:cNvPr>
          <p:cNvSpPr/>
          <p:nvPr/>
        </p:nvSpPr>
        <p:spPr>
          <a:xfrm>
            <a:off x="7254600" y="1060200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#BASE_ADESAO_XLS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565030B-377B-4FE7-9E78-4A107897A407}"/>
              </a:ext>
            </a:extLst>
          </p:cNvPr>
          <p:cNvSpPr txBox="1"/>
          <p:nvPr/>
        </p:nvSpPr>
        <p:spPr>
          <a:xfrm>
            <a:off x="1748994" y="693886"/>
            <a:ext cx="967608" cy="2603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/>
              <a:t>Automação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844A4F88-31DA-48E4-9931-7D37623535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75" y="429397"/>
            <a:ext cx="409578" cy="277003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78515D9-6138-465C-97F6-B01115CFF017}"/>
              </a:ext>
            </a:extLst>
          </p:cNvPr>
          <p:cNvCxnSpPr>
            <a:cxnSpLocks/>
          </p:cNvCxnSpPr>
          <p:nvPr/>
        </p:nvCxnSpPr>
        <p:spPr>
          <a:xfrm flipV="1">
            <a:off x="0" y="1722689"/>
            <a:ext cx="12100200" cy="93889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PARCEIRO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FD1062-1AD0-4626-B0E7-AB08DF55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" y="2653080"/>
            <a:ext cx="11137901" cy="15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LOJA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CD8FB3-88BE-4B68-B9F6-4544A2F5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" y="745080"/>
            <a:ext cx="11137901" cy="53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51576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VENDA_DIARIA_NOVOFRONT</a:t>
            </a:r>
          </a:p>
          <a:p>
            <a:pPr marL="7701">
              <a:spcBef>
                <a:spcPts val="82"/>
              </a:spcBef>
            </a:pP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B75FFA0-1452-40A7-B896-78483022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9" y="2017080"/>
            <a:ext cx="11137901" cy="28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LOG_LOJA_FALTANTE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D16CA0-5FE2-482E-90B3-18F16B3BC524}"/>
              </a:ext>
            </a:extLst>
          </p:cNvPr>
          <p:cNvSpPr txBox="1"/>
          <p:nvPr/>
        </p:nvSpPr>
        <p:spPr>
          <a:xfrm>
            <a:off x="297716" y="990600"/>
            <a:ext cx="1158948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Regras: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Quando aparecer um código de loja novo (apenas os códigos que não existirem na tabela </a:t>
            </a:r>
            <a:r>
              <a:rPr lang="pt-BR" sz="1200" b="1" dirty="0"/>
              <a:t>Lojas</a:t>
            </a:r>
            <a:r>
              <a:rPr lang="pt-BR" sz="1200" dirty="0"/>
              <a:t>) na tabela </a:t>
            </a:r>
            <a:r>
              <a:rPr lang="pt-BR" sz="1200" b="1" dirty="0"/>
              <a:t>VENDA_DIARIA_NOVOFRONT</a:t>
            </a:r>
            <a:r>
              <a:rPr lang="pt-BR" sz="1200" dirty="0"/>
              <a:t>,</a:t>
            </a:r>
            <a:r>
              <a:rPr lang="pt-BR" sz="1200" b="1" dirty="0"/>
              <a:t> </a:t>
            </a:r>
            <a:r>
              <a:rPr lang="pt-BR" sz="1200" dirty="0"/>
              <a:t> deve ser solicitado os dados necessários para a atualização da tabela </a:t>
            </a:r>
            <a:r>
              <a:rPr lang="pt-BR" sz="1200" b="1" dirty="0"/>
              <a:t>Lojas</a:t>
            </a:r>
            <a:r>
              <a:rPr lang="pt-BR" sz="1200" dirty="0"/>
              <a:t> para 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);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Se uma loja estiver com campo “</a:t>
            </a:r>
            <a:r>
              <a:rPr lang="pt-BR" sz="1200" b="1" dirty="0"/>
              <a:t>ATIVACAO_LOJA_S_N</a:t>
            </a:r>
            <a:r>
              <a:rPr lang="pt-BR" sz="1200" dirty="0"/>
              <a:t>” marcado como </a:t>
            </a:r>
            <a:r>
              <a:rPr lang="pt-BR" sz="1200" b="1" dirty="0"/>
              <a:t>N </a:t>
            </a:r>
            <a:r>
              <a:rPr lang="pt-BR" sz="1200" dirty="0"/>
              <a:t>e aparecer um registro de venda na tabela “</a:t>
            </a:r>
            <a:r>
              <a:rPr lang="pt-BR" sz="1200" b="1" dirty="0"/>
              <a:t>VENDA_DIARIA_NOVOFRONT</a:t>
            </a:r>
            <a:r>
              <a:rPr lang="pt-BR" sz="1200" dirty="0"/>
              <a:t>”, o status deve ser alterado para S e 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 deve ser notificada.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Se uma loja estiver com campo “</a:t>
            </a:r>
            <a:r>
              <a:rPr lang="pt-BR" sz="1200" b="1" dirty="0"/>
              <a:t>SISTEMA_ORIGINACAO</a:t>
            </a:r>
            <a:r>
              <a:rPr lang="pt-BR" sz="1200" dirty="0"/>
              <a:t>” marcado </a:t>
            </a:r>
            <a:r>
              <a:rPr lang="pt-BR" sz="1050" dirty="0"/>
              <a:t>como “</a:t>
            </a:r>
            <a:r>
              <a:rPr lang="pt-BR" sz="1050" dirty="0" err="1"/>
              <a:t>Credportal</a:t>
            </a:r>
            <a:r>
              <a:rPr lang="pt-BR" sz="1050" dirty="0"/>
              <a:t>” na tabela </a:t>
            </a:r>
            <a:r>
              <a:rPr lang="pt-BR" sz="1050" b="1" dirty="0"/>
              <a:t>Lojas</a:t>
            </a:r>
            <a:r>
              <a:rPr lang="pt-BR" sz="1050" dirty="0"/>
              <a:t> e </a:t>
            </a:r>
            <a:r>
              <a:rPr lang="pt-BR" sz="1200" dirty="0"/>
              <a:t>aparecer um registro de venda na tabela “</a:t>
            </a:r>
            <a:r>
              <a:rPr lang="pt-BR" sz="1200" b="1" dirty="0"/>
              <a:t>VENDA_DIARIA_NOVOFRONT</a:t>
            </a:r>
            <a:r>
              <a:rPr lang="pt-BR" sz="1200" dirty="0"/>
              <a:t>”, o campo “</a:t>
            </a:r>
            <a:r>
              <a:rPr lang="pt-BR" sz="1200" b="1" dirty="0"/>
              <a:t>SISTEMA_ORIGINACAO</a:t>
            </a:r>
            <a:r>
              <a:rPr lang="pt-BR" sz="1200" dirty="0"/>
              <a:t>” deve ser alterado para “</a:t>
            </a:r>
            <a:r>
              <a:rPr lang="pt-BR" sz="1200" dirty="0" err="1"/>
              <a:t>CredPortal</a:t>
            </a:r>
            <a:r>
              <a:rPr lang="pt-BR" sz="1200" dirty="0"/>
              <a:t> / Novo Front” e quando a loja parar de vender no </a:t>
            </a:r>
            <a:r>
              <a:rPr lang="pt-BR" sz="1200" dirty="0" err="1"/>
              <a:t>Credportal</a:t>
            </a:r>
            <a:r>
              <a:rPr lang="pt-BR" sz="1200" b="1" dirty="0">
                <a:solidFill>
                  <a:srgbClr val="C00000"/>
                </a:solidFill>
              </a:rPr>
              <a:t>*</a:t>
            </a:r>
            <a:r>
              <a:rPr lang="pt-BR" sz="1200" dirty="0"/>
              <a:t> o campo “</a:t>
            </a:r>
            <a:r>
              <a:rPr lang="pt-BR" sz="1200" b="1" dirty="0"/>
              <a:t>SISTEMA_ORIGINACAO</a:t>
            </a:r>
            <a:r>
              <a:rPr lang="pt-BR" sz="1200" dirty="0"/>
              <a:t>” deve ser alterado para “Novo Front”.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6709" y="6172200"/>
            <a:ext cx="98940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>
                <a:solidFill>
                  <a:srgbClr val="C00000"/>
                </a:solidFill>
              </a:rPr>
              <a:t>* </a:t>
            </a:r>
            <a:r>
              <a:rPr lang="pt-BR" sz="1000" dirty="0"/>
              <a:t> Os dados de venda totais enviados pela área de Finanças serão importados a partir da próxima semana, a regra completa será registrada quando a tabela estiver no BD.</a:t>
            </a:r>
          </a:p>
        </p:txBody>
      </p:sp>
    </p:spTree>
    <p:extLst>
      <p:ext uri="{BB962C8B-B14F-4D97-AF65-F5344CB8AC3E}">
        <p14:creationId xmlns:p14="http://schemas.microsoft.com/office/powerpoint/2010/main" val="156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8" y="0"/>
            <a:ext cx="10191035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2" dirty="0"/>
          </a:p>
        </p:txBody>
      </p:sp>
      <p:sp>
        <p:nvSpPr>
          <p:cNvPr id="7" name="object 7"/>
          <p:cNvSpPr txBox="1"/>
          <p:nvPr/>
        </p:nvSpPr>
        <p:spPr>
          <a:xfrm>
            <a:off x="246709" y="59369"/>
            <a:ext cx="3563291" cy="2567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pt-BR" sz="160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MONITORIA_VENDA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162800"/>
            <a:ext cx="3419475" cy="800100"/>
          </a:xfrm>
          <a:prstGeom prst="rect">
            <a:avLst/>
          </a:prstGeom>
        </p:spPr>
      </p:pic>
      <p:sp>
        <p:nvSpPr>
          <p:cNvPr id="11" name="Botão de ação: Voltar ou Anterior 10">
            <a:hlinkClick r:id="" action="ppaction://hlinkshowjump?jump=lastslideviewed" highlightClick="1"/>
          </p:cNvPr>
          <p:cNvSpPr/>
          <p:nvPr/>
        </p:nvSpPr>
        <p:spPr>
          <a:xfrm>
            <a:off x="76200" y="438749"/>
            <a:ext cx="221516" cy="189274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D16CA0-5FE2-482E-90B3-18F16B3BC524}"/>
              </a:ext>
            </a:extLst>
          </p:cNvPr>
          <p:cNvSpPr txBox="1"/>
          <p:nvPr/>
        </p:nvSpPr>
        <p:spPr>
          <a:xfrm>
            <a:off x="533400" y="990600"/>
            <a:ext cx="11125200" cy="29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Regras:</a:t>
            </a:r>
          </a:p>
          <a:p>
            <a:pPr>
              <a:lnSpc>
                <a:spcPct val="150000"/>
              </a:lnSpc>
            </a:pPr>
            <a:endParaRPr lang="pt-BR" sz="14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Nesta </a:t>
            </a:r>
            <a:r>
              <a:rPr lang="pt-BR" sz="1200" dirty="0" err="1"/>
              <a:t>view</a:t>
            </a:r>
            <a:r>
              <a:rPr lang="pt-BR" sz="1200" dirty="0"/>
              <a:t> será selecionada todas as vendas cadastradas na tabela  VENDA_DIARIA_NOVOFRONT dos últimos três meses, vide planilha analítica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A regra de cálculo do processo Alerta de Ligação é:</a:t>
            </a:r>
          </a:p>
          <a:p>
            <a:pPr marL="448696" lvl="1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Somar o volume das “Consulta prévia”</a:t>
            </a:r>
            <a:r>
              <a:rPr lang="pt-BR" sz="10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do último dia útil mais as 12 últimas ocorrências do mesmo dia da semana, exemplo, se ontem foi uma segunda-feira você deve somar o volume vendido ontem com o volume vendido nas últimas 11 </a:t>
            </a:r>
            <a:r>
              <a:rPr lang="pt-BR" sz="1200" dirty="0" err="1"/>
              <a:t>segundas-feira</a:t>
            </a:r>
            <a:r>
              <a:rPr lang="pt-BR" sz="1200" dirty="0"/>
              <a:t>, este resultado deve ser dividido por 12 para chegar na média de vendas. Em seguida divida o volume vendido no último dia útil pela média e multiplique por 100, se o resultado for menor que 50% a loja em questão deve ser contatada pela área de Soluções PDV (</a:t>
            </a:r>
            <a:r>
              <a:rPr lang="pt-BR" sz="1200" dirty="0">
                <a:solidFill>
                  <a:srgbClr val="C00000"/>
                </a:solidFill>
              </a:rPr>
              <a:t>solucoespdv.bradescard@verifone.com</a:t>
            </a:r>
            <a:r>
              <a:rPr lang="pt-BR" sz="1200" dirty="0"/>
              <a:t>).</a:t>
            </a:r>
          </a:p>
          <a:p>
            <a:pPr marL="725942" lvl="2" indent="-1714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BR" sz="1200" dirty="0"/>
              <a:t>Fórmula:</a:t>
            </a:r>
            <a:endParaRPr lang="pt-BR" dirty="0"/>
          </a:p>
        </p:txBody>
      </p:sp>
      <p:grpSp>
        <p:nvGrpSpPr>
          <p:cNvPr id="18" name="Agrupar 17"/>
          <p:cNvGrpSpPr/>
          <p:nvPr/>
        </p:nvGrpSpPr>
        <p:grpSpPr>
          <a:xfrm>
            <a:off x="1219200" y="4231824"/>
            <a:ext cx="8077200" cy="1406976"/>
            <a:chOff x="1219200" y="4324350"/>
            <a:chExt cx="8077200" cy="1406976"/>
          </a:xfrm>
        </p:grpSpPr>
        <p:sp>
          <p:nvSpPr>
            <p:cNvPr id="3" name="CaixaDeTexto 2"/>
            <p:cNvSpPr txBox="1"/>
            <p:nvPr/>
          </p:nvSpPr>
          <p:spPr>
            <a:xfrm>
              <a:off x="1257300" y="4324350"/>
              <a:ext cx="626325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/>
                <a:t>Volume de Contas Aprovadas</a:t>
              </a:r>
            </a:p>
            <a:p>
              <a:pPr algn="ctr"/>
              <a:endParaRPr lang="pt-BR" sz="300" b="1" dirty="0"/>
            </a:p>
            <a:p>
              <a:r>
                <a:rPr lang="pt-BR" sz="900" dirty="0"/>
                <a:t>Seg (Ontem) + Seg 1 + Seg 2 + Seg 3 + Seg 4 + Seg 5 + Seg  6 + Seg 7 + Seg 8 + Seg 9 + Seg 10 + Seg 11 + Seg 12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219200" y="4724400"/>
              <a:ext cx="633945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4204949" y="4741218"/>
              <a:ext cx="367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13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463403" y="4509016"/>
              <a:ext cx="1832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=   Média de Contas Aprovadas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24200" y="5223495"/>
              <a:ext cx="18329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Seg (Ontem)</a:t>
              </a:r>
            </a:p>
            <a:p>
              <a:pPr algn="ctr"/>
              <a:endParaRPr lang="pt-BR" sz="900" dirty="0"/>
            </a:p>
            <a:p>
              <a:pPr algn="ctr"/>
              <a:r>
                <a:rPr lang="pt-BR" sz="900" dirty="0"/>
                <a:t>Média de Contas Aprovadas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292510" y="5433462"/>
              <a:ext cx="15176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4742531" y="5265029"/>
              <a:ext cx="904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=   Resultado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61675" y="5243999"/>
              <a:ext cx="2343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C00000"/>
                  </a:solidFill>
                </a:rPr>
                <a:t>Se o resultado for menor que 0,5 a loja deve ser contatada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5556918" y="5381340"/>
              <a:ext cx="457200" cy="293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7">
            <a:hlinkClick r:id="rId4" action="ppaction://hlinkfile"/>
            <a:extLst>
              <a:ext uri="{FF2B5EF4-FFF2-40B4-BE49-F238E27FC236}">
                <a16:creationId xmlns:a16="http://schemas.microsoft.com/office/drawing/2014/main" id="{62E3FDFB-3D3B-452E-A1CB-A4AD8968E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868378" y="1648178"/>
            <a:ext cx="333022" cy="3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564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Gilroy</vt:lpstr>
      <vt:lpstr>Arial</vt:lpstr>
      <vt:lpstr>Calibri</vt:lpstr>
      <vt:lpstr>Office Theme</vt:lpstr>
      <vt:lpstr>Apresentação do PowerPoint</vt:lpstr>
      <vt:lpstr>índice</vt:lpstr>
      <vt:lpstr>DER - Diagrama Entidade e Relacionamento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 - Modelo Entidade e Relacionamento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1927176_201811_bra_templates_ppt_01</dc:title>
  <dc:creator>MARCO AURELIO NEY DE OLIVEIRA</dc:creator>
  <cp:lastModifiedBy>Soraia Alves</cp:lastModifiedBy>
  <cp:revision>133</cp:revision>
  <dcterms:created xsi:type="dcterms:W3CDTF">2018-11-26T17:46:01Z</dcterms:created>
  <dcterms:modified xsi:type="dcterms:W3CDTF">2019-05-14T11:49:01Z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Adobe Illustrator CC 23.0 (Windows)</vt:lpwstr>
  </property>
  <property fmtid="{D5CDD505-2E9C-101B-9397-08002B2CF9AE}" pid="4" name="LastSaved">
    <vt:filetime>2018-11-26T00:00:00Z</vt:filetime>
  </property>
</Properties>
</file>