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9" r:id="rId2"/>
    <p:sldId id="258" r:id="rId3"/>
    <p:sldId id="279" r:id="rId4"/>
    <p:sldId id="283" r:id="rId5"/>
    <p:sldId id="273" r:id="rId6"/>
    <p:sldId id="276" r:id="rId7"/>
    <p:sldId id="277" r:id="rId8"/>
    <p:sldId id="281" r:id="rId9"/>
    <p:sldId id="282" r:id="rId10"/>
    <p:sldId id="284" r:id="rId11"/>
    <p:sldId id="280" r:id="rId12"/>
    <p:sldId id="278" r:id="rId13"/>
  </p:sldIdLst>
  <p:sldSz cx="12192000" cy="6858000"/>
  <p:notesSz cx="20104100" cy="11309350"/>
  <p:defaultTextStyle>
    <a:defPPr>
      <a:defRPr lang="en-US"/>
    </a:defPPr>
    <a:lvl1pPr marL="0" algn="l" defTabSz="554492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1pPr>
    <a:lvl2pPr marL="277246" algn="l" defTabSz="554492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2pPr>
    <a:lvl3pPr marL="554492" algn="l" defTabSz="554492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3pPr>
    <a:lvl4pPr marL="831738" algn="l" defTabSz="554492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4pPr>
    <a:lvl5pPr marL="1108984" algn="l" defTabSz="554492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5pPr>
    <a:lvl6pPr marL="1386230" algn="l" defTabSz="554492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6pPr>
    <a:lvl7pPr marL="1663476" algn="l" defTabSz="554492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7pPr>
    <a:lvl8pPr marL="1940723" algn="l" defTabSz="554492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8pPr>
    <a:lvl9pPr marL="2217969" algn="l" defTabSz="554492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6" userDrawn="1">
          <p15:clr>
            <a:srgbClr val="A4A3A4"/>
          </p15:clr>
        </p15:guide>
        <p15:guide id="2" pos="12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AB3"/>
    <a:srgbClr val="626262"/>
    <a:srgbClr val="C00000"/>
    <a:srgbClr val="35730B"/>
    <a:srgbClr val="2F5597"/>
    <a:srgbClr val="1D4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/>
    <p:restoredTop sz="94694"/>
  </p:normalViewPr>
  <p:slideViewPr>
    <p:cSldViewPr>
      <p:cViewPr varScale="1">
        <p:scale>
          <a:sx n="85" d="100"/>
          <a:sy n="85" d="100"/>
        </p:scale>
        <p:origin x="444" y="96"/>
      </p:cViewPr>
      <p:guideLst>
        <p:guide orient="horz" pos="1746"/>
        <p:guide pos="12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8F719-5F38-9F40-B307-78E484D82C47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95A0E-53C5-E54E-A567-F14C25FD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922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54492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1pPr>
    <a:lvl2pPr marL="277246" algn="l" defTabSz="554492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2pPr>
    <a:lvl3pPr marL="554492" algn="l" defTabSz="554492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3pPr>
    <a:lvl4pPr marL="831738" algn="l" defTabSz="554492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4pPr>
    <a:lvl5pPr marL="1108984" algn="l" defTabSz="554492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5pPr>
    <a:lvl6pPr marL="1386230" algn="l" defTabSz="554492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6pPr>
    <a:lvl7pPr marL="1663476" algn="l" defTabSz="554492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7pPr>
    <a:lvl8pPr marL="1940723" algn="l" defTabSz="554492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8pPr>
    <a:lvl9pPr marL="2217969" algn="l" defTabSz="554492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1" cy="1523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481"/>
            <a:ext cx="12192000" cy="6857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62" dirty="0"/>
          </a:p>
        </p:txBody>
      </p:sp>
      <p:sp>
        <p:nvSpPr>
          <p:cNvPr id="17" name="bk object 17"/>
          <p:cNvSpPr/>
          <p:nvPr/>
        </p:nvSpPr>
        <p:spPr>
          <a:xfrm>
            <a:off x="5233386" y="0"/>
            <a:ext cx="1154505" cy="666162"/>
          </a:xfrm>
          <a:custGeom>
            <a:avLst/>
            <a:gdLst/>
            <a:ahLst/>
            <a:cxnLst/>
            <a:rect l="l" t="t" r="r" b="b"/>
            <a:pathLst>
              <a:path w="1903729" h="1098550">
                <a:moveTo>
                  <a:pt x="0" y="1098436"/>
                </a:moveTo>
                <a:lnTo>
                  <a:pt x="1903597" y="0"/>
                </a:lnTo>
              </a:path>
            </a:pathLst>
          </a:custGeom>
          <a:ln w="282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662"/>
          </a:p>
        </p:txBody>
      </p:sp>
      <p:sp>
        <p:nvSpPr>
          <p:cNvPr id="18" name="bk object 18"/>
          <p:cNvSpPr/>
          <p:nvPr/>
        </p:nvSpPr>
        <p:spPr>
          <a:xfrm>
            <a:off x="0" y="4176806"/>
            <a:ext cx="3648743" cy="2104763"/>
          </a:xfrm>
          <a:custGeom>
            <a:avLst/>
            <a:gdLst/>
            <a:ahLst/>
            <a:cxnLst/>
            <a:rect l="l" t="t" r="r" b="b"/>
            <a:pathLst>
              <a:path w="6016625" h="3470909">
                <a:moveTo>
                  <a:pt x="0" y="3470565"/>
                </a:moveTo>
                <a:lnTo>
                  <a:pt x="6016220" y="0"/>
                </a:lnTo>
              </a:path>
            </a:pathLst>
          </a:custGeom>
          <a:ln w="282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662"/>
          </a:p>
        </p:txBody>
      </p:sp>
      <p:sp>
        <p:nvSpPr>
          <p:cNvPr id="21" name="bk object 21"/>
          <p:cNvSpPr/>
          <p:nvPr/>
        </p:nvSpPr>
        <p:spPr>
          <a:xfrm>
            <a:off x="10910019" y="2341676"/>
            <a:ext cx="1282355" cy="739709"/>
          </a:xfrm>
          <a:custGeom>
            <a:avLst/>
            <a:gdLst/>
            <a:ahLst/>
            <a:cxnLst/>
            <a:rect l="l" t="t" r="r" b="b"/>
            <a:pathLst>
              <a:path w="2114550" h="1219835">
                <a:moveTo>
                  <a:pt x="0" y="1219436"/>
                </a:moveTo>
                <a:lnTo>
                  <a:pt x="2113932" y="0"/>
                </a:lnTo>
              </a:path>
            </a:pathLst>
          </a:custGeom>
          <a:ln w="282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66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8698" y="1295082"/>
            <a:ext cx="8854603" cy="923779"/>
          </a:xfrm>
        </p:spPr>
        <p:txBody>
          <a:bodyPr lIns="0" tIns="0" rIns="0" bIns="0"/>
          <a:lstStyle>
            <a:lvl1pPr>
              <a:defRPr sz="6003" b="1" i="0">
                <a:solidFill>
                  <a:schemeClr val="bg1"/>
                </a:solidFill>
                <a:latin typeface="Gilroy"/>
                <a:cs typeface="Gilro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8698" y="1295082"/>
            <a:ext cx="8854603" cy="923779"/>
          </a:xfrm>
        </p:spPr>
        <p:txBody>
          <a:bodyPr lIns="0" tIns="0" rIns="0" bIns="0"/>
          <a:lstStyle>
            <a:lvl1pPr>
              <a:defRPr sz="6003" b="1" i="0">
                <a:solidFill>
                  <a:schemeClr val="bg1"/>
                </a:solidFill>
                <a:latin typeface="Gilroy"/>
                <a:cs typeface="Gilro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8698" y="1295082"/>
            <a:ext cx="8854603" cy="923779"/>
          </a:xfrm>
        </p:spPr>
        <p:txBody>
          <a:bodyPr lIns="0" tIns="0" rIns="0" bIns="0"/>
          <a:lstStyle>
            <a:lvl1pPr>
              <a:defRPr sz="6003" b="1" i="0">
                <a:solidFill>
                  <a:schemeClr val="bg1"/>
                </a:solidFill>
                <a:latin typeface="Gilroy"/>
                <a:cs typeface="Gilro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8698" y="1295082"/>
            <a:ext cx="8854603" cy="1523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00" b="1" i="0">
                <a:solidFill>
                  <a:schemeClr val="bg1"/>
                </a:solidFill>
                <a:latin typeface="Gilroy"/>
                <a:cs typeface="Gilro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08399" y="1679720"/>
            <a:ext cx="857520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168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168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168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8.xml"/><Relationship Id="rId7" Type="http://schemas.openxmlformats.org/officeDocument/2006/relationships/slide" Target="slide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slide" Target="slide7.xml"/><Relationship Id="rId5" Type="http://schemas.openxmlformats.org/officeDocument/2006/relationships/image" Target="../media/image8.png"/><Relationship Id="rId10" Type="http://schemas.openxmlformats.org/officeDocument/2006/relationships/slide" Target="slide10.xml"/><Relationship Id="rId4" Type="http://schemas.openxmlformats.org/officeDocument/2006/relationships/slide" Target="slide9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C08B8A-B01D-0648-9920-20ACA2CC5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" y="0"/>
            <a:ext cx="12193471" cy="6858000"/>
          </a:xfrm>
          <a:prstGeom prst="rect">
            <a:avLst/>
          </a:prstGeom>
        </p:spPr>
      </p:pic>
      <p:sp>
        <p:nvSpPr>
          <p:cNvPr id="22" name="object 10">
            <a:extLst>
              <a:ext uri="{FF2B5EF4-FFF2-40B4-BE49-F238E27FC236}">
                <a16:creationId xmlns:a16="http://schemas.microsoft.com/office/drawing/2014/main" id="{0B1A82D4-1246-C04A-832E-BCF1537840E2}"/>
              </a:ext>
            </a:extLst>
          </p:cNvPr>
          <p:cNvSpPr txBox="1"/>
          <p:nvPr/>
        </p:nvSpPr>
        <p:spPr>
          <a:xfrm>
            <a:off x="76200" y="4677082"/>
            <a:ext cx="6324600" cy="1266518"/>
          </a:xfrm>
          <a:prstGeom prst="rect">
            <a:avLst/>
          </a:prstGeom>
        </p:spPr>
        <p:txBody>
          <a:bodyPr vert="horz" wrap="square" lIns="0" tIns="85869" rIns="0" bIns="0" rtlCol="0">
            <a:spAutoFit/>
          </a:bodyPr>
          <a:lstStyle/>
          <a:p>
            <a:pPr marL="7701" marR="3081">
              <a:lnSpc>
                <a:spcPts val="4603"/>
              </a:lnSpc>
              <a:spcBef>
                <a:spcPts val="676"/>
              </a:spcBef>
            </a:pPr>
            <a:r>
              <a:rPr lang="pt-BR" sz="4000" b="1" spc="-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Dados: BRA_SOLUCAO_PDV</a:t>
            </a:r>
            <a:endParaRPr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139E8FFC-25DD-AB4B-9646-F95E3D5A3048}"/>
              </a:ext>
            </a:extLst>
          </p:cNvPr>
          <p:cNvSpPr/>
          <p:nvPr/>
        </p:nvSpPr>
        <p:spPr>
          <a:xfrm>
            <a:off x="0" y="0"/>
            <a:ext cx="5691109" cy="32829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5D960CC1-F015-194F-A0D1-1963E8BE5D23}"/>
              </a:ext>
            </a:extLst>
          </p:cNvPr>
          <p:cNvSpPr/>
          <p:nvPr/>
        </p:nvSpPr>
        <p:spPr>
          <a:xfrm>
            <a:off x="1" y="1785497"/>
            <a:ext cx="832291" cy="971713"/>
          </a:xfrm>
          <a:custGeom>
            <a:avLst/>
            <a:gdLst/>
            <a:ahLst/>
            <a:cxnLst/>
            <a:rect l="l" t="t" r="r" b="b"/>
            <a:pathLst>
              <a:path w="1372235" h="1602104">
                <a:moveTo>
                  <a:pt x="1371685" y="0"/>
                </a:moveTo>
                <a:lnTo>
                  <a:pt x="0" y="791923"/>
                </a:lnTo>
                <a:lnTo>
                  <a:pt x="0" y="1601542"/>
                </a:lnTo>
                <a:lnTo>
                  <a:pt x="1371685" y="809608"/>
                </a:lnTo>
                <a:lnTo>
                  <a:pt x="1371685" y="0"/>
                </a:lnTo>
                <a:close/>
              </a:path>
            </a:pathLst>
          </a:custGeom>
          <a:solidFill>
            <a:srgbClr val="C30084"/>
          </a:solid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0432EA48-6B39-E144-A38C-E64B5A1FBE3E}"/>
              </a:ext>
            </a:extLst>
          </p:cNvPr>
          <p:cNvSpPr/>
          <p:nvPr/>
        </p:nvSpPr>
        <p:spPr>
          <a:xfrm>
            <a:off x="11539453" y="1368923"/>
            <a:ext cx="654356" cy="1132317"/>
          </a:xfrm>
          <a:custGeom>
            <a:avLst/>
            <a:gdLst/>
            <a:ahLst/>
            <a:cxnLst/>
            <a:rect l="l" t="t" r="r" b="b"/>
            <a:pathLst>
              <a:path w="1078865" h="1866900">
                <a:moveTo>
                  <a:pt x="1078501" y="0"/>
                </a:moveTo>
                <a:lnTo>
                  <a:pt x="0" y="622661"/>
                </a:lnTo>
                <a:lnTo>
                  <a:pt x="0" y="1866424"/>
                </a:lnTo>
                <a:lnTo>
                  <a:pt x="1078501" y="1243763"/>
                </a:lnTo>
                <a:lnTo>
                  <a:pt x="1078501" y="0"/>
                </a:lnTo>
                <a:close/>
              </a:path>
            </a:pathLst>
          </a:custGeom>
          <a:solidFill>
            <a:srgbClr val="C30084"/>
          </a:solid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16D016D5-C2B2-674F-82BF-60FA2546C234}"/>
              </a:ext>
            </a:extLst>
          </p:cNvPr>
          <p:cNvSpPr/>
          <p:nvPr/>
        </p:nvSpPr>
        <p:spPr>
          <a:xfrm>
            <a:off x="10770999" y="2018260"/>
            <a:ext cx="1422714" cy="1257873"/>
          </a:xfrm>
          <a:custGeom>
            <a:avLst/>
            <a:gdLst/>
            <a:ahLst/>
            <a:cxnLst/>
            <a:rect l="l" t="t" r="r" b="b"/>
            <a:pathLst>
              <a:path w="2345690" h="2073910">
                <a:moveTo>
                  <a:pt x="2345478" y="0"/>
                </a:moveTo>
                <a:lnTo>
                  <a:pt x="0" y="1354136"/>
                </a:lnTo>
                <a:lnTo>
                  <a:pt x="0" y="2073287"/>
                </a:lnTo>
                <a:lnTo>
                  <a:pt x="2345478" y="719150"/>
                </a:lnTo>
                <a:lnTo>
                  <a:pt x="2345478" y="0"/>
                </a:lnTo>
                <a:close/>
              </a:path>
            </a:pathLst>
          </a:custGeom>
          <a:solidFill>
            <a:srgbClr val="F60036"/>
          </a:solidFill>
        </p:spPr>
        <p:txBody>
          <a:bodyPr wrap="square" lIns="0" tIns="0" rIns="0" bIns="0" rtlCol="0"/>
          <a:lstStyle/>
          <a:p>
            <a:endParaRPr sz="668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52F3524-6743-E340-841C-97E6799EA9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04800"/>
            <a:ext cx="3012286" cy="914399"/>
          </a:xfrm>
          <a:prstGeom prst="rect">
            <a:avLst/>
          </a:prstGeom>
        </p:spPr>
      </p:pic>
      <p:sp>
        <p:nvSpPr>
          <p:cNvPr id="25" name="object 3">
            <a:extLst>
              <a:ext uri="{FF2B5EF4-FFF2-40B4-BE49-F238E27FC236}">
                <a16:creationId xmlns:a16="http://schemas.microsoft.com/office/drawing/2014/main" id="{371B933C-DDFD-9E4C-8F47-DABC80BE983C}"/>
              </a:ext>
            </a:extLst>
          </p:cNvPr>
          <p:cNvSpPr/>
          <p:nvPr/>
        </p:nvSpPr>
        <p:spPr>
          <a:xfrm>
            <a:off x="9947523" y="5562790"/>
            <a:ext cx="2246065" cy="12956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B7EBE269-4B29-8B41-A953-F628B0CE2459}"/>
              </a:ext>
            </a:extLst>
          </p:cNvPr>
          <p:cNvSpPr/>
          <p:nvPr/>
        </p:nvSpPr>
        <p:spPr>
          <a:xfrm>
            <a:off x="2948987" y="6071230"/>
            <a:ext cx="1363402" cy="787230"/>
          </a:xfrm>
          <a:custGeom>
            <a:avLst/>
            <a:gdLst/>
            <a:ahLst/>
            <a:cxnLst/>
            <a:rect l="l" t="t" r="r" b="b"/>
            <a:pathLst>
              <a:path w="2247900" h="1297940">
                <a:moveTo>
                  <a:pt x="2247606" y="0"/>
                </a:moveTo>
                <a:lnTo>
                  <a:pt x="0" y="1297625"/>
                </a:lnTo>
                <a:lnTo>
                  <a:pt x="1631353" y="1297625"/>
                </a:lnTo>
                <a:lnTo>
                  <a:pt x="2247606" y="941835"/>
                </a:lnTo>
                <a:lnTo>
                  <a:pt x="2247606" y="0"/>
                </a:lnTo>
                <a:close/>
              </a:path>
            </a:pathLst>
          </a:custGeom>
          <a:solidFill>
            <a:srgbClr val="F60036"/>
          </a:solidFill>
        </p:spPr>
        <p:txBody>
          <a:bodyPr wrap="square" lIns="0" tIns="0" rIns="0" bIns="0" rtlCol="0"/>
          <a:lstStyle/>
          <a:p>
            <a:endParaRPr sz="668"/>
          </a:p>
        </p:txBody>
      </p:sp>
    </p:spTree>
    <p:extLst>
      <p:ext uri="{BB962C8B-B14F-4D97-AF65-F5344CB8AC3E}">
        <p14:creationId xmlns:p14="http://schemas.microsoft.com/office/powerpoint/2010/main" val="3366381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28" y="0"/>
            <a:ext cx="10191035" cy="380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62" dirty="0"/>
          </a:p>
        </p:txBody>
      </p:sp>
      <p:sp>
        <p:nvSpPr>
          <p:cNvPr id="7" name="object 7"/>
          <p:cNvSpPr txBox="1"/>
          <p:nvPr/>
        </p:nvSpPr>
        <p:spPr>
          <a:xfrm>
            <a:off x="246708" y="59369"/>
            <a:ext cx="5087291" cy="51576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lang="pt-BR" sz="1600" b="1" spc="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LOG_CONTATO_LOJA_EXPIRADO</a:t>
            </a:r>
          </a:p>
          <a:p>
            <a:pPr marL="7701">
              <a:spcBef>
                <a:spcPts val="82"/>
              </a:spcBef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162800"/>
            <a:ext cx="3419475" cy="800100"/>
          </a:xfrm>
          <a:prstGeom prst="rect">
            <a:avLst/>
          </a:prstGeom>
        </p:spPr>
      </p:pic>
      <p:sp>
        <p:nvSpPr>
          <p:cNvPr id="11" name="Botão de ação: Voltar ou Anterior 10">
            <a:hlinkClick r:id="" action="ppaction://hlinkshowjump?jump=lastslideviewed" highlightClick="1"/>
          </p:cNvPr>
          <p:cNvSpPr/>
          <p:nvPr/>
        </p:nvSpPr>
        <p:spPr>
          <a:xfrm>
            <a:off x="76200" y="438749"/>
            <a:ext cx="221516" cy="189274"/>
          </a:xfrm>
          <a:prstGeom prst="actionButtonBackPrevio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CD16CA0-5FE2-482E-90B3-18F16B3BC524}"/>
              </a:ext>
            </a:extLst>
          </p:cNvPr>
          <p:cNvSpPr txBox="1"/>
          <p:nvPr/>
        </p:nvSpPr>
        <p:spPr>
          <a:xfrm>
            <a:off x="533400" y="990600"/>
            <a:ext cx="11125200" cy="12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C00000"/>
                </a:solidFill>
              </a:rPr>
              <a:t>Regras:</a:t>
            </a:r>
          </a:p>
          <a:p>
            <a:pPr>
              <a:lnSpc>
                <a:spcPct val="150000"/>
              </a:lnSpc>
            </a:pPr>
            <a:endParaRPr lang="pt-BR" sz="1400" dirty="0"/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BR" sz="1200" dirty="0"/>
              <a:t>Esta </a:t>
            </a:r>
            <a:r>
              <a:rPr lang="pt-BR" sz="1200" dirty="0" err="1"/>
              <a:t>view</a:t>
            </a:r>
            <a:r>
              <a:rPr lang="pt-BR" sz="1200" dirty="0"/>
              <a:t>  tem como objetivo selecionar todas as lojas cadastradas na tabela  LOJAS  que a data de expiração para deixar de fazer contato com a loja seja igual ou menor ao dia corrente.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5874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k object 16">
            <a:extLst>
              <a:ext uri="{FF2B5EF4-FFF2-40B4-BE49-F238E27FC236}">
                <a16:creationId xmlns:a16="http://schemas.microsoft.com/office/drawing/2014/main" id="{A4731F87-7E1B-2245-A558-75A1D5B754BF}"/>
              </a:ext>
            </a:extLst>
          </p:cNvPr>
          <p:cNvSpPr/>
          <p:nvPr/>
        </p:nvSpPr>
        <p:spPr>
          <a:xfrm>
            <a:off x="-794" y="0"/>
            <a:ext cx="12193588" cy="701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046FBD54-98A0-6641-A08D-402F1BAA781A}"/>
              </a:ext>
            </a:extLst>
          </p:cNvPr>
          <p:cNvSpPr/>
          <p:nvPr/>
        </p:nvSpPr>
        <p:spPr>
          <a:xfrm>
            <a:off x="10326446" y="1329966"/>
            <a:ext cx="1867167" cy="1659191"/>
          </a:xfrm>
          <a:custGeom>
            <a:avLst/>
            <a:gdLst/>
            <a:ahLst/>
            <a:cxnLst/>
            <a:rect l="l" t="t" r="r" b="b"/>
            <a:pathLst>
              <a:path w="3078480" h="2735579">
                <a:moveTo>
                  <a:pt x="3078429" y="0"/>
                </a:moveTo>
                <a:lnTo>
                  <a:pt x="0" y="1777307"/>
                </a:lnTo>
                <a:lnTo>
                  <a:pt x="0" y="2735393"/>
                </a:lnTo>
                <a:lnTo>
                  <a:pt x="3078429" y="958086"/>
                </a:lnTo>
                <a:lnTo>
                  <a:pt x="3078429" y="0"/>
                </a:lnTo>
                <a:close/>
              </a:path>
            </a:pathLst>
          </a:custGeom>
          <a:solidFill>
            <a:srgbClr val="F60036"/>
          </a:solid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4E6F1A02-BF6B-4B40-8F69-8A7666D9B093}"/>
              </a:ext>
            </a:extLst>
          </p:cNvPr>
          <p:cNvSpPr/>
          <p:nvPr/>
        </p:nvSpPr>
        <p:spPr>
          <a:xfrm>
            <a:off x="8966433" y="5715000"/>
            <a:ext cx="2287357" cy="1320651"/>
          </a:xfrm>
          <a:custGeom>
            <a:avLst/>
            <a:gdLst/>
            <a:ahLst/>
            <a:cxnLst/>
            <a:rect l="l" t="t" r="r" b="b"/>
            <a:pathLst>
              <a:path w="3771265" h="2177415">
                <a:moveTo>
                  <a:pt x="3771057" y="0"/>
                </a:moveTo>
                <a:lnTo>
                  <a:pt x="0" y="2177190"/>
                </a:lnTo>
                <a:lnTo>
                  <a:pt x="3771057" y="2177190"/>
                </a:lnTo>
                <a:lnTo>
                  <a:pt x="3771057" y="0"/>
                </a:lnTo>
                <a:close/>
              </a:path>
            </a:pathLst>
          </a:custGeom>
          <a:solidFill>
            <a:srgbClr val="7C278E"/>
          </a:solid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DDD071C-7043-CE4E-AB0B-2A6FD22AB0A2}"/>
              </a:ext>
            </a:extLst>
          </p:cNvPr>
          <p:cNvSpPr/>
          <p:nvPr/>
        </p:nvSpPr>
        <p:spPr>
          <a:xfrm>
            <a:off x="0" y="3262498"/>
            <a:ext cx="1676907" cy="2365155"/>
          </a:xfrm>
          <a:custGeom>
            <a:avLst/>
            <a:gdLst/>
            <a:ahLst/>
            <a:cxnLst/>
            <a:rect l="l" t="t" r="r" b="b"/>
            <a:pathLst>
              <a:path w="2764790" h="3899534">
                <a:moveTo>
                  <a:pt x="2764313" y="0"/>
                </a:moveTo>
                <a:lnTo>
                  <a:pt x="0" y="1595951"/>
                </a:lnTo>
                <a:lnTo>
                  <a:pt x="0" y="3899012"/>
                </a:lnTo>
                <a:lnTo>
                  <a:pt x="2764313" y="2303060"/>
                </a:lnTo>
                <a:lnTo>
                  <a:pt x="2764313" y="0"/>
                </a:lnTo>
                <a:close/>
              </a:path>
            </a:pathLst>
          </a:custGeom>
          <a:solidFill>
            <a:srgbClr val="C30084"/>
          </a:solid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B4F5307F-93D7-6F47-BB95-A225083C68FD}"/>
              </a:ext>
            </a:extLst>
          </p:cNvPr>
          <p:cNvSpPr/>
          <p:nvPr/>
        </p:nvSpPr>
        <p:spPr>
          <a:xfrm>
            <a:off x="1" y="2995979"/>
            <a:ext cx="4312432" cy="3589521"/>
          </a:xfrm>
          <a:custGeom>
            <a:avLst/>
            <a:gdLst/>
            <a:ahLst/>
            <a:cxnLst/>
            <a:rect l="l" t="t" r="r" b="b"/>
            <a:pathLst>
              <a:path w="7110095" h="5918200">
                <a:moveTo>
                  <a:pt x="7109731" y="0"/>
                </a:moveTo>
                <a:lnTo>
                  <a:pt x="0" y="4104744"/>
                </a:lnTo>
                <a:lnTo>
                  <a:pt x="0" y="5917851"/>
                </a:lnTo>
                <a:lnTo>
                  <a:pt x="7109731" y="1813107"/>
                </a:lnTo>
                <a:lnTo>
                  <a:pt x="7109731" y="0"/>
                </a:lnTo>
                <a:close/>
              </a:path>
            </a:pathLst>
          </a:custGeom>
          <a:solidFill>
            <a:srgbClr val="F60036"/>
          </a:solid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231133" y="2871503"/>
            <a:ext cx="9729734" cy="1114994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lang="pt-BR" sz="3600" spc="-3" dirty="0">
                <a:latin typeface="Arial" panose="020B0604020202020204" pitchFamily="34" charset="0"/>
                <a:cs typeface="Arial" panose="020B0604020202020204" pitchFamily="34" charset="0"/>
              </a:rPr>
              <a:t>MER - Modelo Entidade e Relacionamento</a:t>
            </a:r>
            <a:br>
              <a:rPr lang="pt-BR" sz="3600" spc="-3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3600" spc="-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81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28" y="0"/>
            <a:ext cx="10191035" cy="380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62" dirty="0"/>
          </a:p>
        </p:txBody>
      </p:sp>
      <p:sp>
        <p:nvSpPr>
          <p:cNvPr id="7" name="object 7"/>
          <p:cNvSpPr txBox="1"/>
          <p:nvPr/>
        </p:nvSpPr>
        <p:spPr>
          <a:xfrm>
            <a:off x="246709" y="59369"/>
            <a:ext cx="4553891" cy="256720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lang="pt-BR" sz="1600" b="1" spc="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– Modelo de Entidade e Relacionamento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162800"/>
            <a:ext cx="3419475" cy="8001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DE03833-567D-4EEF-B589-2C093430C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1" y="440342"/>
            <a:ext cx="11273298" cy="641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6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k object 16">
            <a:extLst>
              <a:ext uri="{FF2B5EF4-FFF2-40B4-BE49-F238E27FC236}">
                <a16:creationId xmlns:a16="http://schemas.microsoft.com/office/drawing/2014/main" id="{A4731F87-7E1B-2245-A558-75A1D5B754BF}"/>
              </a:ext>
            </a:extLst>
          </p:cNvPr>
          <p:cNvSpPr/>
          <p:nvPr/>
        </p:nvSpPr>
        <p:spPr>
          <a:xfrm>
            <a:off x="-794" y="0"/>
            <a:ext cx="12193588" cy="701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3" name="object 3"/>
          <p:cNvSpPr txBox="1"/>
          <p:nvPr/>
        </p:nvSpPr>
        <p:spPr>
          <a:xfrm>
            <a:off x="5257800" y="2440123"/>
            <a:ext cx="384294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49" dirty="0">
                <a:solidFill>
                  <a:srgbClr val="FFFFFF"/>
                </a:solidFill>
                <a:latin typeface="+mj-lt"/>
                <a:cs typeface="Gilroy"/>
              </a:rPr>
              <a:t>01</a:t>
            </a:r>
            <a:endParaRPr sz="2395" dirty="0">
              <a:latin typeface="+mj-lt"/>
              <a:cs typeface="Gilro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7800" y="3433273"/>
            <a:ext cx="358495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sz="239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2519" y="2493954"/>
            <a:ext cx="4491140" cy="26906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spcBef>
                <a:spcPts val="61"/>
              </a:spcBef>
            </a:pPr>
            <a:r>
              <a:rPr lang="pt-BR" sz="1698" spc="-2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 - Diagrama Entidade e Relacionamento</a:t>
            </a:r>
            <a:endParaRPr sz="169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2521" y="3487104"/>
            <a:ext cx="4869279" cy="26906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spcBef>
                <a:spcPts val="61"/>
              </a:spcBef>
            </a:pPr>
            <a:r>
              <a:rPr lang="en-US" sz="1698" spc="-2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 - </a:t>
            </a:r>
            <a:r>
              <a:rPr lang="en-US" sz="1698" spc="-2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698" spc="-2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98" spc="-2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</a:t>
            </a:r>
            <a:r>
              <a:rPr lang="en-US" sz="1698" spc="-2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1698" spc="-2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Relacionamento</a:t>
            </a:r>
            <a:endParaRPr lang="en-US" sz="169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046FBD54-98A0-6641-A08D-402F1BAA781A}"/>
              </a:ext>
            </a:extLst>
          </p:cNvPr>
          <p:cNvSpPr/>
          <p:nvPr/>
        </p:nvSpPr>
        <p:spPr>
          <a:xfrm>
            <a:off x="10326446" y="1329966"/>
            <a:ext cx="1867167" cy="1659191"/>
          </a:xfrm>
          <a:custGeom>
            <a:avLst/>
            <a:gdLst/>
            <a:ahLst/>
            <a:cxnLst/>
            <a:rect l="l" t="t" r="r" b="b"/>
            <a:pathLst>
              <a:path w="3078480" h="2735579">
                <a:moveTo>
                  <a:pt x="3078429" y="0"/>
                </a:moveTo>
                <a:lnTo>
                  <a:pt x="0" y="1777307"/>
                </a:lnTo>
                <a:lnTo>
                  <a:pt x="0" y="2735393"/>
                </a:lnTo>
                <a:lnTo>
                  <a:pt x="3078429" y="958086"/>
                </a:lnTo>
                <a:lnTo>
                  <a:pt x="3078429" y="0"/>
                </a:lnTo>
                <a:close/>
              </a:path>
            </a:pathLst>
          </a:custGeom>
          <a:solidFill>
            <a:srgbClr val="F60036"/>
          </a:solid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4E6F1A02-BF6B-4B40-8F69-8A7666D9B093}"/>
              </a:ext>
            </a:extLst>
          </p:cNvPr>
          <p:cNvSpPr/>
          <p:nvPr/>
        </p:nvSpPr>
        <p:spPr>
          <a:xfrm>
            <a:off x="8966433" y="5715000"/>
            <a:ext cx="2287357" cy="1320651"/>
          </a:xfrm>
          <a:custGeom>
            <a:avLst/>
            <a:gdLst/>
            <a:ahLst/>
            <a:cxnLst/>
            <a:rect l="l" t="t" r="r" b="b"/>
            <a:pathLst>
              <a:path w="3771265" h="2177415">
                <a:moveTo>
                  <a:pt x="3771057" y="0"/>
                </a:moveTo>
                <a:lnTo>
                  <a:pt x="0" y="2177190"/>
                </a:lnTo>
                <a:lnTo>
                  <a:pt x="3771057" y="2177190"/>
                </a:lnTo>
                <a:lnTo>
                  <a:pt x="3771057" y="0"/>
                </a:lnTo>
                <a:close/>
              </a:path>
            </a:pathLst>
          </a:custGeom>
          <a:solidFill>
            <a:srgbClr val="7C278E"/>
          </a:solid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DDD071C-7043-CE4E-AB0B-2A6FD22AB0A2}"/>
              </a:ext>
            </a:extLst>
          </p:cNvPr>
          <p:cNvSpPr/>
          <p:nvPr/>
        </p:nvSpPr>
        <p:spPr>
          <a:xfrm>
            <a:off x="0" y="3262498"/>
            <a:ext cx="1676907" cy="2365155"/>
          </a:xfrm>
          <a:custGeom>
            <a:avLst/>
            <a:gdLst/>
            <a:ahLst/>
            <a:cxnLst/>
            <a:rect l="l" t="t" r="r" b="b"/>
            <a:pathLst>
              <a:path w="2764790" h="3899534">
                <a:moveTo>
                  <a:pt x="2764313" y="0"/>
                </a:moveTo>
                <a:lnTo>
                  <a:pt x="0" y="1595951"/>
                </a:lnTo>
                <a:lnTo>
                  <a:pt x="0" y="3899012"/>
                </a:lnTo>
                <a:lnTo>
                  <a:pt x="2764313" y="2303060"/>
                </a:lnTo>
                <a:lnTo>
                  <a:pt x="2764313" y="0"/>
                </a:lnTo>
                <a:close/>
              </a:path>
            </a:pathLst>
          </a:custGeom>
          <a:solidFill>
            <a:srgbClr val="C30084"/>
          </a:solid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B4F5307F-93D7-6F47-BB95-A225083C68FD}"/>
              </a:ext>
            </a:extLst>
          </p:cNvPr>
          <p:cNvSpPr/>
          <p:nvPr/>
        </p:nvSpPr>
        <p:spPr>
          <a:xfrm>
            <a:off x="1" y="2995979"/>
            <a:ext cx="4312432" cy="3589521"/>
          </a:xfrm>
          <a:custGeom>
            <a:avLst/>
            <a:gdLst/>
            <a:ahLst/>
            <a:cxnLst/>
            <a:rect l="l" t="t" r="r" b="b"/>
            <a:pathLst>
              <a:path w="7110095" h="5918200">
                <a:moveTo>
                  <a:pt x="7109731" y="0"/>
                </a:moveTo>
                <a:lnTo>
                  <a:pt x="0" y="4104744"/>
                </a:lnTo>
                <a:lnTo>
                  <a:pt x="0" y="5917851"/>
                </a:lnTo>
                <a:lnTo>
                  <a:pt x="7109731" y="1813107"/>
                </a:lnTo>
                <a:lnTo>
                  <a:pt x="7109731" y="0"/>
                </a:lnTo>
                <a:close/>
              </a:path>
            </a:pathLst>
          </a:custGeom>
          <a:solidFill>
            <a:srgbClr val="F60036"/>
          </a:solid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01375" y="2667253"/>
            <a:ext cx="3946825" cy="1523494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pc="-3" dirty="0">
                <a:latin typeface="Arial" panose="020B0604020202020204" pitchFamily="34" charset="0"/>
                <a:cs typeface="Arial" panose="020B0604020202020204" pitchFamily="34" charset="0"/>
              </a:rPr>
              <a:t>índi</a:t>
            </a:r>
            <a:r>
              <a:rPr spc="-76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pc="-3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k object 16">
            <a:extLst>
              <a:ext uri="{FF2B5EF4-FFF2-40B4-BE49-F238E27FC236}">
                <a16:creationId xmlns:a16="http://schemas.microsoft.com/office/drawing/2014/main" id="{A4731F87-7E1B-2245-A558-75A1D5B754BF}"/>
              </a:ext>
            </a:extLst>
          </p:cNvPr>
          <p:cNvSpPr/>
          <p:nvPr/>
        </p:nvSpPr>
        <p:spPr>
          <a:xfrm>
            <a:off x="-794" y="0"/>
            <a:ext cx="12193588" cy="701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046FBD54-98A0-6641-A08D-402F1BAA781A}"/>
              </a:ext>
            </a:extLst>
          </p:cNvPr>
          <p:cNvSpPr/>
          <p:nvPr/>
        </p:nvSpPr>
        <p:spPr>
          <a:xfrm>
            <a:off x="10326446" y="1329966"/>
            <a:ext cx="1867167" cy="1659191"/>
          </a:xfrm>
          <a:custGeom>
            <a:avLst/>
            <a:gdLst/>
            <a:ahLst/>
            <a:cxnLst/>
            <a:rect l="l" t="t" r="r" b="b"/>
            <a:pathLst>
              <a:path w="3078480" h="2735579">
                <a:moveTo>
                  <a:pt x="3078429" y="0"/>
                </a:moveTo>
                <a:lnTo>
                  <a:pt x="0" y="1777307"/>
                </a:lnTo>
                <a:lnTo>
                  <a:pt x="0" y="2735393"/>
                </a:lnTo>
                <a:lnTo>
                  <a:pt x="3078429" y="958086"/>
                </a:lnTo>
                <a:lnTo>
                  <a:pt x="3078429" y="0"/>
                </a:lnTo>
                <a:close/>
              </a:path>
            </a:pathLst>
          </a:custGeom>
          <a:solidFill>
            <a:srgbClr val="F60036"/>
          </a:solid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4E6F1A02-BF6B-4B40-8F69-8A7666D9B093}"/>
              </a:ext>
            </a:extLst>
          </p:cNvPr>
          <p:cNvSpPr/>
          <p:nvPr/>
        </p:nvSpPr>
        <p:spPr>
          <a:xfrm>
            <a:off x="8966433" y="5715000"/>
            <a:ext cx="2287357" cy="1320651"/>
          </a:xfrm>
          <a:custGeom>
            <a:avLst/>
            <a:gdLst/>
            <a:ahLst/>
            <a:cxnLst/>
            <a:rect l="l" t="t" r="r" b="b"/>
            <a:pathLst>
              <a:path w="3771265" h="2177415">
                <a:moveTo>
                  <a:pt x="3771057" y="0"/>
                </a:moveTo>
                <a:lnTo>
                  <a:pt x="0" y="2177190"/>
                </a:lnTo>
                <a:lnTo>
                  <a:pt x="3771057" y="2177190"/>
                </a:lnTo>
                <a:lnTo>
                  <a:pt x="3771057" y="0"/>
                </a:lnTo>
                <a:close/>
              </a:path>
            </a:pathLst>
          </a:custGeom>
          <a:solidFill>
            <a:srgbClr val="7C278E"/>
          </a:solid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DDD071C-7043-CE4E-AB0B-2A6FD22AB0A2}"/>
              </a:ext>
            </a:extLst>
          </p:cNvPr>
          <p:cNvSpPr/>
          <p:nvPr/>
        </p:nvSpPr>
        <p:spPr>
          <a:xfrm>
            <a:off x="0" y="3262498"/>
            <a:ext cx="1676907" cy="2365155"/>
          </a:xfrm>
          <a:custGeom>
            <a:avLst/>
            <a:gdLst/>
            <a:ahLst/>
            <a:cxnLst/>
            <a:rect l="l" t="t" r="r" b="b"/>
            <a:pathLst>
              <a:path w="2764790" h="3899534">
                <a:moveTo>
                  <a:pt x="2764313" y="0"/>
                </a:moveTo>
                <a:lnTo>
                  <a:pt x="0" y="1595951"/>
                </a:lnTo>
                <a:lnTo>
                  <a:pt x="0" y="3899012"/>
                </a:lnTo>
                <a:lnTo>
                  <a:pt x="2764313" y="2303060"/>
                </a:lnTo>
                <a:lnTo>
                  <a:pt x="2764313" y="0"/>
                </a:lnTo>
                <a:close/>
              </a:path>
            </a:pathLst>
          </a:custGeom>
          <a:solidFill>
            <a:srgbClr val="C30084"/>
          </a:solid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B4F5307F-93D7-6F47-BB95-A225083C68FD}"/>
              </a:ext>
            </a:extLst>
          </p:cNvPr>
          <p:cNvSpPr/>
          <p:nvPr/>
        </p:nvSpPr>
        <p:spPr>
          <a:xfrm>
            <a:off x="1" y="2995979"/>
            <a:ext cx="4312432" cy="3589521"/>
          </a:xfrm>
          <a:custGeom>
            <a:avLst/>
            <a:gdLst/>
            <a:ahLst/>
            <a:cxnLst/>
            <a:rect l="l" t="t" r="r" b="b"/>
            <a:pathLst>
              <a:path w="7110095" h="5918200">
                <a:moveTo>
                  <a:pt x="7109731" y="0"/>
                </a:moveTo>
                <a:lnTo>
                  <a:pt x="0" y="4104744"/>
                </a:lnTo>
                <a:lnTo>
                  <a:pt x="0" y="5917851"/>
                </a:lnTo>
                <a:lnTo>
                  <a:pt x="7109731" y="1813107"/>
                </a:lnTo>
                <a:lnTo>
                  <a:pt x="7109731" y="0"/>
                </a:lnTo>
                <a:close/>
              </a:path>
            </a:pathLst>
          </a:custGeom>
          <a:solidFill>
            <a:srgbClr val="F60036"/>
          </a:solid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231133" y="2871503"/>
            <a:ext cx="9729734" cy="1114994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lang="pt-BR" sz="3600" spc="-3" dirty="0">
                <a:latin typeface="Arial" panose="020B0604020202020204" pitchFamily="34" charset="0"/>
                <a:cs typeface="Arial" panose="020B0604020202020204" pitchFamily="34" charset="0"/>
              </a:rPr>
              <a:t>DER - Diagrama Entidade e Relacionamento</a:t>
            </a:r>
            <a:br>
              <a:rPr lang="pt-BR" sz="3600" spc="-3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3600" spc="-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55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Conector de Seta Reta 208">
            <a:extLst>
              <a:ext uri="{FF2B5EF4-FFF2-40B4-BE49-F238E27FC236}">
                <a16:creationId xmlns:a16="http://schemas.microsoft.com/office/drawing/2014/main" id="{DD916CFD-D9AF-441E-A972-4C89248D2E32}"/>
              </a:ext>
            </a:extLst>
          </p:cNvPr>
          <p:cNvCxnSpPr>
            <a:cxnSpLocks/>
            <a:endCxn id="206" idx="1"/>
          </p:cNvCxnSpPr>
          <p:nvPr/>
        </p:nvCxnSpPr>
        <p:spPr>
          <a:xfrm>
            <a:off x="2672400" y="3077262"/>
            <a:ext cx="525326" cy="11432"/>
          </a:xfrm>
          <a:prstGeom prst="straightConnector1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bject 5"/>
          <p:cNvSpPr/>
          <p:nvPr/>
        </p:nvSpPr>
        <p:spPr>
          <a:xfrm>
            <a:off x="428" y="0"/>
            <a:ext cx="10191035" cy="380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62" dirty="0"/>
          </a:p>
        </p:txBody>
      </p:sp>
      <p:sp>
        <p:nvSpPr>
          <p:cNvPr id="7" name="object 7"/>
          <p:cNvSpPr txBox="1"/>
          <p:nvPr/>
        </p:nvSpPr>
        <p:spPr>
          <a:xfrm>
            <a:off x="246709" y="59369"/>
            <a:ext cx="4782491" cy="256720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lang="pt-BR" sz="1600" b="1" spc="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Diagrama de Entidade e Relacionamento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7C02B7B-230C-4428-AC08-C5A0663A2C49}"/>
              </a:ext>
            </a:extLst>
          </p:cNvPr>
          <p:cNvSpPr txBox="1"/>
          <p:nvPr/>
        </p:nvSpPr>
        <p:spPr>
          <a:xfrm>
            <a:off x="141767" y="338514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Tabela</a:t>
            </a:r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49E3CBA1-902D-4A04-8049-F812EBA73F84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2672400" y="3236408"/>
            <a:ext cx="2778386" cy="1014559"/>
          </a:xfrm>
          <a:prstGeom prst="bentConnector3">
            <a:avLst>
              <a:gd name="adj1" fmla="val 14410"/>
            </a:avLst>
          </a:prstGeom>
          <a:ln w="12700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hlinkClick r:id="rId3" action="ppaction://hlinksldjump"/>
            <a:extLst>
              <a:ext uri="{FF2B5EF4-FFF2-40B4-BE49-F238E27FC236}">
                <a16:creationId xmlns:a16="http://schemas.microsoft.com/office/drawing/2014/main" id="{57472597-13E8-4BC4-8DE6-258E2FB68A74}"/>
              </a:ext>
            </a:extLst>
          </p:cNvPr>
          <p:cNvSpPr/>
          <p:nvPr/>
        </p:nvSpPr>
        <p:spPr>
          <a:xfrm>
            <a:off x="4547936" y="5040862"/>
            <a:ext cx="2880000" cy="540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LOG_LOJA_FALTANTE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A272116-08F7-4BC4-A763-FBAC2132DD60}"/>
              </a:ext>
            </a:extLst>
          </p:cNvPr>
          <p:cNvSpPr txBox="1"/>
          <p:nvPr/>
        </p:nvSpPr>
        <p:spPr>
          <a:xfrm>
            <a:off x="4574576" y="5584084"/>
            <a:ext cx="2816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View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Lojas não Cadastradas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DA72A679-27E7-4BA7-A8F0-ECCAEB613DE5}"/>
              </a:ext>
            </a:extLst>
          </p:cNvPr>
          <p:cNvCxnSpPr>
            <a:cxnSpLocks/>
            <a:stCxn id="21" idx="1"/>
            <a:endCxn id="137" idx="3"/>
          </p:cNvCxnSpPr>
          <p:nvPr/>
        </p:nvCxnSpPr>
        <p:spPr>
          <a:xfrm flipH="1">
            <a:off x="6505586" y="4232400"/>
            <a:ext cx="1037814" cy="18567"/>
          </a:xfrm>
          <a:prstGeom prst="straightConnector1">
            <a:avLst/>
          </a:prstGeom>
          <a:ln w="12700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B352EF81-1CB7-42F0-A488-421EDAE6390D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5977841" y="3355950"/>
            <a:ext cx="345" cy="715017"/>
          </a:xfrm>
          <a:prstGeom prst="straightConnector1">
            <a:avLst/>
          </a:prstGeom>
          <a:ln w="12700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tângulo 34">
            <a:hlinkClick r:id="rId4" action="ppaction://hlinksldjump"/>
            <a:extLst>
              <a:ext uri="{FF2B5EF4-FFF2-40B4-BE49-F238E27FC236}">
                <a16:creationId xmlns:a16="http://schemas.microsoft.com/office/drawing/2014/main" id="{BA2B8027-2FEB-44CB-BF5C-7D9567ED6863}"/>
              </a:ext>
            </a:extLst>
          </p:cNvPr>
          <p:cNvSpPr/>
          <p:nvPr/>
        </p:nvSpPr>
        <p:spPr>
          <a:xfrm>
            <a:off x="9220200" y="1864947"/>
            <a:ext cx="2880000" cy="540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MONITORIA_VENDA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39B354B-9217-4D17-B0CF-1FE845F95DD1}"/>
              </a:ext>
            </a:extLst>
          </p:cNvPr>
          <p:cNvSpPr txBox="1"/>
          <p:nvPr/>
        </p:nvSpPr>
        <p:spPr>
          <a:xfrm>
            <a:off x="9170598" y="2432659"/>
            <a:ext cx="2134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Tabela: 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Últimos 3 meses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E913403-692B-4F4C-A703-B22516DC950B}"/>
              </a:ext>
            </a:extLst>
          </p:cNvPr>
          <p:cNvSpPr txBox="1"/>
          <p:nvPr/>
        </p:nvSpPr>
        <p:spPr>
          <a:xfrm>
            <a:off x="4669177" y="3356506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Tabela</a:t>
            </a:r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D0FF18F-F935-49CA-9AF9-B1396CDFD1AE}"/>
              </a:ext>
            </a:extLst>
          </p:cNvPr>
          <p:cNvSpPr txBox="1"/>
          <p:nvPr/>
        </p:nvSpPr>
        <p:spPr>
          <a:xfrm>
            <a:off x="7564777" y="4526179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Tabela</a:t>
            </a:r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E52C4893-52D9-4CE4-BF94-3E08511DA05A}"/>
              </a:ext>
            </a:extLst>
          </p:cNvPr>
          <p:cNvCxnSpPr>
            <a:cxnSpLocks/>
            <a:endCxn id="138" idx="1"/>
          </p:cNvCxnSpPr>
          <p:nvPr/>
        </p:nvCxnSpPr>
        <p:spPr>
          <a:xfrm flipV="1">
            <a:off x="6824624" y="2128850"/>
            <a:ext cx="939984" cy="687658"/>
          </a:xfrm>
          <a:prstGeom prst="bentConnector3">
            <a:avLst>
              <a:gd name="adj1" fmla="val -441"/>
            </a:avLst>
          </a:prstGeom>
          <a:ln w="127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de Seta Reta 121">
            <a:extLst>
              <a:ext uri="{FF2B5EF4-FFF2-40B4-BE49-F238E27FC236}">
                <a16:creationId xmlns:a16="http://schemas.microsoft.com/office/drawing/2014/main" id="{41941280-8FBC-4A0A-BF54-B3043E5D16B6}"/>
              </a:ext>
            </a:extLst>
          </p:cNvPr>
          <p:cNvCxnSpPr>
            <a:cxnSpLocks/>
            <a:stCxn id="137" idx="2"/>
          </p:cNvCxnSpPr>
          <p:nvPr/>
        </p:nvCxnSpPr>
        <p:spPr>
          <a:xfrm flipH="1">
            <a:off x="5976977" y="4430967"/>
            <a:ext cx="1209" cy="598233"/>
          </a:xfrm>
          <a:prstGeom prst="straightConnector1">
            <a:avLst/>
          </a:prstGeom>
          <a:ln w="127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Seta: para Baixo 133">
            <a:extLst>
              <a:ext uri="{FF2B5EF4-FFF2-40B4-BE49-F238E27FC236}">
                <a16:creationId xmlns:a16="http://schemas.microsoft.com/office/drawing/2014/main" id="{2B024D75-35A4-4DFD-BB69-569226452BE6}"/>
              </a:ext>
            </a:extLst>
          </p:cNvPr>
          <p:cNvSpPr/>
          <p:nvPr/>
        </p:nvSpPr>
        <p:spPr>
          <a:xfrm>
            <a:off x="5350093" y="1816578"/>
            <a:ext cx="364907" cy="978502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/>
          </a:p>
        </p:txBody>
      </p:sp>
      <p:sp>
        <p:nvSpPr>
          <p:cNvPr id="137" name="Losango 136">
            <a:extLst>
              <a:ext uri="{FF2B5EF4-FFF2-40B4-BE49-F238E27FC236}">
                <a16:creationId xmlns:a16="http://schemas.microsoft.com/office/drawing/2014/main" id="{B58389DA-3CC0-4A5B-BC2D-1E25F6746B85}"/>
              </a:ext>
            </a:extLst>
          </p:cNvPr>
          <p:cNvSpPr/>
          <p:nvPr/>
        </p:nvSpPr>
        <p:spPr>
          <a:xfrm>
            <a:off x="5450786" y="4070967"/>
            <a:ext cx="1054800" cy="36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Gera</a:t>
            </a:r>
            <a:endParaRPr lang="pt-BR" sz="1050" dirty="0"/>
          </a:p>
        </p:txBody>
      </p:sp>
      <p:sp>
        <p:nvSpPr>
          <p:cNvPr id="138" name="Losango 137">
            <a:extLst>
              <a:ext uri="{FF2B5EF4-FFF2-40B4-BE49-F238E27FC236}">
                <a16:creationId xmlns:a16="http://schemas.microsoft.com/office/drawing/2014/main" id="{24A266F8-D355-4DB3-BDA8-1579D7F2223D}"/>
              </a:ext>
            </a:extLst>
          </p:cNvPr>
          <p:cNvSpPr/>
          <p:nvPr/>
        </p:nvSpPr>
        <p:spPr>
          <a:xfrm>
            <a:off x="7764608" y="1948850"/>
            <a:ext cx="1054800" cy="36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Gera</a:t>
            </a:r>
          </a:p>
        </p:txBody>
      </p:sp>
      <p:cxnSp>
        <p:nvCxnSpPr>
          <p:cNvPr id="150" name="Conector de Seta Reta 149">
            <a:extLst>
              <a:ext uri="{FF2B5EF4-FFF2-40B4-BE49-F238E27FC236}">
                <a16:creationId xmlns:a16="http://schemas.microsoft.com/office/drawing/2014/main" id="{0C8DC3E7-B771-4265-834D-20ADD4C95D99}"/>
              </a:ext>
            </a:extLst>
          </p:cNvPr>
          <p:cNvCxnSpPr>
            <a:cxnSpLocks/>
            <a:stCxn id="26" idx="2"/>
            <a:endCxn id="164" idx="1"/>
          </p:cNvCxnSpPr>
          <p:nvPr/>
        </p:nvCxnSpPr>
        <p:spPr>
          <a:xfrm rot="16200000" flipH="1">
            <a:off x="1881210" y="2889884"/>
            <a:ext cx="3023405" cy="3961024"/>
          </a:xfrm>
          <a:prstGeom prst="bentConnector2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Losango 163">
            <a:extLst>
              <a:ext uri="{FF2B5EF4-FFF2-40B4-BE49-F238E27FC236}">
                <a16:creationId xmlns:a16="http://schemas.microsoft.com/office/drawing/2014/main" id="{E2044C54-A807-4618-A5FF-D42C8B8BD8DA}"/>
              </a:ext>
            </a:extLst>
          </p:cNvPr>
          <p:cNvSpPr/>
          <p:nvPr/>
        </p:nvSpPr>
        <p:spPr>
          <a:xfrm>
            <a:off x="5373424" y="6202099"/>
            <a:ext cx="1054747" cy="36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Possui</a:t>
            </a:r>
          </a:p>
        </p:txBody>
      </p:sp>
      <p:cxnSp>
        <p:nvCxnSpPr>
          <p:cNvPr id="190" name="Conector de Seta Reta 121">
            <a:extLst>
              <a:ext uri="{FF2B5EF4-FFF2-40B4-BE49-F238E27FC236}">
                <a16:creationId xmlns:a16="http://schemas.microsoft.com/office/drawing/2014/main" id="{5B441130-DAEA-46AD-AAA0-80B931F30B2F}"/>
              </a:ext>
            </a:extLst>
          </p:cNvPr>
          <p:cNvCxnSpPr>
            <a:cxnSpLocks/>
            <a:stCxn id="138" idx="3"/>
            <a:endCxn id="35" idx="1"/>
          </p:cNvCxnSpPr>
          <p:nvPr/>
        </p:nvCxnSpPr>
        <p:spPr>
          <a:xfrm>
            <a:off x="8819408" y="2128850"/>
            <a:ext cx="400792" cy="6097"/>
          </a:xfrm>
          <a:prstGeom prst="straightConnector1">
            <a:avLst/>
          </a:prstGeom>
          <a:ln w="127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de Seta Reta 149">
            <a:extLst>
              <a:ext uri="{FF2B5EF4-FFF2-40B4-BE49-F238E27FC236}">
                <a16:creationId xmlns:a16="http://schemas.microsoft.com/office/drawing/2014/main" id="{B7516B06-5D43-48F1-8EE8-017BB64CEF6F}"/>
              </a:ext>
            </a:extLst>
          </p:cNvPr>
          <p:cNvCxnSpPr>
            <a:cxnSpLocks/>
            <a:stCxn id="21" idx="2"/>
            <a:endCxn id="164" idx="3"/>
          </p:cNvCxnSpPr>
          <p:nvPr/>
        </p:nvCxnSpPr>
        <p:spPr>
          <a:xfrm rot="5400000">
            <a:off x="6765937" y="4164635"/>
            <a:ext cx="1879699" cy="2555229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Agrupar 3"/>
          <p:cNvGrpSpPr/>
          <p:nvPr/>
        </p:nvGrpSpPr>
        <p:grpSpPr>
          <a:xfrm>
            <a:off x="5486400" y="570837"/>
            <a:ext cx="1659562" cy="533427"/>
            <a:chOff x="5430818" y="1173509"/>
            <a:chExt cx="1122382" cy="459322"/>
          </a:xfrm>
        </p:grpSpPr>
        <p:sp>
          <p:nvSpPr>
            <p:cNvPr id="38" name="CaixaDeTexto 37"/>
            <p:cNvSpPr txBox="1"/>
            <p:nvPr/>
          </p:nvSpPr>
          <p:spPr>
            <a:xfrm>
              <a:off x="5430818" y="1372439"/>
              <a:ext cx="928459" cy="260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Novo Front</a:t>
              </a:r>
            </a:p>
          </p:txBody>
        </p:sp>
        <p:pic>
          <p:nvPicPr>
            <p:cNvPr id="109" name="Imagem 108">
              <a:extLst>
                <a:ext uri="{FF2B5EF4-FFF2-40B4-BE49-F238E27FC236}">
                  <a16:creationId xmlns:a16="http://schemas.microsoft.com/office/drawing/2014/main" id="{AA201469-9404-4FBD-9498-EFCD5B796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6197" y="1173509"/>
              <a:ext cx="277003" cy="277003"/>
            </a:xfrm>
            <a:prstGeom prst="rect">
              <a:avLst/>
            </a:prstGeom>
          </p:spPr>
        </p:pic>
      </p:grpSp>
      <p:sp>
        <p:nvSpPr>
          <p:cNvPr id="20" name="Retângulo 19">
            <a:hlinkClick r:id="rId6" action="ppaction://hlinksldjump"/>
            <a:extLst>
              <a:ext uri="{FF2B5EF4-FFF2-40B4-BE49-F238E27FC236}">
                <a16:creationId xmlns:a16="http://schemas.microsoft.com/office/drawing/2014/main" id="{9F3B1DEF-6C4D-4C02-B0AB-D7860625BAD1}"/>
              </a:ext>
            </a:extLst>
          </p:cNvPr>
          <p:cNvSpPr/>
          <p:nvPr/>
        </p:nvSpPr>
        <p:spPr>
          <a:xfrm>
            <a:off x="4656000" y="2818694"/>
            <a:ext cx="2520000" cy="540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VENDA_DIARIA_NOVOFRONT</a:t>
            </a:r>
          </a:p>
        </p:txBody>
      </p:sp>
      <p:sp>
        <p:nvSpPr>
          <p:cNvPr id="21" name="Retângulo 20">
            <a:hlinkClick r:id="rId7" action="ppaction://hlinksldjump"/>
            <a:extLst>
              <a:ext uri="{FF2B5EF4-FFF2-40B4-BE49-F238E27FC236}">
                <a16:creationId xmlns:a16="http://schemas.microsoft.com/office/drawing/2014/main" id="{1738EC2D-EB37-4A7F-9FD7-1AA987E30487}"/>
              </a:ext>
            </a:extLst>
          </p:cNvPr>
          <p:cNvSpPr/>
          <p:nvPr/>
        </p:nvSpPr>
        <p:spPr>
          <a:xfrm>
            <a:off x="7543400" y="3962400"/>
            <a:ext cx="2880000" cy="540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LOJA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26" name="Retângulo 25">
            <a:hlinkClick r:id="rId8" action="ppaction://hlinksldjump"/>
            <a:extLst>
              <a:ext uri="{FF2B5EF4-FFF2-40B4-BE49-F238E27FC236}">
                <a16:creationId xmlns:a16="http://schemas.microsoft.com/office/drawing/2014/main" id="{DA6DED70-B241-4F1D-9299-2076DEE0B922}"/>
              </a:ext>
            </a:extLst>
          </p:cNvPr>
          <p:cNvSpPr/>
          <p:nvPr/>
        </p:nvSpPr>
        <p:spPr>
          <a:xfrm>
            <a:off x="152400" y="2818694"/>
            <a:ext cx="2520000" cy="540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PARCEIRO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152" name="Losango 151">
            <a:extLst>
              <a:ext uri="{FF2B5EF4-FFF2-40B4-BE49-F238E27FC236}">
                <a16:creationId xmlns:a16="http://schemas.microsoft.com/office/drawing/2014/main" id="{44DE6359-C214-4766-B42C-90A83F2FED63}"/>
              </a:ext>
            </a:extLst>
          </p:cNvPr>
          <p:cNvSpPr/>
          <p:nvPr/>
        </p:nvSpPr>
        <p:spPr>
          <a:xfrm>
            <a:off x="7703374" y="2908694"/>
            <a:ext cx="1054747" cy="36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Efetua</a:t>
            </a:r>
          </a:p>
        </p:txBody>
      </p:sp>
      <p:sp>
        <p:nvSpPr>
          <p:cNvPr id="206" name="Losango 205">
            <a:extLst>
              <a:ext uri="{FF2B5EF4-FFF2-40B4-BE49-F238E27FC236}">
                <a16:creationId xmlns:a16="http://schemas.microsoft.com/office/drawing/2014/main" id="{526BF2FE-0147-4830-BE67-D1F8FEE221D4}"/>
              </a:ext>
            </a:extLst>
          </p:cNvPr>
          <p:cNvSpPr/>
          <p:nvPr/>
        </p:nvSpPr>
        <p:spPr>
          <a:xfrm>
            <a:off x="3197726" y="2908694"/>
            <a:ext cx="1054747" cy="36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Possui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181600" y="2101808"/>
            <a:ext cx="603050" cy="260392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1050" b="1" dirty="0">
                <a:solidFill>
                  <a:schemeClr val="bg1"/>
                </a:solidFill>
              </a:rPr>
              <a:t>Inputs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459B75E-04EF-4617-B217-F190A9391378}"/>
              </a:ext>
            </a:extLst>
          </p:cNvPr>
          <p:cNvSpPr txBox="1"/>
          <p:nvPr/>
        </p:nvSpPr>
        <p:spPr>
          <a:xfrm>
            <a:off x="2716602" y="280593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D348A46-AF65-4314-B7D9-697D33D9C752}"/>
              </a:ext>
            </a:extLst>
          </p:cNvPr>
          <p:cNvSpPr txBox="1"/>
          <p:nvPr/>
        </p:nvSpPr>
        <p:spPr>
          <a:xfrm>
            <a:off x="4343400" y="2820797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FFF9F9E-3EF8-4A38-BE0A-C8B4AFFD8E21}"/>
              </a:ext>
            </a:extLst>
          </p:cNvPr>
          <p:cNvSpPr txBox="1"/>
          <p:nvPr/>
        </p:nvSpPr>
        <p:spPr>
          <a:xfrm>
            <a:off x="7162800" y="2877979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78B0FCA-3785-4F21-BB91-98864F5082A9}"/>
              </a:ext>
            </a:extLst>
          </p:cNvPr>
          <p:cNvSpPr txBox="1"/>
          <p:nvPr/>
        </p:nvSpPr>
        <p:spPr>
          <a:xfrm>
            <a:off x="7968230" y="374246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052E002-9B99-4CB1-9F5F-904344D26727}"/>
              </a:ext>
            </a:extLst>
          </p:cNvPr>
          <p:cNvSpPr txBox="1"/>
          <p:nvPr/>
        </p:nvSpPr>
        <p:spPr>
          <a:xfrm>
            <a:off x="8686801" y="4530062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9208F2C-2980-4106-8C9D-522C391C8579}"/>
              </a:ext>
            </a:extLst>
          </p:cNvPr>
          <p:cNvSpPr txBox="1"/>
          <p:nvPr/>
        </p:nvSpPr>
        <p:spPr>
          <a:xfrm>
            <a:off x="1421202" y="338640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9F764A6-7743-43B0-B802-364B963DE43D}"/>
              </a:ext>
            </a:extLst>
          </p:cNvPr>
          <p:cNvGrpSpPr/>
          <p:nvPr/>
        </p:nvGrpSpPr>
        <p:grpSpPr>
          <a:xfrm>
            <a:off x="1748994" y="602022"/>
            <a:ext cx="1253062" cy="471056"/>
            <a:chOff x="1748994" y="533763"/>
            <a:chExt cx="1253062" cy="471056"/>
          </a:xfrm>
        </p:grpSpPr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0565030B-377B-4FE7-9E78-4A107897A407}"/>
                </a:ext>
              </a:extLst>
            </p:cNvPr>
            <p:cNvSpPr txBox="1"/>
            <p:nvPr/>
          </p:nvSpPr>
          <p:spPr>
            <a:xfrm>
              <a:off x="1748994" y="744427"/>
              <a:ext cx="967608" cy="260392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Automação</a:t>
              </a:r>
            </a:p>
          </p:txBody>
        </p: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844A4F88-31DA-48E4-9931-7D3762353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2478" y="533763"/>
              <a:ext cx="409578" cy="277003"/>
            </a:xfrm>
            <a:prstGeom prst="rect">
              <a:avLst/>
            </a:prstGeom>
          </p:spPr>
        </p:pic>
      </p:grp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78515D9-6138-465C-97F6-B01115CFF017}"/>
              </a:ext>
            </a:extLst>
          </p:cNvPr>
          <p:cNvCxnSpPr>
            <a:cxnSpLocks/>
          </p:cNvCxnSpPr>
          <p:nvPr/>
        </p:nvCxnSpPr>
        <p:spPr>
          <a:xfrm flipV="1">
            <a:off x="0" y="1722689"/>
            <a:ext cx="12100200" cy="93889"/>
          </a:xfrm>
          <a:prstGeom prst="line">
            <a:avLst/>
          </a:prstGeom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1026C8A-5602-407F-B8FE-3540A38A345B}"/>
              </a:ext>
            </a:extLst>
          </p:cNvPr>
          <p:cNvCxnSpPr>
            <a:cxnSpLocks/>
            <a:stCxn id="206" idx="3"/>
            <a:endCxn id="20" idx="1"/>
          </p:cNvCxnSpPr>
          <p:nvPr/>
        </p:nvCxnSpPr>
        <p:spPr>
          <a:xfrm>
            <a:off x="4252473" y="3088694"/>
            <a:ext cx="403527" cy="0"/>
          </a:xfrm>
          <a:prstGeom prst="straightConnector1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F6ACBD38-4848-44C5-8ED3-7E119F3D338D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7176000" y="3088694"/>
            <a:ext cx="656384" cy="10051"/>
          </a:xfrm>
          <a:prstGeom prst="straightConnector1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83BA4C1F-DD8E-4ACF-8234-C42BEDB63D66}"/>
              </a:ext>
            </a:extLst>
          </p:cNvPr>
          <p:cNvCxnSpPr>
            <a:cxnSpLocks/>
          </p:cNvCxnSpPr>
          <p:nvPr/>
        </p:nvCxnSpPr>
        <p:spPr>
          <a:xfrm flipV="1">
            <a:off x="8230747" y="3284950"/>
            <a:ext cx="0" cy="677450"/>
          </a:xfrm>
          <a:prstGeom prst="straightConnector1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121">
            <a:extLst>
              <a:ext uri="{FF2B5EF4-FFF2-40B4-BE49-F238E27FC236}">
                <a16:creationId xmlns:a16="http://schemas.microsoft.com/office/drawing/2014/main" id="{2393388E-0D95-4321-8067-1ABF8FAE4674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9638980" y="3689253"/>
            <a:ext cx="898470" cy="273147"/>
          </a:xfrm>
          <a:prstGeom prst="bentConnector3">
            <a:avLst>
              <a:gd name="adj1" fmla="val -258"/>
            </a:avLst>
          </a:prstGeom>
          <a:ln w="127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Losango 83">
            <a:extLst>
              <a:ext uri="{FF2B5EF4-FFF2-40B4-BE49-F238E27FC236}">
                <a16:creationId xmlns:a16="http://schemas.microsoft.com/office/drawing/2014/main" id="{B8D5E4AD-1E8C-46E6-98ED-3C13F166F899}"/>
              </a:ext>
            </a:extLst>
          </p:cNvPr>
          <p:cNvSpPr/>
          <p:nvPr/>
        </p:nvSpPr>
        <p:spPr>
          <a:xfrm>
            <a:off x="10537450" y="3509253"/>
            <a:ext cx="1054800" cy="36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Gera</a:t>
            </a:r>
          </a:p>
        </p:txBody>
      </p:sp>
      <p:cxnSp>
        <p:nvCxnSpPr>
          <p:cNvPr id="88" name="Conector de Seta Reta 121">
            <a:extLst>
              <a:ext uri="{FF2B5EF4-FFF2-40B4-BE49-F238E27FC236}">
                <a16:creationId xmlns:a16="http://schemas.microsoft.com/office/drawing/2014/main" id="{7663CE17-7DE6-4F9D-99A1-63AD85B55DB7}"/>
              </a:ext>
            </a:extLst>
          </p:cNvPr>
          <p:cNvCxnSpPr>
            <a:cxnSpLocks/>
          </p:cNvCxnSpPr>
          <p:nvPr/>
        </p:nvCxnSpPr>
        <p:spPr>
          <a:xfrm flipV="1">
            <a:off x="11049000" y="3892805"/>
            <a:ext cx="0" cy="1148058"/>
          </a:xfrm>
          <a:prstGeom prst="straightConnector1">
            <a:avLst/>
          </a:prstGeom>
          <a:ln w="127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 112">
            <a:hlinkClick r:id="rId10" action="ppaction://hlinksldjump"/>
            <a:extLst>
              <a:ext uri="{FF2B5EF4-FFF2-40B4-BE49-F238E27FC236}">
                <a16:creationId xmlns:a16="http://schemas.microsoft.com/office/drawing/2014/main" id="{25E33709-8F4D-44AF-BE34-6364CF3BBF44}"/>
              </a:ext>
            </a:extLst>
          </p:cNvPr>
          <p:cNvSpPr/>
          <p:nvPr/>
        </p:nvSpPr>
        <p:spPr>
          <a:xfrm>
            <a:off x="9220200" y="4966800"/>
            <a:ext cx="2880000" cy="540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LOG_CONTATO_LOJA_EXPIRADO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04862EAD-0EC6-4422-AD2C-FF4795CC1862}"/>
              </a:ext>
            </a:extLst>
          </p:cNvPr>
          <p:cNvSpPr txBox="1"/>
          <p:nvPr/>
        </p:nvSpPr>
        <p:spPr>
          <a:xfrm>
            <a:off x="9170598" y="5546890"/>
            <a:ext cx="28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View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Lojas que a data de expiração para NÂO fazer o contato excedeu.</a:t>
            </a:r>
          </a:p>
        </p:txBody>
      </p:sp>
      <p:sp>
        <p:nvSpPr>
          <p:cNvPr id="8" name="Texto Explicativo: Linha com Ênfase 7">
            <a:extLst>
              <a:ext uri="{FF2B5EF4-FFF2-40B4-BE49-F238E27FC236}">
                <a16:creationId xmlns:a16="http://schemas.microsoft.com/office/drawing/2014/main" id="{4250178C-7E80-470A-B43F-138438321337}"/>
              </a:ext>
            </a:extLst>
          </p:cNvPr>
          <p:cNvSpPr/>
          <p:nvPr/>
        </p:nvSpPr>
        <p:spPr>
          <a:xfrm>
            <a:off x="7796370" y="468772"/>
            <a:ext cx="2426855" cy="811702"/>
          </a:xfrm>
          <a:prstGeom prst="accentCallout1">
            <a:avLst>
              <a:gd name="adj1" fmla="val 29876"/>
              <a:gd name="adj2" fmla="val 505"/>
              <a:gd name="adj3" fmla="val 67996"/>
              <a:gd name="adj4" fmla="val -3704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50" b="1" dirty="0">
                <a:solidFill>
                  <a:srgbClr val="FF0000"/>
                </a:solidFill>
              </a:rPr>
              <a:t>Tabelas Temporárias:</a:t>
            </a:r>
            <a:endParaRPr lang="pt-BR" sz="1050" b="1" dirty="0"/>
          </a:p>
          <a:p>
            <a:r>
              <a:rPr lang="pt-BR" sz="1050" b="1" dirty="0"/>
              <a:t>#BASE_ADESAO_XLS </a:t>
            </a:r>
          </a:p>
          <a:p>
            <a:r>
              <a:rPr lang="pt-BR" sz="1050" b="1" dirty="0"/>
              <a:t>#BASE_CONSULTA_PREVIA_XLS</a:t>
            </a:r>
          </a:p>
          <a:p>
            <a:r>
              <a:rPr lang="pt-BR" sz="1050" b="1" dirty="0"/>
              <a:t>#BASE_PREVIA_APROVADA_XLS</a:t>
            </a:r>
          </a:p>
          <a:p>
            <a:r>
              <a:rPr lang="pt-BR" sz="1050" b="1" dirty="0"/>
              <a:t>#BASE_PROPOSTA_XLS</a:t>
            </a:r>
          </a:p>
        </p:txBody>
      </p:sp>
      <p:sp>
        <p:nvSpPr>
          <p:cNvPr id="57" name="Texto Explicativo: Linha com Ênfase 56">
            <a:extLst>
              <a:ext uri="{FF2B5EF4-FFF2-40B4-BE49-F238E27FC236}">
                <a16:creationId xmlns:a16="http://schemas.microsoft.com/office/drawing/2014/main" id="{89EB7A6D-60D2-4E52-8EFC-FCFC4638E6DF}"/>
              </a:ext>
            </a:extLst>
          </p:cNvPr>
          <p:cNvSpPr/>
          <p:nvPr/>
        </p:nvSpPr>
        <p:spPr>
          <a:xfrm>
            <a:off x="3242886" y="641183"/>
            <a:ext cx="1567706" cy="466880"/>
          </a:xfrm>
          <a:prstGeom prst="accentCallout1">
            <a:avLst>
              <a:gd name="adj1" fmla="val 36441"/>
              <a:gd name="adj2" fmla="val 2096"/>
              <a:gd name="adj3" fmla="val 73087"/>
              <a:gd name="adj4" fmla="val -3203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50" b="1" dirty="0">
                <a:solidFill>
                  <a:srgbClr val="FF0000"/>
                </a:solidFill>
              </a:rPr>
              <a:t>Tabela Temporária:</a:t>
            </a:r>
            <a:endParaRPr lang="pt-BR" sz="1050" b="1" dirty="0"/>
          </a:p>
          <a:p>
            <a:r>
              <a:rPr lang="pt-BR" sz="1050" b="1" dirty="0"/>
              <a:t>#BASE_TXT</a:t>
            </a:r>
          </a:p>
        </p:txBody>
      </p:sp>
    </p:spTree>
    <p:extLst>
      <p:ext uri="{BB962C8B-B14F-4D97-AF65-F5344CB8AC3E}">
        <p14:creationId xmlns:p14="http://schemas.microsoft.com/office/powerpoint/2010/main" val="23989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28" y="0"/>
            <a:ext cx="10191035" cy="380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62" dirty="0"/>
          </a:p>
        </p:txBody>
      </p:sp>
      <p:sp>
        <p:nvSpPr>
          <p:cNvPr id="7" name="object 7"/>
          <p:cNvSpPr txBox="1"/>
          <p:nvPr/>
        </p:nvSpPr>
        <p:spPr>
          <a:xfrm>
            <a:off x="246709" y="59369"/>
            <a:ext cx="3563291" cy="256720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lang="pt-BR" sz="1600" b="1" spc="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PARCEIRO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162800"/>
            <a:ext cx="3419475" cy="800100"/>
          </a:xfrm>
          <a:prstGeom prst="rect">
            <a:avLst/>
          </a:prstGeom>
        </p:spPr>
      </p:pic>
      <p:sp>
        <p:nvSpPr>
          <p:cNvPr id="11" name="Botão de ação: Voltar ou Anterior 10">
            <a:hlinkClick r:id="" action="ppaction://hlinkshowjump?jump=lastslideviewed" highlightClick="1"/>
          </p:cNvPr>
          <p:cNvSpPr/>
          <p:nvPr/>
        </p:nvSpPr>
        <p:spPr>
          <a:xfrm>
            <a:off x="76200" y="438749"/>
            <a:ext cx="221516" cy="189274"/>
          </a:xfrm>
          <a:prstGeom prst="actionButtonBackPrevio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FD1062-1AD0-4626-B0E7-AB08DF558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49" y="2653080"/>
            <a:ext cx="11137901" cy="155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4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28" y="0"/>
            <a:ext cx="10191035" cy="380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62" dirty="0"/>
          </a:p>
        </p:txBody>
      </p:sp>
      <p:sp>
        <p:nvSpPr>
          <p:cNvPr id="7" name="object 7"/>
          <p:cNvSpPr txBox="1"/>
          <p:nvPr/>
        </p:nvSpPr>
        <p:spPr>
          <a:xfrm>
            <a:off x="246709" y="59369"/>
            <a:ext cx="3563291" cy="256720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lang="pt-BR" sz="1600" b="1" spc="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 LOJA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162800"/>
            <a:ext cx="3419475" cy="800100"/>
          </a:xfrm>
          <a:prstGeom prst="rect">
            <a:avLst/>
          </a:prstGeom>
        </p:spPr>
      </p:pic>
      <p:sp>
        <p:nvSpPr>
          <p:cNvPr id="11" name="Botão de ação: Voltar ou Anterior 10">
            <a:hlinkClick r:id="" action="ppaction://hlinkshowjump?jump=lastslideviewed" highlightClick="1"/>
          </p:cNvPr>
          <p:cNvSpPr/>
          <p:nvPr/>
        </p:nvSpPr>
        <p:spPr>
          <a:xfrm>
            <a:off x="76200" y="438749"/>
            <a:ext cx="221516" cy="189274"/>
          </a:xfrm>
          <a:prstGeom prst="actionButtonBackPrevio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626E671-E1F9-48B0-87A6-318FED387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0" y="490680"/>
            <a:ext cx="11137901" cy="587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2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28" y="0"/>
            <a:ext cx="10191035" cy="380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62" dirty="0"/>
          </a:p>
        </p:txBody>
      </p:sp>
      <p:sp>
        <p:nvSpPr>
          <p:cNvPr id="7" name="object 7"/>
          <p:cNvSpPr txBox="1"/>
          <p:nvPr/>
        </p:nvSpPr>
        <p:spPr>
          <a:xfrm>
            <a:off x="246709" y="59369"/>
            <a:ext cx="3563291" cy="51576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lang="pt-BR" sz="1600" b="1" spc="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VENDA_DIARIA_NOVOFRONT</a:t>
            </a:r>
          </a:p>
          <a:p>
            <a:pPr marL="7701">
              <a:spcBef>
                <a:spcPts val="82"/>
              </a:spcBef>
            </a:pP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162800"/>
            <a:ext cx="3419475" cy="800100"/>
          </a:xfrm>
          <a:prstGeom prst="rect">
            <a:avLst/>
          </a:prstGeom>
        </p:spPr>
      </p:pic>
      <p:sp>
        <p:nvSpPr>
          <p:cNvPr id="11" name="Botão de ação: Voltar ou Anterior 10">
            <a:hlinkClick r:id="" action="ppaction://hlinkshowjump?jump=lastslideviewed" highlightClick="1"/>
          </p:cNvPr>
          <p:cNvSpPr/>
          <p:nvPr/>
        </p:nvSpPr>
        <p:spPr>
          <a:xfrm>
            <a:off x="76200" y="438749"/>
            <a:ext cx="221516" cy="189274"/>
          </a:xfrm>
          <a:prstGeom prst="actionButtonBackPrevio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B75FFA0-1452-40A7-B896-784830223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49" y="2017080"/>
            <a:ext cx="11137901" cy="282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5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28" y="0"/>
            <a:ext cx="10191035" cy="380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62" dirty="0"/>
          </a:p>
        </p:txBody>
      </p:sp>
      <p:sp>
        <p:nvSpPr>
          <p:cNvPr id="7" name="object 7"/>
          <p:cNvSpPr txBox="1"/>
          <p:nvPr/>
        </p:nvSpPr>
        <p:spPr>
          <a:xfrm>
            <a:off x="246709" y="59369"/>
            <a:ext cx="3563291" cy="256720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lang="pt-BR" sz="1600" b="1" spc="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LOG_LOJA_FALTANTE 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Botão de ação: Voltar ou Anterior 10">
            <a:hlinkClick r:id="" action="ppaction://hlinkshowjump?jump=lastslideviewed" highlightClick="1"/>
          </p:cNvPr>
          <p:cNvSpPr/>
          <p:nvPr/>
        </p:nvSpPr>
        <p:spPr>
          <a:xfrm>
            <a:off x="76200" y="438749"/>
            <a:ext cx="221516" cy="189274"/>
          </a:xfrm>
          <a:prstGeom prst="actionButtonBackPrevio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CD16CA0-5FE2-482E-90B3-18F16B3BC524}"/>
              </a:ext>
            </a:extLst>
          </p:cNvPr>
          <p:cNvSpPr txBox="1"/>
          <p:nvPr/>
        </p:nvSpPr>
        <p:spPr>
          <a:xfrm>
            <a:off x="297716" y="990600"/>
            <a:ext cx="11589484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C00000"/>
                </a:solidFill>
              </a:rPr>
              <a:t>Regras:</a:t>
            </a:r>
          </a:p>
          <a:p>
            <a:pPr>
              <a:lnSpc>
                <a:spcPct val="150000"/>
              </a:lnSpc>
            </a:pPr>
            <a:endParaRPr lang="pt-BR" sz="1400" dirty="0"/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BR" sz="1200" dirty="0"/>
              <a:t>Quando aparecer um código de loja novo (apenas os códigos que não existirem na tabela </a:t>
            </a:r>
            <a:r>
              <a:rPr lang="pt-BR" sz="1200" b="1" dirty="0"/>
              <a:t>Lojas</a:t>
            </a:r>
            <a:r>
              <a:rPr lang="pt-BR" sz="1200" dirty="0"/>
              <a:t>) na tabela </a:t>
            </a:r>
            <a:r>
              <a:rPr lang="pt-BR" sz="1200" b="1" dirty="0"/>
              <a:t>VENDA_DIARIA_NOVOFRONT</a:t>
            </a:r>
            <a:r>
              <a:rPr lang="pt-BR" sz="1200" dirty="0"/>
              <a:t>,</a:t>
            </a:r>
            <a:r>
              <a:rPr lang="pt-BR" sz="1200" b="1" dirty="0"/>
              <a:t> </a:t>
            </a:r>
            <a:r>
              <a:rPr lang="pt-BR" sz="1200" dirty="0"/>
              <a:t> deve ser solicitado os dados necessários para a atualização da tabela </a:t>
            </a:r>
            <a:r>
              <a:rPr lang="pt-BR" sz="1200" b="1" dirty="0"/>
              <a:t>Lojas</a:t>
            </a:r>
            <a:r>
              <a:rPr lang="pt-BR" sz="1200" dirty="0"/>
              <a:t> para a área de Soluções PDV (</a:t>
            </a:r>
            <a:r>
              <a:rPr lang="pt-BR" sz="1200" dirty="0">
                <a:solidFill>
                  <a:srgbClr val="C00000"/>
                </a:solidFill>
              </a:rPr>
              <a:t>solucoespdv.bradescard@verifone.com</a:t>
            </a:r>
            <a:r>
              <a:rPr lang="pt-BR" sz="1200" dirty="0"/>
              <a:t>);</a:t>
            </a: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BR" sz="1200" dirty="0"/>
              <a:t>Se uma loja estiver com campo “</a:t>
            </a:r>
            <a:r>
              <a:rPr lang="pt-BR" sz="1200" b="1" dirty="0"/>
              <a:t>ATIVACAO_LOJA_S_N</a:t>
            </a:r>
            <a:r>
              <a:rPr lang="pt-BR" sz="1200" dirty="0"/>
              <a:t>” marcado como </a:t>
            </a:r>
            <a:r>
              <a:rPr lang="pt-BR" sz="1200" b="1" dirty="0"/>
              <a:t>N </a:t>
            </a:r>
            <a:r>
              <a:rPr lang="pt-BR" sz="1200" dirty="0"/>
              <a:t>e aparecer um registro de venda na tabela “</a:t>
            </a:r>
            <a:r>
              <a:rPr lang="pt-BR" sz="1200" b="1" dirty="0"/>
              <a:t>VENDA_DIARIA_NOVOFRONT</a:t>
            </a:r>
            <a:r>
              <a:rPr lang="pt-BR" sz="1200" dirty="0"/>
              <a:t>”, o status deve ser alterado para S e a área de Soluções PDV (</a:t>
            </a:r>
            <a:r>
              <a:rPr lang="pt-BR" sz="1200" dirty="0">
                <a:solidFill>
                  <a:srgbClr val="C00000"/>
                </a:solidFill>
              </a:rPr>
              <a:t>solucoespdv.bradescard@verifone.com</a:t>
            </a:r>
            <a:r>
              <a:rPr lang="pt-BR" sz="1200" dirty="0"/>
              <a:t>) deve ser notificada.</a:t>
            </a: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BR" sz="1200" dirty="0"/>
              <a:t>Se uma loja estiver com campo “</a:t>
            </a:r>
            <a:r>
              <a:rPr lang="pt-BR" sz="1200" b="1" dirty="0"/>
              <a:t>SISTEMA_ORIGINACAO</a:t>
            </a:r>
            <a:r>
              <a:rPr lang="pt-BR" sz="1200" dirty="0"/>
              <a:t>” marcado </a:t>
            </a:r>
            <a:r>
              <a:rPr lang="pt-BR" sz="1050" dirty="0"/>
              <a:t>como “</a:t>
            </a:r>
            <a:r>
              <a:rPr lang="pt-BR" sz="1050" dirty="0" err="1"/>
              <a:t>Credportal</a:t>
            </a:r>
            <a:r>
              <a:rPr lang="pt-BR" sz="1050" dirty="0"/>
              <a:t>” na tabela </a:t>
            </a:r>
            <a:r>
              <a:rPr lang="pt-BR" sz="1050" b="1" dirty="0"/>
              <a:t>Lojas</a:t>
            </a:r>
            <a:r>
              <a:rPr lang="pt-BR" sz="1050" dirty="0"/>
              <a:t> e </a:t>
            </a:r>
            <a:r>
              <a:rPr lang="pt-BR" sz="1200" dirty="0"/>
              <a:t>aparecer um registro de venda na tabela “</a:t>
            </a:r>
            <a:r>
              <a:rPr lang="pt-BR" sz="1200" b="1" dirty="0"/>
              <a:t>VENDA_DIARIA_NOVOFRONT</a:t>
            </a:r>
            <a:r>
              <a:rPr lang="pt-BR" sz="1200" dirty="0"/>
              <a:t>”, o campo “</a:t>
            </a:r>
            <a:r>
              <a:rPr lang="pt-BR" sz="1200" b="1" dirty="0"/>
              <a:t>SISTEMA_ORIGINACAO</a:t>
            </a:r>
            <a:r>
              <a:rPr lang="pt-BR" sz="1200" dirty="0"/>
              <a:t>” deve ser alterado para “</a:t>
            </a:r>
            <a:r>
              <a:rPr lang="pt-BR" sz="1200" dirty="0" err="1"/>
              <a:t>CredPortal</a:t>
            </a:r>
            <a:r>
              <a:rPr lang="pt-BR" sz="1200" dirty="0"/>
              <a:t> / Novo Front” e quando a loja parar de vender no </a:t>
            </a:r>
            <a:r>
              <a:rPr lang="pt-BR" sz="1200" dirty="0" err="1"/>
              <a:t>Credportal</a:t>
            </a:r>
            <a:r>
              <a:rPr lang="pt-BR" sz="1200" b="1" dirty="0">
                <a:solidFill>
                  <a:srgbClr val="C00000"/>
                </a:solidFill>
              </a:rPr>
              <a:t>*</a:t>
            </a:r>
            <a:r>
              <a:rPr lang="pt-BR" sz="1200" dirty="0"/>
              <a:t> o campo “</a:t>
            </a:r>
            <a:r>
              <a:rPr lang="pt-BR" sz="1200" b="1" dirty="0"/>
              <a:t>SISTEMA_ORIGINACAO</a:t>
            </a:r>
            <a:r>
              <a:rPr lang="pt-BR" sz="1200" dirty="0"/>
              <a:t>” deve ser alterado para “Novo Front”.</a:t>
            </a:r>
          </a:p>
        </p:txBody>
      </p:sp>
      <p:sp>
        <p:nvSpPr>
          <p:cNvPr id="3" name="Retângulo 2"/>
          <p:cNvSpPr/>
          <p:nvPr/>
        </p:nvSpPr>
        <p:spPr>
          <a:xfrm>
            <a:off x="246709" y="6172200"/>
            <a:ext cx="98940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b="1" dirty="0">
                <a:solidFill>
                  <a:srgbClr val="C00000"/>
                </a:solidFill>
              </a:rPr>
              <a:t>* </a:t>
            </a:r>
            <a:r>
              <a:rPr lang="pt-BR" sz="1000" dirty="0"/>
              <a:t> Os dados de venda totais enviados pela área de Finanças serão importados a partir da próxima semana, a regra completa será registrada quando a tabela estiver no BD.</a:t>
            </a:r>
          </a:p>
        </p:txBody>
      </p:sp>
    </p:spTree>
    <p:extLst>
      <p:ext uri="{BB962C8B-B14F-4D97-AF65-F5344CB8AC3E}">
        <p14:creationId xmlns:p14="http://schemas.microsoft.com/office/powerpoint/2010/main" val="1565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28" y="0"/>
            <a:ext cx="10191035" cy="380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62" dirty="0"/>
          </a:p>
        </p:txBody>
      </p:sp>
      <p:sp>
        <p:nvSpPr>
          <p:cNvPr id="7" name="object 7"/>
          <p:cNvSpPr txBox="1"/>
          <p:nvPr/>
        </p:nvSpPr>
        <p:spPr>
          <a:xfrm>
            <a:off x="246709" y="59369"/>
            <a:ext cx="3563291" cy="256720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lang="pt-BR" sz="1600" b="1" spc="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MONITORIA_VENDA 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162800"/>
            <a:ext cx="3419475" cy="800100"/>
          </a:xfrm>
          <a:prstGeom prst="rect">
            <a:avLst/>
          </a:prstGeom>
        </p:spPr>
      </p:pic>
      <p:sp>
        <p:nvSpPr>
          <p:cNvPr id="11" name="Botão de ação: Voltar ou Anterior 10">
            <a:hlinkClick r:id="" action="ppaction://hlinkshowjump?jump=lastslideviewed" highlightClick="1"/>
          </p:cNvPr>
          <p:cNvSpPr/>
          <p:nvPr/>
        </p:nvSpPr>
        <p:spPr>
          <a:xfrm>
            <a:off x="76200" y="438749"/>
            <a:ext cx="221516" cy="189274"/>
          </a:xfrm>
          <a:prstGeom prst="actionButtonBackPrevio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CD16CA0-5FE2-482E-90B3-18F16B3BC524}"/>
              </a:ext>
            </a:extLst>
          </p:cNvPr>
          <p:cNvSpPr txBox="1"/>
          <p:nvPr/>
        </p:nvSpPr>
        <p:spPr>
          <a:xfrm>
            <a:off x="533400" y="990600"/>
            <a:ext cx="11125200" cy="318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C00000"/>
                </a:solidFill>
              </a:rPr>
              <a:t>Regras:</a:t>
            </a:r>
          </a:p>
          <a:p>
            <a:pPr>
              <a:lnSpc>
                <a:spcPct val="150000"/>
              </a:lnSpc>
            </a:pPr>
            <a:endParaRPr lang="pt-BR" sz="1400" dirty="0"/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BR" sz="1200" dirty="0"/>
              <a:t>Nesta </a:t>
            </a:r>
            <a:r>
              <a:rPr lang="pt-BR" sz="1200" dirty="0" err="1"/>
              <a:t>view</a:t>
            </a:r>
            <a:r>
              <a:rPr lang="pt-BR" sz="1200" dirty="0"/>
              <a:t> será selecionada todas as vendas cadastradas na tabela  VENDA_DIARIA_NOVOFRONT dos últimos três meses, de todas as lojas que estão ativas para vendas e que estão disponíveis para efetuar contato.</a:t>
            </a: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BR" sz="1200" dirty="0"/>
              <a:t>A regra de cálculo do processo Alerta de Ligação é:</a:t>
            </a:r>
          </a:p>
          <a:p>
            <a:pPr marL="448696" lvl="1" indent="-1714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BR" sz="1200" dirty="0"/>
              <a:t>Somar o volume das “Consulta prévia”</a:t>
            </a:r>
            <a:r>
              <a:rPr lang="pt-BR" sz="10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1200" dirty="0"/>
              <a:t>do último dia útil mais as ocorrências do mesmo dia da semana dos últimos 3 meses, exemplo: se ontem foi uma segunda-feira você deve somar o volume vendido ontem com o volume vendido nas últimas 12 segunda-feira, este resultado deve ser dividido por 13 para chegar na média de vendas. Em seguida divida o volume vendido no último dia útil pela média e multiplique por 100, se o resultado for menor que 50% a loja em questão deve ser contatada pela área de Soluções PDV (</a:t>
            </a:r>
            <a:r>
              <a:rPr lang="pt-BR" sz="1200" dirty="0">
                <a:solidFill>
                  <a:srgbClr val="C00000"/>
                </a:solidFill>
              </a:rPr>
              <a:t>solucoespdv.bradescard@verifone.com</a:t>
            </a:r>
            <a:r>
              <a:rPr lang="pt-BR" sz="1200" dirty="0"/>
              <a:t>).</a:t>
            </a:r>
          </a:p>
          <a:p>
            <a:pPr marL="725942" lvl="2" indent="-1714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BR" sz="1200" dirty="0"/>
              <a:t>Fórmula:</a:t>
            </a:r>
            <a:endParaRPr lang="pt-BR" dirty="0"/>
          </a:p>
        </p:txBody>
      </p:sp>
      <p:grpSp>
        <p:nvGrpSpPr>
          <p:cNvPr id="18" name="Agrupar 17"/>
          <p:cNvGrpSpPr/>
          <p:nvPr/>
        </p:nvGrpSpPr>
        <p:grpSpPr>
          <a:xfrm>
            <a:off x="1219200" y="4231824"/>
            <a:ext cx="8077200" cy="1406976"/>
            <a:chOff x="1219200" y="4324350"/>
            <a:chExt cx="8077200" cy="1406976"/>
          </a:xfrm>
        </p:grpSpPr>
        <p:sp>
          <p:nvSpPr>
            <p:cNvPr id="3" name="CaixaDeTexto 2"/>
            <p:cNvSpPr txBox="1"/>
            <p:nvPr/>
          </p:nvSpPr>
          <p:spPr>
            <a:xfrm>
              <a:off x="1257300" y="4324350"/>
              <a:ext cx="626325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900" b="1" dirty="0"/>
                <a:t>Volume de Contas Aprovadas</a:t>
              </a:r>
            </a:p>
            <a:p>
              <a:pPr algn="ctr"/>
              <a:endParaRPr lang="pt-BR" sz="300" b="1" dirty="0"/>
            </a:p>
            <a:p>
              <a:r>
                <a:rPr lang="pt-BR" sz="900" dirty="0"/>
                <a:t>Seg (Ontem) + Seg 1 + Seg 2 + Seg 3 + Seg 4 + Seg 5 + Seg  6 + Seg 7 + Seg 8 + Seg 9 + Seg 10 + Seg 11 + Seg 12</a:t>
              </a:r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1219200" y="4724400"/>
              <a:ext cx="6339453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>
              <a:off x="4204949" y="4741218"/>
              <a:ext cx="3679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N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463403" y="4509016"/>
              <a:ext cx="18329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=   Média de Contas Aprovadas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24200" y="5223495"/>
              <a:ext cx="183299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Seg (Ontem)</a:t>
              </a:r>
            </a:p>
            <a:p>
              <a:pPr algn="ctr"/>
              <a:endParaRPr lang="pt-BR" sz="900" dirty="0"/>
            </a:p>
            <a:p>
              <a:pPr algn="ctr"/>
              <a:r>
                <a:rPr lang="pt-BR" sz="900" dirty="0"/>
                <a:t>Média de Contas Aprovadas</a:t>
              </a:r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3292510" y="5433462"/>
              <a:ext cx="151761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>
              <a:off x="4742531" y="5265029"/>
              <a:ext cx="904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=   Resultado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961675" y="5243999"/>
              <a:ext cx="2343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solidFill>
                    <a:srgbClr val="C00000"/>
                  </a:solidFill>
                </a:rPr>
                <a:t>Se o resultado for menor que 0,5 a loja deve ser contatada</a:t>
              </a:r>
            </a:p>
          </p:txBody>
        </p:sp>
        <p:cxnSp>
          <p:nvCxnSpPr>
            <p:cNvPr id="17" name="Conector de Seta Reta 16"/>
            <p:cNvCxnSpPr/>
            <p:nvPr/>
          </p:nvCxnSpPr>
          <p:spPr>
            <a:xfrm flipV="1">
              <a:off x="5556918" y="5381340"/>
              <a:ext cx="457200" cy="293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621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etreir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6746</TotalTime>
  <Words>676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Gilroy</vt:lpstr>
      <vt:lpstr>Arial</vt:lpstr>
      <vt:lpstr>Calibri</vt:lpstr>
      <vt:lpstr>Office Theme</vt:lpstr>
      <vt:lpstr>Apresentação do PowerPoint</vt:lpstr>
      <vt:lpstr>índice</vt:lpstr>
      <vt:lpstr>DER - Diagrama Entidade e Relacionamento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MER - Modelo Entidade e Relacionamento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1927176_201811_bra_templates_ppt_01</dc:title>
  <dc:creator>MARCO AURELIO NEY DE OLIVEIRA</dc:creator>
  <cp:lastModifiedBy>Soraia Alves</cp:lastModifiedBy>
  <cp:revision>151</cp:revision>
  <dcterms:created xsi:type="dcterms:W3CDTF">2018-11-26T17:46:01Z</dcterms:created>
  <dcterms:modified xsi:type="dcterms:W3CDTF">2019-06-05T13:42:05Z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2018-11-23T00:00:00Z</vt:filetime>
  </property>
  <property fmtid="{D5CDD505-2E9C-101B-9397-08002B2CF9AE}" pid="3" name="Creator">
    <vt:lpwstr>Adobe Illustrator CC 23.0 (Windows)</vt:lpwstr>
  </property>
  <property fmtid="{D5CDD505-2E9C-101B-9397-08002B2CF9AE}" pid="4" name="LastSaved">
    <vt:filetime>2018-11-26T00:00:00Z</vt:filetime>
  </property>
</Properties>
</file>