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7"/>
  </p:notesMasterIdLst>
  <p:sldIdLst>
    <p:sldId id="256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274" r:id="rId16"/>
  </p:sldIdLst>
  <p:sldSz cx="20104100" cy="11309350"/>
  <p:notesSz cx="9918700" cy="68199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38" userDrawn="1">
          <p15:clr>
            <a:srgbClr val="A4A3A4"/>
          </p15:clr>
        </p15:guide>
        <p15:guide id="2" pos="63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Lemos de Mendonca" initials="ELdM" lastIdx="1" clrIdx="0">
    <p:extLst>
      <p:ext uri="{19B8F6BF-5375-455C-9EA6-DF929625EA0E}">
        <p15:presenceInfo xmlns:p15="http://schemas.microsoft.com/office/powerpoint/2012/main" userId="S-1-5-21-883980992-1405101737-1236795852-2802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A0A"/>
    <a:srgbClr val="F62A2A"/>
    <a:srgbClr val="F86868"/>
    <a:srgbClr val="A90707"/>
    <a:srgbClr val="F00A0A"/>
    <a:srgbClr val="D90909"/>
    <a:srgbClr val="DD0909"/>
    <a:srgbClr val="BC0808"/>
    <a:srgbClr val="EEB5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94686"/>
  </p:normalViewPr>
  <p:slideViewPr>
    <p:cSldViewPr>
      <p:cViewPr varScale="1">
        <p:scale>
          <a:sx n="55" d="100"/>
          <a:sy n="55" d="100"/>
        </p:scale>
        <p:origin x="312" y="96"/>
      </p:cViewPr>
      <p:guideLst>
        <p:guide orient="horz" pos="5338"/>
        <p:guide pos="63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736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18163" y="0"/>
            <a:ext cx="429895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E7526-27E6-4DA1-983B-5572C1E4D32B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52488"/>
            <a:ext cx="4092575" cy="230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2188" y="3281363"/>
            <a:ext cx="7934325" cy="2686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478588"/>
            <a:ext cx="429736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18163" y="6478588"/>
            <a:ext cx="429895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07CFE-87BD-4264-B585-50AA66739E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6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84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93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1F2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4033" y="833416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2492646" y="0"/>
                </a:moveTo>
                <a:lnTo>
                  <a:pt x="0" y="2492636"/>
                </a:lnTo>
                <a:lnTo>
                  <a:pt x="2099443" y="2492636"/>
                </a:lnTo>
                <a:lnTo>
                  <a:pt x="2148765" y="2489572"/>
                </a:lnTo>
                <a:lnTo>
                  <a:pt x="2196259" y="2480627"/>
                </a:lnTo>
                <a:lnTo>
                  <a:pt x="2241556" y="2466169"/>
                </a:lnTo>
                <a:lnTo>
                  <a:pt x="2284288" y="2446567"/>
                </a:lnTo>
                <a:lnTo>
                  <a:pt x="2324087" y="2422189"/>
                </a:lnTo>
                <a:lnTo>
                  <a:pt x="2360583" y="2393402"/>
                </a:lnTo>
                <a:lnTo>
                  <a:pt x="2393409" y="2360577"/>
                </a:lnTo>
                <a:lnTo>
                  <a:pt x="2422196" y="2324081"/>
                </a:lnTo>
                <a:lnTo>
                  <a:pt x="2446575" y="2284282"/>
                </a:lnTo>
                <a:lnTo>
                  <a:pt x="2466179" y="2241550"/>
                </a:lnTo>
                <a:lnTo>
                  <a:pt x="2480637" y="2196252"/>
                </a:lnTo>
                <a:lnTo>
                  <a:pt x="2489582" y="2148757"/>
                </a:lnTo>
                <a:lnTo>
                  <a:pt x="2492646" y="2099433"/>
                </a:lnTo>
                <a:lnTo>
                  <a:pt x="2492646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53290" y="8334164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2099433" y="0"/>
                </a:moveTo>
                <a:lnTo>
                  <a:pt x="0" y="0"/>
                </a:lnTo>
                <a:lnTo>
                  <a:pt x="2492636" y="249264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14032" y="5694916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0" y="0"/>
                </a:moveTo>
                <a:lnTo>
                  <a:pt x="0" y="2099433"/>
                </a:lnTo>
                <a:lnTo>
                  <a:pt x="3063" y="2148755"/>
                </a:lnTo>
                <a:lnTo>
                  <a:pt x="12009" y="2196248"/>
                </a:lnTo>
                <a:lnTo>
                  <a:pt x="26467" y="2241546"/>
                </a:lnTo>
                <a:lnTo>
                  <a:pt x="46070" y="2284278"/>
                </a:lnTo>
                <a:lnTo>
                  <a:pt x="70449" y="2324076"/>
                </a:lnTo>
                <a:lnTo>
                  <a:pt x="99236" y="2360573"/>
                </a:lnTo>
                <a:lnTo>
                  <a:pt x="132062" y="2393399"/>
                </a:lnTo>
                <a:lnTo>
                  <a:pt x="168559" y="2422186"/>
                </a:lnTo>
                <a:lnTo>
                  <a:pt x="208357" y="2446565"/>
                </a:lnTo>
                <a:lnTo>
                  <a:pt x="251090" y="2466168"/>
                </a:lnTo>
                <a:lnTo>
                  <a:pt x="296387" y="2480627"/>
                </a:lnTo>
                <a:lnTo>
                  <a:pt x="343880" y="2489572"/>
                </a:lnTo>
                <a:lnTo>
                  <a:pt x="393202" y="2492636"/>
                </a:lnTo>
                <a:lnTo>
                  <a:pt x="2492646" y="2492636"/>
                </a:lnTo>
                <a:lnTo>
                  <a:pt x="0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14033" y="3058078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2492646" y="0"/>
                </a:moveTo>
                <a:lnTo>
                  <a:pt x="0" y="2492646"/>
                </a:lnTo>
                <a:lnTo>
                  <a:pt x="2099443" y="2492646"/>
                </a:lnTo>
                <a:lnTo>
                  <a:pt x="2148765" y="2489582"/>
                </a:lnTo>
                <a:lnTo>
                  <a:pt x="2196259" y="2480637"/>
                </a:lnTo>
                <a:lnTo>
                  <a:pt x="2241556" y="2466179"/>
                </a:lnTo>
                <a:lnTo>
                  <a:pt x="2284288" y="2446575"/>
                </a:lnTo>
                <a:lnTo>
                  <a:pt x="2324087" y="2422196"/>
                </a:lnTo>
                <a:lnTo>
                  <a:pt x="2360583" y="2393409"/>
                </a:lnTo>
                <a:lnTo>
                  <a:pt x="2393409" y="2360583"/>
                </a:lnTo>
                <a:lnTo>
                  <a:pt x="2422196" y="2324087"/>
                </a:lnTo>
                <a:lnTo>
                  <a:pt x="2446575" y="2284288"/>
                </a:lnTo>
                <a:lnTo>
                  <a:pt x="2466179" y="2241556"/>
                </a:lnTo>
                <a:lnTo>
                  <a:pt x="2480637" y="2196259"/>
                </a:lnTo>
                <a:lnTo>
                  <a:pt x="2489582" y="2148765"/>
                </a:lnTo>
                <a:lnTo>
                  <a:pt x="2492646" y="2099443"/>
                </a:lnTo>
                <a:lnTo>
                  <a:pt x="2492646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14032" y="41883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0" y="0"/>
                </a:moveTo>
                <a:lnTo>
                  <a:pt x="0" y="2099433"/>
                </a:lnTo>
                <a:lnTo>
                  <a:pt x="3063" y="2148755"/>
                </a:lnTo>
                <a:lnTo>
                  <a:pt x="12009" y="2196248"/>
                </a:lnTo>
                <a:lnTo>
                  <a:pt x="26467" y="2241546"/>
                </a:lnTo>
                <a:lnTo>
                  <a:pt x="46070" y="2284278"/>
                </a:lnTo>
                <a:lnTo>
                  <a:pt x="70449" y="2324076"/>
                </a:lnTo>
                <a:lnTo>
                  <a:pt x="99236" y="2360573"/>
                </a:lnTo>
                <a:lnTo>
                  <a:pt x="132062" y="2393399"/>
                </a:lnTo>
                <a:lnTo>
                  <a:pt x="168559" y="2422186"/>
                </a:lnTo>
                <a:lnTo>
                  <a:pt x="208357" y="2446565"/>
                </a:lnTo>
                <a:lnTo>
                  <a:pt x="251090" y="2466168"/>
                </a:lnTo>
                <a:lnTo>
                  <a:pt x="296387" y="2480627"/>
                </a:lnTo>
                <a:lnTo>
                  <a:pt x="343880" y="2489572"/>
                </a:lnTo>
                <a:lnTo>
                  <a:pt x="393202" y="2492636"/>
                </a:lnTo>
                <a:lnTo>
                  <a:pt x="2492646" y="2492636"/>
                </a:lnTo>
                <a:lnTo>
                  <a:pt x="0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053290" y="41883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2492636" y="0"/>
                </a:moveTo>
                <a:lnTo>
                  <a:pt x="0" y="2492636"/>
                </a:lnTo>
                <a:lnTo>
                  <a:pt x="2099433" y="2492636"/>
                </a:lnTo>
                <a:lnTo>
                  <a:pt x="2148755" y="2489572"/>
                </a:lnTo>
                <a:lnTo>
                  <a:pt x="2196248" y="2480627"/>
                </a:lnTo>
                <a:lnTo>
                  <a:pt x="2241546" y="2466168"/>
                </a:lnTo>
                <a:lnTo>
                  <a:pt x="2284278" y="2446565"/>
                </a:lnTo>
                <a:lnTo>
                  <a:pt x="2324076" y="2422186"/>
                </a:lnTo>
                <a:lnTo>
                  <a:pt x="2360573" y="2393399"/>
                </a:lnTo>
                <a:lnTo>
                  <a:pt x="2393399" y="2360573"/>
                </a:lnTo>
                <a:lnTo>
                  <a:pt x="2422186" y="2324076"/>
                </a:lnTo>
                <a:lnTo>
                  <a:pt x="2446565" y="2284278"/>
                </a:lnTo>
                <a:lnTo>
                  <a:pt x="2466168" y="2241546"/>
                </a:lnTo>
                <a:lnTo>
                  <a:pt x="2480627" y="2196248"/>
                </a:lnTo>
                <a:lnTo>
                  <a:pt x="2489572" y="2148755"/>
                </a:lnTo>
                <a:lnTo>
                  <a:pt x="2492636" y="2099433"/>
                </a:lnTo>
                <a:lnTo>
                  <a:pt x="2492636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690117" y="418835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2099433" y="0"/>
                </a:moveTo>
                <a:lnTo>
                  <a:pt x="0" y="0"/>
                </a:lnTo>
                <a:lnTo>
                  <a:pt x="2492636" y="249263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690107" y="833416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09">
                <a:moveTo>
                  <a:pt x="2492646" y="0"/>
                </a:moveTo>
                <a:lnTo>
                  <a:pt x="0" y="2492636"/>
                </a:lnTo>
                <a:lnTo>
                  <a:pt x="2099443" y="2492636"/>
                </a:lnTo>
                <a:lnTo>
                  <a:pt x="2148765" y="2489572"/>
                </a:lnTo>
                <a:lnTo>
                  <a:pt x="2196259" y="2480627"/>
                </a:lnTo>
                <a:lnTo>
                  <a:pt x="2241556" y="2466169"/>
                </a:lnTo>
                <a:lnTo>
                  <a:pt x="2284288" y="2446567"/>
                </a:lnTo>
                <a:lnTo>
                  <a:pt x="2324087" y="2422189"/>
                </a:lnTo>
                <a:lnTo>
                  <a:pt x="2360583" y="2393402"/>
                </a:lnTo>
                <a:lnTo>
                  <a:pt x="2393409" y="2360577"/>
                </a:lnTo>
                <a:lnTo>
                  <a:pt x="2422196" y="2324081"/>
                </a:lnTo>
                <a:lnTo>
                  <a:pt x="2446575" y="2284282"/>
                </a:lnTo>
                <a:lnTo>
                  <a:pt x="2466179" y="2241550"/>
                </a:lnTo>
                <a:lnTo>
                  <a:pt x="2480637" y="2196252"/>
                </a:lnTo>
                <a:lnTo>
                  <a:pt x="2489582" y="2148757"/>
                </a:lnTo>
                <a:lnTo>
                  <a:pt x="2492646" y="2099433"/>
                </a:lnTo>
                <a:lnTo>
                  <a:pt x="2492646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gradFill>
          <a:gsLst>
            <a:gs pos="0">
              <a:srgbClr val="69B0E3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2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7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1F294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14033" y="833416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2492646" y="0"/>
                </a:moveTo>
                <a:lnTo>
                  <a:pt x="0" y="2492636"/>
                </a:lnTo>
                <a:lnTo>
                  <a:pt x="2099443" y="2492636"/>
                </a:lnTo>
                <a:lnTo>
                  <a:pt x="2148765" y="2489572"/>
                </a:lnTo>
                <a:lnTo>
                  <a:pt x="2196259" y="2480627"/>
                </a:lnTo>
                <a:lnTo>
                  <a:pt x="2241556" y="2466169"/>
                </a:lnTo>
                <a:lnTo>
                  <a:pt x="2284288" y="2446567"/>
                </a:lnTo>
                <a:lnTo>
                  <a:pt x="2324087" y="2422189"/>
                </a:lnTo>
                <a:lnTo>
                  <a:pt x="2360583" y="2393402"/>
                </a:lnTo>
                <a:lnTo>
                  <a:pt x="2393409" y="2360577"/>
                </a:lnTo>
                <a:lnTo>
                  <a:pt x="2422196" y="2324081"/>
                </a:lnTo>
                <a:lnTo>
                  <a:pt x="2446575" y="2284282"/>
                </a:lnTo>
                <a:lnTo>
                  <a:pt x="2466179" y="2241550"/>
                </a:lnTo>
                <a:lnTo>
                  <a:pt x="2480637" y="2196252"/>
                </a:lnTo>
                <a:lnTo>
                  <a:pt x="2489582" y="2148757"/>
                </a:lnTo>
                <a:lnTo>
                  <a:pt x="2492646" y="2099433"/>
                </a:lnTo>
                <a:lnTo>
                  <a:pt x="2492646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053290" y="8334164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2099433" y="0"/>
                </a:moveTo>
                <a:lnTo>
                  <a:pt x="0" y="0"/>
                </a:lnTo>
                <a:lnTo>
                  <a:pt x="2492636" y="249264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414032" y="5694916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0" y="0"/>
                </a:moveTo>
                <a:lnTo>
                  <a:pt x="0" y="2099433"/>
                </a:lnTo>
                <a:lnTo>
                  <a:pt x="3063" y="2148755"/>
                </a:lnTo>
                <a:lnTo>
                  <a:pt x="12009" y="2196248"/>
                </a:lnTo>
                <a:lnTo>
                  <a:pt x="26467" y="2241546"/>
                </a:lnTo>
                <a:lnTo>
                  <a:pt x="46070" y="2284278"/>
                </a:lnTo>
                <a:lnTo>
                  <a:pt x="70449" y="2324076"/>
                </a:lnTo>
                <a:lnTo>
                  <a:pt x="99236" y="2360573"/>
                </a:lnTo>
                <a:lnTo>
                  <a:pt x="132062" y="2393399"/>
                </a:lnTo>
                <a:lnTo>
                  <a:pt x="168559" y="2422186"/>
                </a:lnTo>
                <a:lnTo>
                  <a:pt x="208357" y="2446565"/>
                </a:lnTo>
                <a:lnTo>
                  <a:pt x="251090" y="2466168"/>
                </a:lnTo>
                <a:lnTo>
                  <a:pt x="296387" y="2480627"/>
                </a:lnTo>
                <a:lnTo>
                  <a:pt x="343880" y="2489572"/>
                </a:lnTo>
                <a:lnTo>
                  <a:pt x="393202" y="2492636"/>
                </a:lnTo>
                <a:lnTo>
                  <a:pt x="2492646" y="2492636"/>
                </a:lnTo>
                <a:lnTo>
                  <a:pt x="0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414033" y="3058078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2492646" y="0"/>
                </a:moveTo>
                <a:lnTo>
                  <a:pt x="0" y="2492646"/>
                </a:lnTo>
                <a:lnTo>
                  <a:pt x="2099443" y="2492646"/>
                </a:lnTo>
                <a:lnTo>
                  <a:pt x="2148765" y="2489582"/>
                </a:lnTo>
                <a:lnTo>
                  <a:pt x="2196259" y="2480637"/>
                </a:lnTo>
                <a:lnTo>
                  <a:pt x="2241556" y="2466179"/>
                </a:lnTo>
                <a:lnTo>
                  <a:pt x="2284288" y="2446575"/>
                </a:lnTo>
                <a:lnTo>
                  <a:pt x="2324087" y="2422196"/>
                </a:lnTo>
                <a:lnTo>
                  <a:pt x="2360583" y="2393409"/>
                </a:lnTo>
                <a:lnTo>
                  <a:pt x="2393409" y="2360583"/>
                </a:lnTo>
                <a:lnTo>
                  <a:pt x="2422196" y="2324087"/>
                </a:lnTo>
                <a:lnTo>
                  <a:pt x="2446575" y="2284288"/>
                </a:lnTo>
                <a:lnTo>
                  <a:pt x="2466179" y="2241556"/>
                </a:lnTo>
                <a:lnTo>
                  <a:pt x="2480637" y="2196259"/>
                </a:lnTo>
                <a:lnTo>
                  <a:pt x="2489582" y="2148765"/>
                </a:lnTo>
                <a:lnTo>
                  <a:pt x="2492646" y="2099443"/>
                </a:lnTo>
                <a:lnTo>
                  <a:pt x="2492646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414032" y="41883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0" y="0"/>
                </a:moveTo>
                <a:lnTo>
                  <a:pt x="0" y="2099433"/>
                </a:lnTo>
                <a:lnTo>
                  <a:pt x="3063" y="2148755"/>
                </a:lnTo>
                <a:lnTo>
                  <a:pt x="12009" y="2196248"/>
                </a:lnTo>
                <a:lnTo>
                  <a:pt x="26467" y="2241546"/>
                </a:lnTo>
                <a:lnTo>
                  <a:pt x="46070" y="2284278"/>
                </a:lnTo>
                <a:lnTo>
                  <a:pt x="70449" y="2324076"/>
                </a:lnTo>
                <a:lnTo>
                  <a:pt x="99236" y="2360573"/>
                </a:lnTo>
                <a:lnTo>
                  <a:pt x="132062" y="2393399"/>
                </a:lnTo>
                <a:lnTo>
                  <a:pt x="168559" y="2422186"/>
                </a:lnTo>
                <a:lnTo>
                  <a:pt x="208357" y="2446565"/>
                </a:lnTo>
                <a:lnTo>
                  <a:pt x="251090" y="2466168"/>
                </a:lnTo>
                <a:lnTo>
                  <a:pt x="296387" y="2480627"/>
                </a:lnTo>
                <a:lnTo>
                  <a:pt x="343880" y="2489572"/>
                </a:lnTo>
                <a:lnTo>
                  <a:pt x="393202" y="2492636"/>
                </a:lnTo>
                <a:lnTo>
                  <a:pt x="2492646" y="2492636"/>
                </a:lnTo>
                <a:lnTo>
                  <a:pt x="0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3053290" y="41883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2492636" y="0"/>
                </a:moveTo>
                <a:lnTo>
                  <a:pt x="0" y="2492636"/>
                </a:lnTo>
                <a:lnTo>
                  <a:pt x="2099433" y="2492636"/>
                </a:lnTo>
                <a:lnTo>
                  <a:pt x="2148755" y="2489572"/>
                </a:lnTo>
                <a:lnTo>
                  <a:pt x="2196248" y="2480627"/>
                </a:lnTo>
                <a:lnTo>
                  <a:pt x="2241546" y="2466168"/>
                </a:lnTo>
                <a:lnTo>
                  <a:pt x="2284278" y="2446565"/>
                </a:lnTo>
                <a:lnTo>
                  <a:pt x="2324076" y="2422186"/>
                </a:lnTo>
                <a:lnTo>
                  <a:pt x="2360573" y="2393399"/>
                </a:lnTo>
                <a:lnTo>
                  <a:pt x="2393399" y="2360573"/>
                </a:lnTo>
                <a:lnTo>
                  <a:pt x="2422186" y="2324076"/>
                </a:lnTo>
                <a:lnTo>
                  <a:pt x="2446565" y="2284278"/>
                </a:lnTo>
                <a:lnTo>
                  <a:pt x="2466168" y="2241546"/>
                </a:lnTo>
                <a:lnTo>
                  <a:pt x="2480627" y="2196248"/>
                </a:lnTo>
                <a:lnTo>
                  <a:pt x="2489572" y="2148755"/>
                </a:lnTo>
                <a:lnTo>
                  <a:pt x="2492636" y="2099433"/>
                </a:lnTo>
                <a:lnTo>
                  <a:pt x="2492636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5690117" y="418835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2099433" y="0"/>
                </a:moveTo>
                <a:lnTo>
                  <a:pt x="0" y="0"/>
                </a:lnTo>
                <a:lnTo>
                  <a:pt x="2492636" y="249263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5690107" y="833416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09">
                <a:moveTo>
                  <a:pt x="2492646" y="0"/>
                </a:moveTo>
                <a:lnTo>
                  <a:pt x="0" y="2492636"/>
                </a:lnTo>
                <a:lnTo>
                  <a:pt x="2099443" y="2492636"/>
                </a:lnTo>
                <a:lnTo>
                  <a:pt x="2148765" y="2489572"/>
                </a:lnTo>
                <a:lnTo>
                  <a:pt x="2196259" y="2480627"/>
                </a:lnTo>
                <a:lnTo>
                  <a:pt x="2241556" y="2466169"/>
                </a:lnTo>
                <a:lnTo>
                  <a:pt x="2284288" y="2446567"/>
                </a:lnTo>
                <a:lnTo>
                  <a:pt x="2324087" y="2422189"/>
                </a:lnTo>
                <a:lnTo>
                  <a:pt x="2360583" y="2393402"/>
                </a:lnTo>
                <a:lnTo>
                  <a:pt x="2393409" y="2360577"/>
                </a:lnTo>
                <a:lnTo>
                  <a:pt x="2422196" y="2324081"/>
                </a:lnTo>
                <a:lnTo>
                  <a:pt x="2446575" y="2284282"/>
                </a:lnTo>
                <a:lnTo>
                  <a:pt x="2466179" y="2241550"/>
                </a:lnTo>
                <a:lnTo>
                  <a:pt x="2480637" y="2196252"/>
                </a:lnTo>
                <a:lnTo>
                  <a:pt x="2489582" y="2148757"/>
                </a:lnTo>
                <a:lnTo>
                  <a:pt x="2492646" y="2099433"/>
                </a:lnTo>
                <a:lnTo>
                  <a:pt x="2492646" y="0"/>
                </a:lnTo>
                <a:close/>
              </a:path>
            </a:pathLst>
          </a:custGeom>
          <a:solidFill>
            <a:srgbClr val="69B0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9901" y="1847650"/>
            <a:ext cx="10304296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9593" y="3946347"/>
            <a:ext cx="16024912" cy="547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9901" y="1847650"/>
            <a:ext cx="10304296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9593" y="3946347"/>
            <a:ext cx="16024912" cy="547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32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5" y="0"/>
            <a:ext cx="20105515" cy="113093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966450" y="3063875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2492646" y="0"/>
                </a:moveTo>
                <a:lnTo>
                  <a:pt x="0" y="2492646"/>
                </a:lnTo>
                <a:lnTo>
                  <a:pt x="2099443" y="2492646"/>
                </a:lnTo>
                <a:lnTo>
                  <a:pt x="2148765" y="2489582"/>
                </a:lnTo>
                <a:lnTo>
                  <a:pt x="2196259" y="2480637"/>
                </a:lnTo>
                <a:lnTo>
                  <a:pt x="2241556" y="2466179"/>
                </a:lnTo>
                <a:lnTo>
                  <a:pt x="2284288" y="2446575"/>
                </a:lnTo>
                <a:lnTo>
                  <a:pt x="2324087" y="2422196"/>
                </a:lnTo>
                <a:lnTo>
                  <a:pt x="2360583" y="2393409"/>
                </a:lnTo>
                <a:lnTo>
                  <a:pt x="2393409" y="2360583"/>
                </a:lnTo>
                <a:lnTo>
                  <a:pt x="2422196" y="2324087"/>
                </a:lnTo>
                <a:lnTo>
                  <a:pt x="2446575" y="2284288"/>
                </a:lnTo>
                <a:lnTo>
                  <a:pt x="2466179" y="2241556"/>
                </a:lnTo>
                <a:lnTo>
                  <a:pt x="2480637" y="2196259"/>
                </a:lnTo>
                <a:lnTo>
                  <a:pt x="2489582" y="2148765"/>
                </a:lnTo>
                <a:lnTo>
                  <a:pt x="2492646" y="2099443"/>
                </a:lnTo>
                <a:lnTo>
                  <a:pt x="2492646" y="0"/>
                </a:lnTo>
                <a:close/>
              </a:path>
            </a:pathLst>
          </a:custGeom>
          <a:solidFill>
            <a:srgbClr val="A2223E">
              <a:alpha val="3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66189" y="41883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0" y="0"/>
                </a:moveTo>
                <a:lnTo>
                  <a:pt x="0" y="2099433"/>
                </a:lnTo>
                <a:lnTo>
                  <a:pt x="3063" y="2148755"/>
                </a:lnTo>
                <a:lnTo>
                  <a:pt x="12009" y="2196248"/>
                </a:lnTo>
                <a:lnTo>
                  <a:pt x="26467" y="2241546"/>
                </a:lnTo>
                <a:lnTo>
                  <a:pt x="46070" y="2284278"/>
                </a:lnTo>
                <a:lnTo>
                  <a:pt x="70449" y="2324076"/>
                </a:lnTo>
                <a:lnTo>
                  <a:pt x="99236" y="2360573"/>
                </a:lnTo>
                <a:lnTo>
                  <a:pt x="132062" y="2393399"/>
                </a:lnTo>
                <a:lnTo>
                  <a:pt x="168559" y="2422186"/>
                </a:lnTo>
                <a:lnTo>
                  <a:pt x="208357" y="2446565"/>
                </a:lnTo>
                <a:lnTo>
                  <a:pt x="251090" y="2466168"/>
                </a:lnTo>
                <a:lnTo>
                  <a:pt x="296387" y="2480627"/>
                </a:lnTo>
                <a:lnTo>
                  <a:pt x="343880" y="2489572"/>
                </a:lnTo>
                <a:lnTo>
                  <a:pt x="393202" y="2492636"/>
                </a:lnTo>
                <a:lnTo>
                  <a:pt x="2492636" y="2492636"/>
                </a:lnTo>
                <a:lnTo>
                  <a:pt x="0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031" y="833416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2492646" y="0"/>
                </a:moveTo>
                <a:lnTo>
                  <a:pt x="0" y="2492636"/>
                </a:lnTo>
                <a:lnTo>
                  <a:pt x="2099443" y="2492636"/>
                </a:lnTo>
                <a:lnTo>
                  <a:pt x="2148765" y="2489572"/>
                </a:lnTo>
                <a:lnTo>
                  <a:pt x="2196259" y="2480627"/>
                </a:lnTo>
                <a:lnTo>
                  <a:pt x="2241556" y="2466169"/>
                </a:lnTo>
                <a:lnTo>
                  <a:pt x="2284288" y="2446567"/>
                </a:lnTo>
                <a:lnTo>
                  <a:pt x="2324087" y="2422189"/>
                </a:lnTo>
                <a:lnTo>
                  <a:pt x="2360583" y="2393402"/>
                </a:lnTo>
                <a:lnTo>
                  <a:pt x="2393409" y="2360577"/>
                </a:lnTo>
                <a:lnTo>
                  <a:pt x="2422196" y="2324081"/>
                </a:lnTo>
                <a:lnTo>
                  <a:pt x="2446575" y="2284282"/>
                </a:lnTo>
                <a:lnTo>
                  <a:pt x="2466179" y="2241550"/>
                </a:lnTo>
                <a:lnTo>
                  <a:pt x="2480637" y="2196252"/>
                </a:lnTo>
                <a:lnTo>
                  <a:pt x="2489582" y="2148757"/>
                </a:lnTo>
                <a:lnTo>
                  <a:pt x="2492646" y="2099433"/>
                </a:lnTo>
                <a:lnTo>
                  <a:pt x="2492646" y="0"/>
                </a:lnTo>
                <a:close/>
              </a:path>
            </a:pathLst>
          </a:custGeom>
          <a:solidFill>
            <a:srgbClr val="891B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3292" y="8321675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2099433" y="0"/>
                </a:moveTo>
                <a:lnTo>
                  <a:pt x="0" y="0"/>
                </a:lnTo>
                <a:lnTo>
                  <a:pt x="2492636" y="249264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371" y="304559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2099433" y="0"/>
                </a:moveTo>
                <a:lnTo>
                  <a:pt x="0" y="0"/>
                </a:lnTo>
                <a:lnTo>
                  <a:pt x="2492636" y="249264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891B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29362" y="406346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2492646" y="0"/>
                </a:moveTo>
                <a:lnTo>
                  <a:pt x="393202" y="0"/>
                </a:lnTo>
                <a:lnTo>
                  <a:pt x="343880" y="3063"/>
                </a:lnTo>
                <a:lnTo>
                  <a:pt x="296387" y="12009"/>
                </a:lnTo>
                <a:lnTo>
                  <a:pt x="251090" y="26467"/>
                </a:lnTo>
                <a:lnTo>
                  <a:pt x="208357" y="46070"/>
                </a:lnTo>
                <a:lnTo>
                  <a:pt x="168559" y="70449"/>
                </a:lnTo>
                <a:lnTo>
                  <a:pt x="132062" y="99236"/>
                </a:lnTo>
                <a:lnTo>
                  <a:pt x="99236" y="132062"/>
                </a:lnTo>
                <a:lnTo>
                  <a:pt x="70449" y="168559"/>
                </a:lnTo>
                <a:lnTo>
                  <a:pt x="46070" y="208357"/>
                </a:lnTo>
                <a:lnTo>
                  <a:pt x="26467" y="251090"/>
                </a:lnTo>
                <a:lnTo>
                  <a:pt x="12009" y="296387"/>
                </a:lnTo>
                <a:lnTo>
                  <a:pt x="3063" y="343880"/>
                </a:lnTo>
                <a:lnTo>
                  <a:pt x="0" y="393202"/>
                </a:lnTo>
                <a:lnTo>
                  <a:pt x="0" y="2492636"/>
                </a:lnTo>
                <a:lnTo>
                  <a:pt x="2492646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Grupo 28"/>
          <p:cNvGrpSpPr/>
          <p:nvPr/>
        </p:nvGrpSpPr>
        <p:grpSpPr>
          <a:xfrm>
            <a:off x="14360430" y="3140075"/>
            <a:ext cx="4648200" cy="1025490"/>
            <a:chOff x="9849116" y="6237312"/>
            <a:chExt cx="1649827" cy="373791"/>
          </a:xfrm>
        </p:grpSpPr>
        <p:grpSp>
          <p:nvGrpSpPr>
            <p:cNvPr id="30" name="Grupo 29"/>
            <p:cNvGrpSpPr/>
            <p:nvPr/>
          </p:nvGrpSpPr>
          <p:grpSpPr>
            <a:xfrm>
              <a:off x="10304967" y="6338493"/>
              <a:ext cx="1193976" cy="172932"/>
              <a:chOff x="4878478" y="1308180"/>
              <a:chExt cx="3318337" cy="480616"/>
            </a:xfrm>
            <a:solidFill>
              <a:schemeClr val="bg1"/>
            </a:solidFill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7615897" y="1426394"/>
                <a:ext cx="211351" cy="350462"/>
              </a:xfrm>
              <a:custGeom>
                <a:avLst/>
                <a:gdLst>
                  <a:gd name="T0" fmla="*/ 45 w 52"/>
                  <a:gd name="T1" fmla="*/ 0 h 86"/>
                  <a:gd name="T2" fmla="*/ 23 w 52"/>
                  <a:gd name="T3" fmla="*/ 17 h 86"/>
                  <a:gd name="T4" fmla="*/ 23 w 52"/>
                  <a:gd name="T5" fmla="*/ 17 h 86"/>
                  <a:gd name="T6" fmla="*/ 23 w 52"/>
                  <a:gd name="T7" fmla="*/ 2 h 86"/>
                  <a:gd name="T8" fmla="*/ 0 w 52"/>
                  <a:gd name="T9" fmla="*/ 2 h 86"/>
                  <a:gd name="T10" fmla="*/ 0 w 52"/>
                  <a:gd name="T11" fmla="*/ 86 h 86"/>
                  <a:gd name="T12" fmla="*/ 25 w 52"/>
                  <a:gd name="T13" fmla="*/ 86 h 86"/>
                  <a:gd name="T14" fmla="*/ 25 w 52"/>
                  <a:gd name="T15" fmla="*/ 50 h 86"/>
                  <a:gd name="T16" fmla="*/ 43 w 52"/>
                  <a:gd name="T17" fmla="*/ 23 h 86"/>
                  <a:gd name="T18" fmla="*/ 52 w 52"/>
                  <a:gd name="T19" fmla="*/ 24 h 86"/>
                  <a:gd name="T20" fmla="*/ 52 w 52"/>
                  <a:gd name="T21" fmla="*/ 1 h 86"/>
                  <a:gd name="T22" fmla="*/ 45 w 52"/>
                  <a:gd name="T2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86">
                    <a:moveTo>
                      <a:pt x="45" y="0"/>
                    </a:moveTo>
                    <a:cubicBezTo>
                      <a:pt x="34" y="0"/>
                      <a:pt x="28" y="6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34"/>
                      <a:pt x="32" y="24"/>
                      <a:pt x="43" y="23"/>
                    </a:cubicBezTo>
                    <a:cubicBezTo>
                      <a:pt x="46" y="23"/>
                      <a:pt x="50" y="24"/>
                      <a:pt x="52" y="24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47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" name="Freeform 6"/>
              <p:cNvSpPr>
                <a:spLocks noEditPoints="1"/>
              </p:cNvSpPr>
              <p:nvPr/>
            </p:nvSpPr>
            <p:spPr bwMode="auto">
              <a:xfrm>
                <a:off x="4878478" y="1316539"/>
                <a:ext cx="328968" cy="460317"/>
              </a:xfrm>
              <a:custGeom>
                <a:avLst/>
                <a:gdLst>
                  <a:gd name="T0" fmla="*/ 26 w 81"/>
                  <a:gd name="T1" fmla="*/ 45 h 113"/>
                  <a:gd name="T2" fmla="*/ 35 w 81"/>
                  <a:gd name="T3" fmla="*/ 45 h 113"/>
                  <a:gd name="T4" fmla="*/ 53 w 81"/>
                  <a:gd name="T5" fmla="*/ 33 h 113"/>
                  <a:gd name="T6" fmla="*/ 36 w 81"/>
                  <a:gd name="T7" fmla="*/ 21 h 113"/>
                  <a:gd name="T8" fmla="*/ 26 w 81"/>
                  <a:gd name="T9" fmla="*/ 21 h 113"/>
                  <a:gd name="T10" fmla="*/ 26 w 81"/>
                  <a:gd name="T11" fmla="*/ 45 h 113"/>
                  <a:gd name="T12" fmla="*/ 26 w 81"/>
                  <a:gd name="T13" fmla="*/ 92 h 113"/>
                  <a:gd name="T14" fmla="*/ 36 w 81"/>
                  <a:gd name="T15" fmla="*/ 92 h 113"/>
                  <a:gd name="T16" fmla="*/ 55 w 81"/>
                  <a:gd name="T17" fmla="*/ 79 h 113"/>
                  <a:gd name="T18" fmla="*/ 36 w 81"/>
                  <a:gd name="T19" fmla="*/ 65 h 113"/>
                  <a:gd name="T20" fmla="*/ 26 w 81"/>
                  <a:gd name="T21" fmla="*/ 65 h 113"/>
                  <a:gd name="T22" fmla="*/ 26 w 81"/>
                  <a:gd name="T23" fmla="*/ 92 h 113"/>
                  <a:gd name="T24" fmla="*/ 0 w 81"/>
                  <a:gd name="T25" fmla="*/ 0 h 113"/>
                  <a:gd name="T26" fmla="*/ 47 w 81"/>
                  <a:gd name="T27" fmla="*/ 0 h 113"/>
                  <a:gd name="T28" fmla="*/ 79 w 81"/>
                  <a:gd name="T29" fmla="*/ 29 h 113"/>
                  <a:gd name="T30" fmla="*/ 62 w 81"/>
                  <a:gd name="T31" fmla="*/ 55 h 113"/>
                  <a:gd name="T32" fmla="*/ 62 w 81"/>
                  <a:gd name="T33" fmla="*/ 55 h 113"/>
                  <a:gd name="T34" fmla="*/ 81 w 81"/>
                  <a:gd name="T35" fmla="*/ 80 h 113"/>
                  <a:gd name="T36" fmla="*/ 43 w 81"/>
                  <a:gd name="T37" fmla="*/ 113 h 113"/>
                  <a:gd name="T38" fmla="*/ 0 w 81"/>
                  <a:gd name="T39" fmla="*/ 113 h 113"/>
                  <a:gd name="T40" fmla="*/ 0 w 81"/>
                  <a:gd name="T4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113">
                    <a:moveTo>
                      <a:pt x="26" y="45"/>
                    </a:moveTo>
                    <a:cubicBezTo>
                      <a:pt x="35" y="45"/>
                      <a:pt x="35" y="45"/>
                      <a:pt x="35" y="45"/>
                    </a:cubicBezTo>
                    <a:cubicBezTo>
                      <a:pt x="44" y="45"/>
                      <a:pt x="53" y="42"/>
                      <a:pt x="53" y="33"/>
                    </a:cubicBezTo>
                    <a:cubicBezTo>
                      <a:pt x="53" y="22"/>
                      <a:pt x="44" y="21"/>
                      <a:pt x="3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45"/>
                      <a:pt x="26" y="45"/>
                      <a:pt x="26" y="45"/>
                    </a:cubicBezTo>
                    <a:close/>
                    <a:moveTo>
                      <a:pt x="26" y="92"/>
                    </a:moveTo>
                    <a:cubicBezTo>
                      <a:pt x="36" y="92"/>
                      <a:pt x="36" y="92"/>
                      <a:pt x="36" y="92"/>
                    </a:cubicBezTo>
                    <a:cubicBezTo>
                      <a:pt x="45" y="92"/>
                      <a:pt x="55" y="90"/>
                      <a:pt x="55" y="79"/>
                    </a:cubicBezTo>
                    <a:cubicBezTo>
                      <a:pt x="55" y="66"/>
                      <a:pt x="45" y="65"/>
                      <a:pt x="3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6" y="92"/>
                      <a:pt x="26" y="92"/>
                      <a:pt x="26" y="92"/>
                    </a:cubicBezTo>
                    <a:close/>
                    <a:moveTo>
                      <a:pt x="0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65" y="0"/>
                      <a:pt x="79" y="9"/>
                      <a:pt x="79" y="29"/>
                    </a:cubicBezTo>
                    <a:cubicBezTo>
                      <a:pt x="79" y="43"/>
                      <a:pt x="72" y="51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75" y="59"/>
                      <a:pt x="81" y="67"/>
                      <a:pt x="81" y="80"/>
                    </a:cubicBezTo>
                    <a:cubicBezTo>
                      <a:pt x="81" y="108"/>
                      <a:pt x="61" y="113"/>
                      <a:pt x="43" y="113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5845082" y="1316539"/>
                <a:ext cx="333147" cy="468078"/>
              </a:xfrm>
              <a:custGeom>
                <a:avLst/>
                <a:gdLst>
                  <a:gd name="T0" fmla="*/ 41 w 82"/>
                  <a:gd name="T1" fmla="*/ 93 h 115"/>
                  <a:gd name="T2" fmla="*/ 57 w 82"/>
                  <a:gd name="T3" fmla="*/ 71 h 115"/>
                  <a:gd name="T4" fmla="*/ 41 w 82"/>
                  <a:gd name="T5" fmla="*/ 49 h 115"/>
                  <a:gd name="T6" fmla="*/ 26 w 82"/>
                  <a:gd name="T7" fmla="*/ 70 h 115"/>
                  <a:gd name="T8" fmla="*/ 41 w 82"/>
                  <a:gd name="T9" fmla="*/ 93 h 115"/>
                  <a:gd name="T10" fmla="*/ 82 w 82"/>
                  <a:gd name="T11" fmla="*/ 113 h 115"/>
                  <a:gd name="T12" fmla="*/ 58 w 82"/>
                  <a:gd name="T13" fmla="*/ 113 h 115"/>
                  <a:gd name="T14" fmla="*/ 58 w 82"/>
                  <a:gd name="T15" fmla="*/ 100 h 115"/>
                  <a:gd name="T16" fmla="*/ 58 w 82"/>
                  <a:gd name="T17" fmla="*/ 100 h 115"/>
                  <a:gd name="T18" fmla="*/ 33 w 82"/>
                  <a:gd name="T19" fmla="*/ 115 h 115"/>
                  <a:gd name="T20" fmla="*/ 0 w 82"/>
                  <a:gd name="T21" fmla="*/ 69 h 115"/>
                  <a:gd name="T22" fmla="*/ 31 w 82"/>
                  <a:gd name="T23" fmla="*/ 27 h 115"/>
                  <a:gd name="T24" fmla="*/ 56 w 82"/>
                  <a:gd name="T25" fmla="*/ 40 h 115"/>
                  <a:gd name="T26" fmla="*/ 56 w 82"/>
                  <a:gd name="T27" fmla="*/ 40 h 115"/>
                  <a:gd name="T28" fmla="*/ 56 w 82"/>
                  <a:gd name="T29" fmla="*/ 0 h 115"/>
                  <a:gd name="T30" fmla="*/ 82 w 82"/>
                  <a:gd name="T31" fmla="*/ 0 h 115"/>
                  <a:gd name="T32" fmla="*/ 82 w 82"/>
                  <a:gd name="T33" fmla="*/ 11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115">
                    <a:moveTo>
                      <a:pt x="41" y="93"/>
                    </a:moveTo>
                    <a:cubicBezTo>
                      <a:pt x="50" y="93"/>
                      <a:pt x="57" y="83"/>
                      <a:pt x="57" y="71"/>
                    </a:cubicBezTo>
                    <a:cubicBezTo>
                      <a:pt x="57" y="58"/>
                      <a:pt x="50" y="49"/>
                      <a:pt x="41" y="49"/>
                    </a:cubicBezTo>
                    <a:cubicBezTo>
                      <a:pt x="31" y="49"/>
                      <a:pt x="26" y="59"/>
                      <a:pt x="26" y="70"/>
                    </a:cubicBezTo>
                    <a:cubicBezTo>
                      <a:pt x="26" y="83"/>
                      <a:pt x="32" y="93"/>
                      <a:pt x="41" y="93"/>
                    </a:cubicBezTo>
                    <a:close/>
                    <a:moveTo>
                      <a:pt x="82" y="113"/>
                    </a:moveTo>
                    <a:cubicBezTo>
                      <a:pt x="58" y="113"/>
                      <a:pt x="58" y="113"/>
                      <a:pt x="58" y="113"/>
                    </a:cubicBezTo>
                    <a:cubicBezTo>
                      <a:pt x="58" y="100"/>
                      <a:pt x="58" y="100"/>
                      <a:pt x="58" y="100"/>
                    </a:cubicBezTo>
                    <a:cubicBezTo>
                      <a:pt x="58" y="100"/>
                      <a:pt x="58" y="100"/>
                      <a:pt x="58" y="100"/>
                    </a:cubicBezTo>
                    <a:cubicBezTo>
                      <a:pt x="53" y="110"/>
                      <a:pt x="44" y="115"/>
                      <a:pt x="33" y="115"/>
                    </a:cubicBezTo>
                    <a:cubicBezTo>
                      <a:pt x="12" y="115"/>
                      <a:pt x="0" y="94"/>
                      <a:pt x="0" y="69"/>
                    </a:cubicBezTo>
                    <a:cubicBezTo>
                      <a:pt x="0" y="49"/>
                      <a:pt x="11" y="27"/>
                      <a:pt x="31" y="27"/>
                    </a:cubicBezTo>
                    <a:cubicBezTo>
                      <a:pt x="41" y="27"/>
                      <a:pt x="50" y="30"/>
                      <a:pt x="56" y="40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82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5495815" y="1426394"/>
                <a:ext cx="300907" cy="358223"/>
              </a:xfrm>
              <a:custGeom>
                <a:avLst/>
                <a:gdLst>
                  <a:gd name="T0" fmla="*/ 50 w 74"/>
                  <a:gd name="T1" fmla="*/ 59 h 88"/>
                  <a:gd name="T2" fmla="*/ 34 w 74"/>
                  <a:gd name="T3" fmla="*/ 68 h 88"/>
                  <a:gd name="T4" fmla="*/ 24 w 74"/>
                  <a:gd name="T5" fmla="*/ 59 h 88"/>
                  <a:gd name="T6" fmla="*/ 39 w 74"/>
                  <a:gd name="T7" fmla="*/ 48 h 88"/>
                  <a:gd name="T8" fmla="*/ 50 w 74"/>
                  <a:gd name="T9" fmla="*/ 48 h 88"/>
                  <a:gd name="T10" fmla="*/ 50 w 74"/>
                  <a:gd name="T11" fmla="*/ 59 h 88"/>
                  <a:gd name="T12" fmla="*/ 74 w 74"/>
                  <a:gd name="T13" fmla="*/ 86 h 88"/>
                  <a:gd name="T14" fmla="*/ 73 w 74"/>
                  <a:gd name="T15" fmla="*/ 66 h 88"/>
                  <a:gd name="T16" fmla="*/ 73 w 74"/>
                  <a:gd name="T17" fmla="*/ 35 h 88"/>
                  <a:gd name="T18" fmla="*/ 38 w 74"/>
                  <a:gd name="T19" fmla="*/ 0 h 88"/>
                  <a:gd name="T20" fmla="*/ 10 w 74"/>
                  <a:gd name="T21" fmla="*/ 6 h 88"/>
                  <a:gd name="T22" fmla="*/ 10 w 74"/>
                  <a:gd name="T23" fmla="*/ 25 h 88"/>
                  <a:gd name="T24" fmla="*/ 10 w 74"/>
                  <a:gd name="T25" fmla="*/ 26 h 88"/>
                  <a:gd name="T26" fmla="*/ 33 w 74"/>
                  <a:gd name="T27" fmla="*/ 19 h 88"/>
                  <a:gd name="T28" fmla="*/ 50 w 74"/>
                  <a:gd name="T29" fmla="*/ 34 h 88"/>
                  <a:gd name="T30" fmla="*/ 38 w 74"/>
                  <a:gd name="T31" fmla="*/ 33 h 88"/>
                  <a:gd name="T32" fmla="*/ 0 w 74"/>
                  <a:gd name="T33" fmla="*/ 62 h 88"/>
                  <a:gd name="T34" fmla="*/ 28 w 74"/>
                  <a:gd name="T35" fmla="*/ 88 h 88"/>
                  <a:gd name="T36" fmla="*/ 50 w 74"/>
                  <a:gd name="T37" fmla="*/ 75 h 88"/>
                  <a:gd name="T38" fmla="*/ 50 w 74"/>
                  <a:gd name="T39" fmla="*/ 86 h 88"/>
                  <a:gd name="T40" fmla="*/ 74 w 74"/>
                  <a:gd name="T41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" h="88">
                    <a:moveTo>
                      <a:pt x="50" y="59"/>
                    </a:moveTo>
                    <a:cubicBezTo>
                      <a:pt x="46" y="65"/>
                      <a:pt x="41" y="68"/>
                      <a:pt x="34" y="68"/>
                    </a:cubicBezTo>
                    <a:cubicBezTo>
                      <a:pt x="28" y="68"/>
                      <a:pt x="24" y="65"/>
                      <a:pt x="24" y="59"/>
                    </a:cubicBezTo>
                    <a:cubicBezTo>
                      <a:pt x="24" y="51"/>
                      <a:pt x="30" y="48"/>
                      <a:pt x="39" y="48"/>
                    </a:cubicBezTo>
                    <a:cubicBezTo>
                      <a:pt x="43" y="48"/>
                      <a:pt x="46" y="48"/>
                      <a:pt x="50" y="48"/>
                    </a:cubicBezTo>
                    <a:cubicBezTo>
                      <a:pt x="50" y="59"/>
                      <a:pt x="50" y="59"/>
                      <a:pt x="50" y="59"/>
                    </a:cubicBezTo>
                    <a:close/>
                    <a:moveTo>
                      <a:pt x="74" y="86"/>
                    </a:moveTo>
                    <a:cubicBezTo>
                      <a:pt x="73" y="80"/>
                      <a:pt x="73" y="73"/>
                      <a:pt x="73" y="66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9"/>
                      <a:pt x="57" y="0"/>
                      <a:pt x="38" y="0"/>
                    </a:cubicBezTo>
                    <a:cubicBezTo>
                      <a:pt x="28" y="0"/>
                      <a:pt x="19" y="1"/>
                      <a:pt x="10" y="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7" y="21"/>
                      <a:pt x="25" y="19"/>
                      <a:pt x="33" y="19"/>
                    </a:cubicBezTo>
                    <a:cubicBezTo>
                      <a:pt x="42" y="19"/>
                      <a:pt x="49" y="22"/>
                      <a:pt x="50" y="34"/>
                    </a:cubicBezTo>
                    <a:cubicBezTo>
                      <a:pt x="46" y="33"/>
                      <a:pt x="42" y="33"/>
                      <a:pt x="38" y="33"/>
                    </a:cubicBezTo>
                    <a:cubicBezTo>
                      <a:pt x="24" y="33"/>
                      <a:pt x="0" y="36"/>
                      <a:pt x="0" y="62"/>
                    </a:cubicBezTo>
                    <a:cubicBezTo>
                      <a:pt x="0" y="80"/>
                      <a:pt x="13" y="88"/>
                      <a:pt x="28" y="88"/>
                    </a:cubicBezTo>
                    <a:cubicBezTo>
                      <a:pt x="37" y="88"/>
                      <a:pt x="45" y="84"/>
                      <a:pt x="50" y="75"/>
                    </a:cubicBezTo>
                    <a:cubicBezTo>
                      <a:pt x="50" y="86"/>
                      <a:pt x="50" y="86"/>
                      <a:pt x="50" y="86"/>
                    </a:cubicBezTo>
                    <a:lnTo>
                      <a:pt x="7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5264761" y="1426394"/>
                <a:ext cx="210755" cy="350462"/>
              </a:xfrm>
              <a:custGeom>
                <a:avLst/>
                <a:gdLst>
                  <a:gd name="T0" fmla="*/ 45 w 52"/>
                  <a:gd name="T1" fmla="*/ 0 h 86"/>
                  <a:gd name="T2" fmla="*/ 24 w 52"/>
                  <a:gd name="T3" fmla="*/ 17 h 86"/>
                  <a:gd name="T4" fmla="*/ 23 w 52"/>
                  <a:gd name="T5" fmla="*/ 17 h 86"/>
                  <a:gd name="T6" fmla="*/ 23 w 52"/>
                  <a:gd name="T7" fmla="*/ 2 h 86"/>
                  <a:gd name="T8" fmla="*/ 0 w 52"/>
                  <a:gd name="T9" fmla="*/ 2 h 86"/>
                  <a:gd name="T10" fmla="*/ 0 w 52"/>
                  <a:gd name="T11" fmla="*/ 86 h 86"/>
                  <a:gd name="T12" fmla="*/ 26 w 52"/>
                  <a:gd name="T13" fmla="*/ 86 h 86"/>
                  <a:gd name="T14" fmla="*/ 26 w 52"/>
                  <a:gd name="T15" fmla="*/ 50 h 86"/>
                  <a:gd name="T16" fmla="*/ 44 w 52"/>
                  <a:gd name="T17" fmla="*/ 23 h 86"/>
                  <a:gd name="T18" fmla="*/ 52 w 52"/>
                  <a:gd name="T19" fmla="*/ 25 h 86"/>
                  <a:gd name="T20" fmla="*/ 52 w 52"/>
                  <a:gd name="T21" fmla="*/ 1 h 86"/>
                  <a:gd name="T22" fmla="*/ 45 w 52"/>
                  <a:gd name="T2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86">
                    <a:moveTo>
                      <a:pt x="45" y="0"/>
                    </a:moveTo>
                    <a:cubicBezTo>
                      <a:pt x="34" y="0"/>
                      <a:pt x="28" y="7"/>
                      <a:pt x="24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34"/>
                      <a:pt x="32" y="24"/>
                      <a:pt x="44" y="23"/>
                    </a:cubicBezTo>
                    <a:cubicBezTo>
                      <a:pt x="46" y="23"/>
                      <a:pt x="50" y="24"/>
                      <a:pt x="52" y="25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47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" name="Freeform 10"/>
              <p:cNvSpPr>
                <a:spLocks noEditPoints="1"/>
              </p:cNvSpPr>
              <p:nvPr/>
            </p:nvSpPr>
            <p:spPr bwMode="auto">
              <a:xfrm>
                <a:off x="6231366" y="1426394"/>
                <a:ext cx="304489" cy="358223"/>
              </a:xfrm>
              <a:custGeom>
                <a:avLst/>
                <a:gdLst>
                  <a:gd name="T0" fmla="*/ 25 w 75"/>
                  <a:gd name="T1" fmla="*/ 36 h 88"/>
                  <a:gd name="T2" fmla="*/ 39 w 75"/>
                  <a:gd name="T3" fmla="*/ 18 h 88"/>
                  <a:gd name="T4" fmla="*/ 53 w 75"/>
                  <a:gd name="T5" fmla="*/ 36 h 88"/>
                  <a:gd name="T6" fmla="*/ 25 w 75"/>
                  <a:gd name="T7" fmla="*/ 36 h 88"/>
                  <a:gd name="T8" fmla="*/ 75 w 75"/>
                  <a:gd name="T9" fmla="*/ 47 h 88"/>
                  <a:gd name="T10" fmla="*/ 39 w 75"/>
                  <a:gd name="T11" fmla="*/ 0 h 88"/>
                  <a:gd name="T12" fmla="*/ 0 w 75"/>
                  <a:gd name="T13" fmla="*/ 44 h 88"/>
                  <a:gd name="T14" fmla="*/ 42 w 75"/>
                  <a:gd name="T15" fmla="*/ 88 h 88"/>
                  <a:gd name="T16" fmla="*/ 69 w 75"/>
                  <a:gd name="T17" fmla="*/ 83 h 88"/>
                  <a:gd name="T18" fmla="*/ 69 w 75"/>
                  <a:gd name="T19" fmla="*/ 62 h 88"/>
                  <a:gd name="T20" fmla="*/ 46 w 75"/>
                  <a:gd name="T21" fmla="*/ 69 h 88"/>
                  <a:gd name="T22" fmla="*/ 25 w 75"/>
                  <a:gd name="T23" fmla="*/ 52 h 88"/>
                  <a:gd name="T24" fmla="*/ 75 w 75"/>
                  <a:gd name="T25" fmla="*/ 52 h 88"/>
                  <a:gd name="T26" fmla="*/ 75 w 75"/>
                  <a:gd name="T27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88">
                    <a:moveTo>
                      <a:pt x="25" y="36"/>
                    </a:moveTo>
                    <a:cubicBezTo>
                      <a:pt x="25" y="26"/>
                      <a:pt x="30" y="18"/>
                      <a:pt x="39" y="18"/>
                    </a:cubicBezTo>
                    <a:cubicBezTo>
                      <a:pt x="49" y="18"/>
                      <a:pt x="53" y="26"/>
                      <a:pt x="53" y="36"/>
                    </a:cubicBezTo>
                    <a:cubicBezTo>
                      <a:pt x="25" y="36"/>
                      <a:pt x="25" y="36"/>
                      <a:pt x="25" y="36"/>
                    </a:cubicBezTo>
                    <a:close/>
                    <a:moveTo>
                      <a:pt x="75" y="47"/>
                    </a:moveTo>
                    <a:cubicBezTo>
                      <a:pt x="75" y="22"/>
                      <a:pt x="65" y="0"/>
                      <a:pt x="39" y="0"/>
                    </a:cubicBezTo>
                    <a:cubicBezTo>
                      <a:pt x="16" y="0"/>
                      <a:pt x="0" y="16"/>
                      <a:pt x="0" y="44"/>
                    </a:cubicBezTo>
                    <a:cubicBezTo>
                      <a:pt x="0" y="72"/>
                      <a:pt x="18" y="88"/>
                      <a:pt x="42" y="88"/>
                    </a:cubicBezTo>
                    <a:cubicBezTo>
                      <a:pt x="51" y="88"/>
                      <a:pt x="60" y="86"/>
                      <a:pt x="69" y="83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1" y="67"/>
                      <a:pt x="53" y="69"/>
                      <a:pt x="46" y="69"/>
                    </a:cubicBezTo>
                    <a:cubicBezTo>
                      <a:pt x="34" y="69"/>
                      <a:pt x="26" y="64"/>
                      <a:pt x="25" y="52"/>
                    </a:cubicBezTo>
                    <a:cubicBezTo>
                      <a:pt x="75" y="52"/>
                      <a:pt x="75" y="52"/>
                      <a:pt x="75" y="52"/>
                    </a:cubicBezTo>
                    <a:lnTo>
                      <a:pt x="75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6580633" y="1426394"/>
                <a:ext cx="247771" cy="358223"/>
              </a:xfrm>
              <a:custGeom>
                <a:avLst/>
                <a:gdLst>
                  <a:gd name="T0" fmla="*/ 31 w 61"/>
                  <a:gd name="T1" fmla="*/ 0 h 88"/>
                  <a:gd name="T2" fmla="*/ 0 w 61"/>
                  <a:gd name="T3" fmla="*/ 27 h 88"/>
                  <a:gd name="T4" fmla="*/ 36 w 61"/>
                  <a:gd name="T5" fmla="*/ 62 h 88"/>
                  <a:gd name="T6" fmla="*/ 26 w 61"/>
                  <a:gd name="T7" fmla="*/ 69 h 88"/>
                  <a:gd name="T8" fmla="*/ 2 w 61"/>
                  <a:gd name="T9" fmla="*/ 63 h 88"/>
                  <a:gd name="T10" fmla="*/ 2 w 61"/>
                  <a:gd name="T11" fmla="*/ 83 h 88"/>
                  <a:gd name="T12" fmla="*/ 27 w 61"/>
                  <a:gd name="T13" fmla="*/ 88 h 88"/>
                  <a:gd name="T14" fmla="*/ 61 w 61"/>
                  <a:gd name="T15" fmla="*/ 60 h 88"/>
                  <a:gd name="T16" fmla="*/ 24 w 61"/>
                  <a:gd name="T17" fmla="*/ 25 h 88"/>
                  <a:gd name="T18" fmla="*/ 36 w 61"/>
                  <a:gd name="T19" fmla="*/ 19 h 88"/>
                  <a:gd name="T20" fmla="*/ 56 w 61"/>
                  <a:gd name="T21" fmla="*/ 25 h 88"/>
                  <a:gd name="T22" fmla="*/ 56 w 61"/>
                  <a:gd name="T23" fmla="*/ 5 h 88"/>
                  <a:gd name="T24" fmla="*/ 31 w 61"/>
                  <a:gd name="T2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88">
                    <a:moveTo>
                      <a:pt x="31" y="0"/>
                    </a:moveTo>
                    <a:cubicBezTo>
                      <a:pt x="17" y="0"/>
                      <a:pt x="0" y="8"/>
                      <a:pt x="0" y="27"/>
                    </a:cubicBezTo>
                    <a:cubicBezTo>
                      <a:pt x="0" y="58"/>
                      <a:pt x="36" y="48"/>
                      <a:pt x="36" y="62"/>
                    </a:cubicBezTo>
                    <a:cubicBezTo>
                      <a:pt x="36" y="68"/>
                      <a:pt x="31" y="69"/>
                      <a:pt x="26" y="69"/>
                    </a:cubicBezTo>
                    <a:cubicBezTo>
                      <a:pt x="17" y="69"/>
                      <a:pt x="8" y="66"/>
                      <a:pt x="2" y="63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9" y="86"/>
                      <a:pt x="17" y="88"/>
                      <a:pt x="27" y="88"/>
                    </a:cubicBezTo>
                    <a:cubicBezTo>
                      <a:pt x="44" y="88"/>
                      <a:pt x="61" y="82"/>
                      <a:pt x="61" y="60"/>
                    </a:cubicBezTo>
                    <a:cubicBezTo>
                      <a:pt x="61" y="28"/>
                      <a:pt x="24" y="38"/>
                      <a:pt x="24" y="25"/>
                    </a:cubicBezTo>
                    <a:cubicBezTo>
                      <a:pt x="24" y="20"/>
                      <a:pt x="30" y="19"/>
                      <a:pt x="36" y="19"/>
                    </a:cubicBezTo>
                    <a:cubicBezTo>
                      <a:pt x="41" y="19"/>
                      <a:pt x="50" y="22"/>
                      <a:pt x="56" y="2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48" y="1"/>
                      <a:pt x="40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" name="Freeform 12"/>
              <p:cNvSpPr>
                <a:spLocks noEditPoints="1"/>
              </p:cNvSpPr>
              <p:nvPr/>
            </p:nvSpPr>
            <p:spPr bwMode="auto">
              <a:xfrm>
                <a:off x="7254689" y="1426394"/>
                <a:ext cx="300310" cy="358223"/>
              </a:xfrm>
              <a:custGeom>
                <a:avLst/>
                <a:gdLst>
                  <a:gd name="T0" fmla="*/ 50 w 74"/>
                  <a:gd name="T1" fmla="*/ 59 h 88"/>
                  <a:gd name="T2" fmla="*/ 34 w 74"/>
                  <a:gd name="T3" fmla="*/ 68 h 88"/>
                  <a:gd name="T4" fmla="*/ 24 w 74"/>
                  <a:gd name="T5" fmla="*/ 59 h 88"/>
                  <a:gd name="T6" fmla="*/ 39 w 74"/>
                  <a:gd name="T7" fmla="*/ 48 h 88"/>
                  <a:gd name="T8" fmla="*/ 50 w 74"/>
                  <a:gd name="T9" fmla="*/ 48 h 88"/>
                  <a:gd name="T10" fmla="*/ 50 w 74"/>
                  <a:gd name="T11" fmla="*/ 59 h 88"/>
                  <a:gd name="T12" fmla="*/ 74 w 74"/>
                  <a:gd name="T13" fmla="*/ 86 h 88"/>
                  <a:gd name="T14" fmla="*/ 73 w 74"/>
                  <a:gd name="T15" fmla="*/ 66 h 88"/>
                  <a:gd name="T16" fmla="*/ 73 w 74"/>
                  <a:gd name="T17" fmla="*/ 35 h 88"/>
                  <a:gd name="T18" fmla="*/ 38 w 74"/>
                  <a:gd name="T19" fmla="*/ 0 h 88"/>
                  <a:gd name="T20" fmla="*/ 10 w 74"/>
                  <a:gd name="T21" fmla="*/ 5 h 88"/>
                  <a:gd name="T22" fmla="*/ 10 w 74"/>
                  <a:gd name="T23" fmla="*/ 25 h 88"/>
                  <a:gd name="T24" fmla="*/ 10 w 74"/>
                  <a:gd name="T25" fmla="*/ 25 h 88"/>
                  <a:gd name="T26" fmla="*/ 33 w 74"/>
                  <a:gd name="T27" fmla="*/ 19 h 88"/>
                  <a:gd name="T28" fmla="*/ 49 w 74"/>
                  <a:gd name="T29" fmla="*/ 34 h 88"/>
                  <a:gd name="T30" fmla="*/ 38 w 74"/>
                  <a:gd name="T31" fmla="*/ 32 h 88"/>
                  <a:gd name="T32" fmla="*/ 0 w 74"/>
                  <a:gd name="T33" fmla="*/ 61 h 88"/>
                  <a:gd name="T34" fmla="*/ 27 w 74"/>
                  <a:gd name="T35" fmla="*/ 88 h 88"/>
                  <a:gd name="T36" fmla="*/ 50 w 74"/>
                  <a:gd name="T37" fmla="*/ 75 h 88"/>
                  <a:gd name="T38" fmla="*/ 50 w 74"/>
                  <a:gd name="T39" fmla="*/ 86 h 88"/>
                  <a:gd name="T40" fmla="*/ 74 w 74"/>
                  <a:gd name="T41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" h="88">
                    <a:moveTo>
                      <a:pt x="50" y="59"/>
                    </a:moveTo>
                    <a:cubicBezTo>
                      <a:pt x="46" y="65"/>
                      <a:pt x="41" y="68"/>
                      <a:pt x="34" y="68"/>
                    </a:cubicBezTo>
                    <a:cubicBezTo>
                      <a:pt x="28" y="68"/>
                      <a:pt x="24" y="65"/>
                      <a:pt x="24" y="59"/>
                    </a:cubicBezTo>
                    <a:cubicBezTo>
                      <a:pt x="24" y="51"/>
                      <a:pt x="30" y="48"/>
                      <a:pt x="39" y="48"/>
                    </a:cubicBezTo>
                    <a:cubicBezTo>
                      <a:pt x="43" y="48"/>
                      <a:pt x="46" y="48"/>
                      <a:pt x="50" y="48"/>
                    </a:cubicBezTo>
                    <a:cubicBezTo>
                      <a:pt x="50" y="59"/>
                      <a:pt x="50" y="59"/>
                      <a:pt x="50" y="59"/>
                    </a:cubicBezTo>
                    <a:close/>
                    <a:moveTo>
                      <a:pt x="74" y="86"/>
                    </a:moveTo>
                    <a:cubicBezTo>
                      <a:pt x="73" y="79"/>
                      <a:pt x="73" y="73"/>
                      <a:pt x="73" y="66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9"/>
                      <a:pt x="57" y="0"/>
                      <a:pt x="38" y="0"/>
                    </a:cubicBezTo>
                    <a:cubicBezTo>
                      <a:pt x="28" y="0"/>
                      <a:pt x="18" y="1"/>
                      <a:pt x="10" y="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7" y="21"/>
                      <a:pt x="25" y="19"/>
                      <a:pt x="33" y="19"/>
                    </a:cubicBezTo>
                    <a:cubicBezTo>
                      <a:pt x="42" y="19"/>
                      <a:pt x="49" y="22"/>
                      <a:pt x="49" y="34"/>
                    </a:cubicBezTo>
                    <a:cubicBezTo>
                      <a:pt x="46" y="33"/>
                      <a:pt x="42" y="32"/>
                      <a:pt x="38" y="32"/>
                    </a:cubicBezTo>
                    <a:cubicBezTo>
                      <a:pt x="24" y="32"/>
                      <a:pt x="0" y="36"/>
                      <a:pt x="0" y="61"/>
                    </a:cubicBezTo>
                    <a:cubicBezTo>
                      <a:pt x="0" y="80"/>
                      <a:pt x="13" y="88"/>
                      <a:pt x="27" y="88"/>
                    </a:cubicBezTo>
                    <a:cubicBezTo>
                      <a:pt x="37" y="88"/>
                      <a:pt x="45" y="83"/>
                      <a:pt x="50" y="75"/>
                    </a:cubicBezTo>
                    <a:cubicBezTo>
                      <a:pt x="50" y="86"/>
                      <a:pt x="50" y="86"/>
                      <a:pt x="50" y="86"/>
                    </a:cubicBezTo>
                    <a:lnTo>
                      <a:pt x="7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8" name="Freeform 13"/>
              <p:cNvSpPr>
                <a:spLocks noEditPoints="1"/>
              </p:cNvSpPr>
              <p:nvPr/>
            </p:nvSpPr>
            <p:spPr bwMode="auto">
              <a:xfrm>
                <a:off x="7867847" y="1312359"/>
                <a:ext cx="328968" cy="472257"/>
              </a:xfrm>
              <a:custGeom>
                <a:avLst/>
                <a:gdLst>
                  <a:gd name="T0" fmla="*/ 41 w 81"/>
                  <a:gd name="T1" fmla="*/ 93 h 116"/>
                  <a:gd name="T2" fmla="*/ 56 w 81"/>
                  <a:gd name="T3" fmla="*/ 72 h 116"/>
                  <a:gd name="T4" fmla="*/ 41 w 81"/>
                  <a:gd name="T5" fmla="*/ 50 h 116"/>
                  <a:gd name="T6" fmla="*/ 26 w 81"/>
                  <a:gd name="T7" fmla="*/ 71 h 116"/>
                  <a:gd name="T8" fmla="*/ 41 w 81"/>
                  <a:gd name="T9" fmla="*/ 93 h 116"/>
                  <a:gd name="T10" fmla="*/ 81 w 81"/>
                  <a:gd name="T11" fmla="*/ 114 h 116"/>
                  <a:gd name="T12" fmla="*/ 58 w 81"/>
                  <a:gd name="T13" fmla="*/ 114 h 116"/>
                  <a:gd name="T14" fmla="*/ 58 w 81"/>
                  <a:gd name="T15" fmla="*/ 101 h 116"/>
                  <a:gd name="T16" fmla="*/ 58 w 81"/>
                  <a:gd name="T17" fmla="*/ 101 h 116"/>
                  <a:gd name="T18" fmla="*/ 33 w 81"/>
                  <a:gd name="T19" fmla="*/ 116 h 116"/>
                  <a:gd name="T20" fmla="*/ 0 w 81"/>
                  <a:gd name="T21" fmla="*/ 70 h 116"/>
                  <a:gd name="T22" fmla="*/ 31 w 81"/>
                  <a:gd name="T23" fmla="*/ 27 h 116"/>
                  <a:gd name="T24" fmla="*/ 56 w 81"/>
                  <a:gd name="T25" fmla="*/ 40 h 116"/>
                  <a:gd name="T26" fmla="*/ 56 w 81"/>
                  <a:gd name="T27" fmla="*/ 40 h 116"/>
                  <a:gd name="T28" fmla="*/ 56 w 81"/>
                  <a:gd name="T29" fmla="*/ 0 h 116"/>
                  <a:gd name="T30" fmla="*/ 81 w 81"/>
                  <a:gd name="T31" fmla="*/ 0 h 116"/>
                  <a:gd name="T32" fmla="*/ 81 w 81"/>
                  <a:gd name="T33" fmla="*/ 1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116">
                    <a:moveTo>
                      <a:pt x="41" y="93"/>
                    </a:moveTo>
                    <a:cubicBezTo>
                      <a:pt x="49" y="93"/>
                      <a:pt x="56" y="84"/>
                      <a:pt x="56" y="72"/>
                    </a:cubicBezTo>
                    <a:cubicBezTo>
                      <a:pt x="56" y="59"/>
                      <a:pt x="50" y="50"/>
                      <a:pt x="41" y="50"/>
                    </a:cubicBezTo>
                    <a:cubicBezTo>
                      <a:pt x="31" y="50"/>
                      <a:pt x="26" y="59"/>
                      <a:pt x="26" y="71"/>
                    </a:cubicBezTo>
                    <a:cubicBezTo>
                      <a:pt x="26" y="84"/>
                      <a:pt x="31" y="93"/>
                      <a:pt x="41" y="93"/>
                    </a:cubicBezTo>
                    <a:close/>
                    <a:moveTo>
                      <a:pt x="81" y="114"/>
                    </a:moveTo>
                    <a:cubicBezTo>
                      <a:pt x="58" y="114"/>
                      <a:pt x="58" y="114"/>
                      <a:pt x="58" y="114"/>
                    </a:cubicBezTo>
                    <a:cubicBezTo>
                      <a:pt x="58" y="101"/>
                      <a:pt x="58" y="101"/>
                      <a:pt x="58" y="101"/>
                    </a:cubicBezTo>
                    <a:cubicBezTo>
                      <a:pt x="58" y="101"/>
                      <a:pt x="58" y="101"/>
                      <a:pt x="58" y="101"/>
                    </a:cubicBezTo>
                    <a:cubicBezTo>
                      <a:pt x="53" y="111"/>
                      <a:pt x="44" y="116"/>
                      <a:pt x="33" y="116"/>
                    </a:cubicBezTo>
                    <a:cubicBezTo>
                      <a:pt x="11" y="116"/>
                      <a:pt x="0" y="95"/>
                      <a:pt x="0" y="70"/>
                    </a:cubicBezTo>
                    <a:cubicBezTo>
                      <a:pt x="0" y="49"/>
                      <a:pt x="11" y="27"/>
                      <a:pt x="31" y="27"/>
                    </a:cubicBezTo>
                    <a:cubicBezTo>
                      <a:pt x="41" y="27"/>
                      <a:pt x="49" y="30"/>
                      <a:pt x="56" y="40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6864823" y="1308180"/>
                <a:ext cx="349267" cy="480616"/>
              </a:xfrm>
              <a:custGeom>
                <a:avLst/>
                <a:gdLst>
                  <a:gd name="T0" fmla="*/ 78 w 86"/>
                  <a:gd name="T1" fmla="*/ 92 h 118"/>
                  <a:gd name="T2" fmla="*/ 60 w 86"/>
                  <a:gd name="T3" fmla="*/ 95 h 118"/>
                  <a:gd name="T4" fmla="*/ 28 w 86"/>
                  <a:gd name="T5" fmla="*/ 59 h 118"/>
                  <a:gd name="T6" fmla="*/ 58 w 86"/>
                  <a:gd name="T7" fmla="*/ 22 h 118"/>
                  <a:gd name="T8" fmla="*/ 78 w 86"/>
                  <a:gd name="T9" fmla="*/ 27 h 118"/>
                  <a:gd name="T10" fmla="*/ 86 w 86"/>
                  <a:gd name="T11" fmla="*/ 6 h 118"/>
                  <a:gd name="T12" fmla="*/ 86 w 86"/>
                  <a:gd name="T13" fmla="*/ 6 h 118"/>
                  <a:gd name="T14" fmla="*/ 57 w 86"/>
                  <a:gd name="T15" fmla="*/ 0 h 118"/>
                  <a:gd name="T16" fmla="*/ 0 w 86"/>
                  <a:gd name="T17" fmla="*/ 59 h 118"/>
                  <a:gd name="T18" fmla="*/ 57 w 86"/>
                  <a:gd name="T19" fmla="*/ 118 h 118"/>
                  <a:gd name="T20" fmla="*/ 86 w 86"/>
                  <a:gd name="T21" fmla="*/ 113 h 118"/>
                  <a:gd name="T22" fmla="*/ 78 w 86"/>
                  <a:gd name="T23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" h="118">
                    <a:moveTo>
                      <a:pt x="78" y="92"/>
                    </a:moveTo>
                    <a:cubicBezTo>
                      <a:pt x="72" y="94"/>
                      <a:pt x="66" y="95"/>
                      <a:pt x="60" y="95"/>
                    </a:cubicBezTo>
                    <a:cubicBezTo>
                      <a:pt x="41" y="95"/>
                      <a:pt x="28" y="82"/>
                      <a:pt x="28" y="59"/>
                    </a:cubicBezTo>
                    <a:cubicBezTo>
                      <a:pt x="28" y="38"/>
                      <a:pt x="40" y="22"/>
                      <a:pt x="58" y="22"/>
                    </a:cubicBezTo>
                    <a:cubicBezTo>
                      <a:pt x="65" y="22"/>
                      <a:pt x="72" y="24"/>
                      <a:pt x="78" y="27"/>
                    </a:cubicBezTo>
                    <a:cubicBezTo>
                      <a:pt x="80" y="20"/>
                      <a:pt x="83" y="13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77" y="3"/>
                      <a:pt x="67" y="0"/>
                      <a:pt x="57" y="0"/>
                    </a:cubicBezTo>
                    <a:cubicBezTo>
                      <a:pt x="24" y="0"/>
                      <a:pt x="0" y="20"/>
                      <a:pt x="0" y="59"/>
                    </a:cubicBezTo>
                    <a:cubicBezTo>
                      <a:pt x="0" y="102"/>
                      <a:pt x="31" y="118"/>
                      <a:pt x="57" y="118"/>
                    </a:cubicBezTo>
                    <a:cubicBezTo>
                      <a:pt x="70" y="118"/>
                      <a:pt x="79" y="115"/>
                      <a:pt x="86" y="113"/>
                    </a:cubicBezTo>
                    <a:cubicBezTo>
                      <a:pt x="83" y="106"/>
                      <a:pt x="80" y="99"/>
                      <a:pt x="78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9849116" y="6237312"/>
              <a:ext cx="372715" cy="373791"/>
              <a:chOff x="3611563" y="1026975"/>
              <a:chExt cx="1035861" cy="1038846"/>
            </a:xfrm>
          </p:grpSpPr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>
                <a:off x="3611563" y="1026975"/>
                <a:ext cx="1035861" cy="1038846"/>
              </a:xfrm>
              <a:custGeom>
                <a:avLst/>
                <a:gdLst>
                  <a:gd name="T0" fmla="*/ 255 w 255"/>
                  <a:gd name="T1" fmla="*/ 255 h 255"/>
                  <a:gd name="T2" fmla="*/ 43 w 255"/>
                  <a:gd name="T3" fmla="*/ 255 h 255"/>
                  <a:gd name="T4" fmla="*/ 0 w 255"/>
                  <a:gd name="T5" fmla="*/ 212 h 255"/>
                  <a:gd name="T6" fmla="*/ 0 w 255"/>
                  <a:gd name="T7" fmla="*/ 0 h 255"/>
                  <a:gd name="T8" fmla="*/ 212 w 255"/>
                  <a:gd name="T9" fmla="*/ 0 h 255"/>
                  <a:gd name="T10" fmla="*/ 255 w 255"/>
                  <a:gd name="T11" fmla="*/ 43 h 255"/>
                  <a:gd name="T12" fmla="*/ 255 w 255"/>
                  <a:gd name="T13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55">
                    <a:moveTo>
                      <a:pt x="255" y="255"/>
                    </a:moveTo>
                    <a:cubicBezTo>
                      <a:pt x="43" y="255"/>
                      <a:pt x="43" y="255"/>
                      <a:pt x="43" y="255"/>
                    </a:cubicBezTo>
                    <a:cubicBezTo>
                      <a:pt x="43" y="255"/>
                      <a:pt x="0" y="255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2" y="0"/>
                      <a:pt x="255" y="0"/>
                      <a:pt x="255" y="43"/>
                    </a:cubicBezTo>
                    <a:lnTo>
                      <a:pt x="255" y="255"/>
                    </a:lnTo>
                    <a:close/>
                  </a:path>
                </a:pathLst>
              </a:custGeom>
              <a:solidFill>
                <a:srgbClr val="CC092F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33" name="Grupo 32"/>
              <p:cNvGrpSpPr/>
              <p:nvPr/>
            </p:nvGrpSpPr>
            <p:grpSpPr>
              <a:xfrm>
                <a:off x="3765599" y="1173846"/>
                <a:ext cx="743312" cy="745104"/>
                <a:chOff x="3765599" y="1173846"/>
                <a:chExt cx="743312" cy="745104"/>
              </a:xfrm>
            </p:grpSpPr>
            <p:sp>
              <p:nvSpPr>
                <p:cNvPr id="34" name="Rectangle 15"/>
                <p:cNvSpPr>
                  <a:spLocks noChangeArrowheads="1"/>
                </p:cNvSpPr>
                <p:nvPr/>
              </p:nvSpPr>
              <p:spPr bwMode="auto">
                <a:xfrm>
                  <a:off x="4033669" y="1658641"/>
                  <a:ext cx="48957" cy="26030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35" name="Rectangle 16"/>
                <p:cNvSpPr>
                  <a:spLocks noChangeArrowheads="1"/>
                </p:cNvSpPr>
                <p:nvPr/>
              </p:nvSpPr>
              <p:spPr bwMode="auto">
                <a:xfrm>
                  <a:off x="4131583" y="1560727"/>
                  <a:ext cx="81197" cy="3582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36" name="Freeform 17"/>
                <p:cNvSpPr>
                  <a:spLocks/>
                </p:cNvSpPr>
                <p:nvPr/>
              </p:nvSpPr>
              <p:spPr bwMode="auto">
                <a:xfrm>
                  <a:off x="3765599" y="1173846"/>
                  <a:ext cx="743312" cy="505094"/>
                </a:xfrm>
                <a:custGeom>
                  <a:avLst/>
                  <a:gdLst>
                    <a:gd name="T0" fmla="*/ 55 w 183"/>
                    <a:gd name="T1" fmla="*/ 33 h 124"/>
                    <a:gd name="T2" fmla="*/ 110 w 183"/>
                    <a:gd name="T3" fmla="*/ 20 h 124"/>
                    <a:gd name="T4" fmla="*/ 137 w 183"/>
                    <a:gd name="T5" fmla="*/ 33 h 124"/>
                    <a:gd name="T6" fmla="*/ 140 w 183"/>
                    <a:gd name="T7" fmla="*/ 33 h 124"/>
                    <a:gd name="T8" fmla="*/ 140 w 183"/>
                    <a:gd name="T9" fmla="*/ 30 h 124"/>
                    <a:gd name="T10" fmla="*/ 110 w 183"/>
                    <a:gd name="T11" fmla="*/ 9 h 124"/>
                    <a:gd name="T12" fmla="*/ 55 w 183"/>
                    <a:gd name="T13" fmla="*/ 13 h 124"/>
                    <a:gd name="T14" fmla="*/ 28 w 183"/>
                    <a:gd name="T15" fmla="*/ 40 h 124"/>
                    <a:gd name="T16" fmla="*/ 4 w 183"/>
                    <a:gd name="T17" fmla="*/ 50 h 124"/>
                    <a:gd name="T18" fmla="*/ 2 w 183"/>
                    <a:gd name="T19" fmla="*/ 53 h 124"/>
                    <a:gd name="T20" fmla="*/ 5 w 183"/>
                    <a:gd name="T21" fmla="*/ 54 h 124"/>
                    <a:gd name="T22" fmla="*/ 24 w 183"/>
                    <a:gd name="T23" fmla="*/ 49 h 124"/>
                    <a:gd name="T24" fmla="*/ 24 w 183"/>
                    <a:gd name="T25" fmla="*/ 92 h 124"/>
                    <a:gd name="T26" fmla="*/ 44 w 183"/>
                    <a:gd name="T27" fmla="*/ 122 h 124"/>
                    <a:gd name="T28" fmla="*/ 47 w 183"/>
                    <a:gd name="T29" fmla="*/ 122 h 124"/>
                    <a:gd name="T30" fmla="*/ 47 w 183"/>
                    <a:gd name="T31" fmla="*/ 119 h 124"/>
                    <a:gd name="T32" fmla="*/ 37 w 183"/>
                    <a:gd name="T33" fmla="*/ 91 h 124"/>
                    <a:gd name="T34" fmla="*/ 45 w 183"/>
                    <a:gd name="T35" fmla="*/ 45 h 124"/>
                    <a:gd name="T36" fmla="*/ 110 w 183"/>
                    <a:gd name="T37" fmla="*/ 51 h 124"/>
                    <a:gd name="T38" fmla="*/ 148 w 183"/>
                    <a:gd name="T39" fmla="*/ 99 h 124"/>
                    <a:gd name="T40" fmla="*/ 131 w 183"/>
                    <a:gd name="T41" fmla="*/ 120 h 124"/>
                    <a:gd name="T42" fmla="*/ 130 w 183"/>
                    <a:gd name="T43" fmla="*/ 123 h 124"/>
                    <a:gd name="T44" fmla="*/ 133 w 183"/>
                    <a:gd name="T45" fmla="*/ 123 h 124"/>
                    <a:gd name="T46" fmla="*/ 164 w 183"/>
                    <a:gd name="T47" fmla="*/ 99 h 124"/>
                    <a:gd name="T48" fmla="*/ 138 w 183"/>
                    <a:gd name="T49" fmla="*/ 46 h 124"/>
                    <a:gd name="T50" fmla="*/ 110 w 183"/>
                    <a:gd name="T51" fmla="*/ 36 h 124"/>
                    <a:gd name="T52" fmla="*/ 55 w 183"/>
                    <a:gd name="T53" fmla="*/ 3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83" h="124">
                      <a:moveTo>
                        <a:pt x="55" y="33"/>
                      </a:moveTo>
                      <a:cubicBezTo>
                        <a:pt x="55" y="33"/>
                        <a:pt x="75" y="13"/>
                        <a:pt x="110" y="20"/>
                      </a:cubicBezTo>
                      <a:cubicBezTo>
                        <a:pt x="110" y="20"/>
                        <a:pt x="126" y="22"/>
                        <a:pt x="137" y="33"/>
                      </a:cubicBezTo>
                      <a:cubicBezTo>
                        <a:pt x="137" y="33"/>
                        <a:pt x="139" y="34"/>
                        <a:pt x="140" y="33"/>
                      </a:cubicBezTo>
                      <a:cubicBezTo>
                        <a:pt x="140" y="33"/>
                        <a:pt x="142" y="32"/>
                        <a:pt x="140" y="30"/>
                      </a:cubicBezTo>
                      <a:cubicBezTo>
                        <a:pt x="140" y="30"/>
                        <a:pt x="130" y="16"/>
                        <a:pt x="110" y="9"/>
                      </a:cubicBezTo>
                      <a:cubicBezTo>
                        <a:pt x="110" y="9"/>
                        <a:pt x="83" y="0"/>
                        <a:pt x="55" y="13"/>
                      </a:cubicBezTo>
                      <a:cubicBezTo>
                        <a:pt x="55" y="13"/>
                        <a:pt x="37" y="20"/>
                        <a:pt x="28" y="40"/>
                      </a:cubicBezTo>
                      <a:cubicBezTo>
                        <a:pt x="28" y="40"/>
                        <a:pt x="14" y="44"/>
                        <a:pt x="4" y="50"/>
                      </a:cubicBezTo>
                      <a:cubicBezTo>
                        <a:pt x="4" y="50"/>
                        <a:pt x="0" y="51"/>
                        <a:pt x="2" y="53"/>
                      </a:cubicBezTo>
                      <a:cubicBezTo>
                        <a:pt x="2" y="53"/>
                        <a:pt x="3" y="55"/>
                        <a:pt x="5" y="54"/>
                      </a:cubicBezTo>
                      <a:cubicBezTo>
                        <a:pt x="5" y="54"/>
                        <a:pt x="15" y="51"/>
                        <a:pt x="24" y="49"/>
                      </a:cubicBezTo>
                      <a:cubicBezTo>
                        <a:pt x="24" y="49"/>
                        <a:pt x="17" y="68"/>
                        <a:pt x="24" y="92"/>
                      </a:cubicBezTo>
                      <a:cubicBezTo>
                        <a:pt x="28" y="102"/>
                        <a:pt x="34" y="113"/>
                        <a:pt x="44" y="122"/>
                      </a:cubicBezTo>
                      <a:cubicBezTo>
                        <a:pt x="44" y="122"/>
                        <a:pt x="45" y="123"/>
                        <a:pt x="47" y="122"/>
                      </a:cubicBezTo>
                      <a:cubicBezTo>
                        <a:pt x="47" y="122"/>
                        <a:pt x="48" y="121"/>
                        <a:pt x="47" y="119"/>
                      </a:cubicBezTo>
                      <a:cubicBezTo>
                        <a:pt x="47" y="119"/>
                        <a:pt x="40" y="108"/>
                        <a:pt x="37" y="91"/>
                      </a:cubicBezTo>
                      <a:cubicBezTo>
                        <a:pt x="34" y="78"/>
                        <a:pt x="35" y="60"/>
                        <a:pt x="45" y="45"/>
                      </a:cubicBezTo>
                      <a:cubicBezTo>
                        <a:pt x="45" y="45"/>
                        <a:pt x="80" y="40"/>
                        <a:pt x="110" y="51"/>
                      </a:cubicBezTo>
                      <a:cubicBezTo>
                        <a:pt x="110" y="51"/>
                        <a:pt x="161" y="68"/>
                        <a:pt x="148" y="99"/>
                      </a:cubicBezTo>
                      <a:cubicBezTo>
                        <a:pt x="148" y="99"/>
                        <a:pt x="145" y="110"/>
                        <a:pt x="131" y="120"/>
                      </a:cubicBezTo>
                      <a:cubicBezTo>
                        <a:pt x="131" y="120"/>
                        <a:pt x="128" y="121"/>
                        <a:pt x="130" y="123"/>
                      </a:cubicBezTo>
                      <a:cubicBezTo>
                        <a:pt x="130" y="123"/>
                        <a:pt x="131" y="124"/>
                        <a:pt x="133" y="123"/>
                      </a:cubicBezTo>
                      <a:cubicBezTo>
                        <a:pt x="133" y="123"/>
                        <a:pt x="155" y="116"/>
                        <a:pt x="164" y="99"/>
                      </a:cubicBezTo>
                      <a:cubicBezTo>
                        <a:pt x="164" y="99"/>
                        <a:pt x="183" y="70"/>
                        <a:pt x="138" y="46"/>
                      </a:cubicBezTo>
                      <a:cubicBezTo>
                        <a:pt x="138" y="46"/>
                        <a:pt x="126" y="40"/>
                        <a:pt x="110" y="36"/>
                      </a:cubicBezTo>
                      <a:cubicBezTo>
                        <a:pt x="110" y="36"/>
                        <a:pt x="82" y="29"/>
                        <a:pt x="55" y="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37" name="Rectangle 19"/>
                <p:cNvSpPr>
                  <a:spLocks noChangeArrowheads="1"/>
                </p:cNvSpPr>
                <p:nvPr/>
              </p:nvSpPr>
              <p:spPr bwMode="auto">
                <a:xfrm>
                  <a:off x="4033669" y="1658641"/>
                  <a:ext cx="48957" cy="26030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38" name="Rectangle 20"/>
                <p:cNvSpPr>
                  <a:spLocks noChangeArrowheads="1"/>
                </p:cNvSpPr>
                <p:nvPr/>
              </p:nvSpPr>
              <p:spPr bwMode="auto">
                <a:xfrm>
                  <a:off x="4131583" y="1560727"/>
                  <a:ext cx="81197" cy="3582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39" name="Freeform 21"/>
                <p:cNvSpPr>
                  <a:spLocks/>
                </p:cNvSpPr>
                <p:nvPr/>
              </p:nvSpPr>
              <p:spPr bwMode="auto">
                <a:xfrm>
                  <a:off x="3765599" y="1173846"/>
                  <a:ext cx="743312" cy="509274"/>
                </a:xfrm>
                <a:custGeom>
                  <a:avLst/>
                  <a:gdLst>
                    <a:gd name="T0" fmla="*/ 54 w 183"/>
                    <a:gd name="T1" fmla="*/ 34 h 125"/>
                    <a:gd name="T2" fmla="*/ 110 w 183"/>
                    <a:gd name="T3" fmla="*/ 20 h 125"/>
                    <a:gd name="T4" fmla="*/ 137 w 183"/>
                    <a:gd name="T5" fmla="*/ 33 h 125"/>
                    <a:gd name="T6" fmla="*/ 140 w 183"/>
                    <a:gd name="T7" fmla="*/ 33 h 125"/>
                    <a:gd name="T8" fmla="*/ 140 w 183"/>
                    <a:gd name="T9" fmla="*/ 30 h 125"/>
                    <a:gd name="T10" fmla="*/ 110 w 183"/>
                    <a:gd name="T11" fmla="*/ 10 h 125"/>
                    <a:gd name="T12" fmla="*/ 54 w 183"/>
                    <a:gd name="T13" fmla="*/ 13 h 125"/>
                    <a:gd name="T14" fmla="*/ 27 w 183"/>
                    <a:gd name="T15" fmla="*/ 40 h 125"/>
                    <a:gd name="T16" fmla="*/ 3 w 183"/>
                    <a:gd name="T17" fmla="*/ 50 h 125"/>
                    <a:gd name="T18" fmla="*/ 1 w 183"/>
                    <a:gd name="T19" fmla="*/ 54 h 125"/>
                    <a:gd name="T20" fmla="*/ 5 w 183"/>
                    <a:gd name="T21" fmla="*/ 54 h 125"/>
                    <a:gd name="T22" fmla="*/ 24 w 183"/>
                    <a:gd name="T23" fmla="*/ 49 h 125"/>
                    <a:gd name="T24" fmla="*/ 24 w 183"/>
                    <a:gd name="T25" fmla="*/ 92 h 125"/>
                    <a:gd name="T26" fmla="*/ 44 w 183"/>
                    <a:gd name="T27" fmla="*/ 122 h 125"/>
                    <a:gd name="T28" fmla="*/ 47 w 183"/>
                    <a:gd name="T29" fmla="*/ 122 h 125"/>
                    <a:gd name="T30" fmla="*/ 47 w 183"/>
                    <a:gd name="T31" fmla="*/ 120 h 125"/>
                    <a:gd name="T32" fmla="*/ 37 w 183"/>
                    <a:gd name="T33" fmla="*/ 92 h 125"/>
                    <a:gd name="T34" fmla="*/ 45 w 183"/>
                    <a:gd name="T35" fmla="*/ 45 h 125"/>
                    <a:gd name="T36" fmla="*/ 110 w 183"/>
                    <a:gd name="T37" fmla="*/ 52 h 125"/>
                    <a:gd name="T38" fmla="*/ 148 w 183"/>
                    <a:gd name="T39" fmla="*/ 99 h 125"/>
                    <a:gd name="T40" fmla="*/ 130 w 183"/>
                    <a:gd name="T41" fmla="*/ 120 h 125"/>
                    <a:gd name="T42" fmla="*/ 129 w 183"/>
                    <a:gd name="T43" fmla="*/ 123 h 125"/>
                    <a:gd name="T44" fmla="*/ 133 w 183"/>
                    <a:gd name="T45" fmla="*/ 124 h 125"/>
                    <a:gd name="T46" fmla="*/ 164 w 183"/>
                    <a:gd name="T47" fmla="*/ 99 h 125"/>
                    <a:gd name="T48" fmla="*/ 138 w 183"/>
                    <a:gd name="T49" fmla="*/ 47 h 125"/>
                    <a:gd name="T50" fmla="*/ 110 w 183"/>
                    <a:gd name="T51" fmla="*/ 37 h 125"/>
                    <a:gd name="T52" fmla="*/ 54 w 183"/>
                    <a:gd name="T53" fmla="*/ 3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83" h="125">
                      <a:moveTo>
                        <a:pt x="54" y="34"/>
                      </a:moveTo>
                      <a:cubicBezTo>
                        <a:pt x="54" y="34"/>
                        <a:pt x="75" y="13"/>
                        <a:pt x="110" y="20"/>
                      </a:cubicBezTo>
                      <a:cubicBezTo>
                        <a:pt x="110" y="20"/>
                        <a:pt x="125" y="22"/>
                        <a:pt x="137" y="33"/>
                      </a:cubicBezTo>
                      <a:cubicBezTo>
                        <a:pt x="137" y="33"/>
                        <a:pt x="139" y="35"/>
                        <a:pt x="140" y="33"/>
                      </a:cubicBezTo>
                      <a:cubicBezTo>
                        <a:pt x="140" y="33"/>
                        <a:pt x="142" y="32"/>
                        <a:pt x="140" y="30"/>
                      </a:cubicBezTo>
                      <a:cubicBezTo>
                        <a:pt x="140" y="30"/>
                        <a:pt x="130" y="16"/>
                        <a:pt x="110" y="10"/>
                      </a:cubicBezTo>
                      <a:cubicBezTo>
                        <a:pt x="110" y="10"/>
                        <a:pt x="83" y="0"/>
                        <a:pt x="54" y="13"/>
                      </a:cubicBezTo>
                      <a:cubicBezTo>
                        <a:pt x="54" y="13"/>
                        <a:pt x="37" y="20"/>
                        <a:pt x="27" y="40"/>
                      </a:cubicBezTo>
                      <a:cubicBezTo>
                        <a:pt x="27" y="40"/>
                        <a:pt x="14" y="44"/>
                        <a:pt x="3" y="50"/>
                      </a:cubicBezTo>
                      <a:cubicBezTo>
                        <a:pt x="3" y="50"/>
                        <a:pt x="0" y="51"/>
                        <a:pt x="1" y="54"/>
                      </a:cubicBezTo>
                      <a:cubicBezTo>
                        <a:pt x="1" y="54"/>
                        <a:pt x="2" y="55"/>
                        <a:pt x="5" y="54"/>
                      </a:cubicBezTo>
                      <a:cubicBezTo>
                        <a:pt x="5" y="54"/>
                        <a:pt x="15" y="51"/>
                        <a:pt x="24" y="49"/>
                      </a:cubicBezTo>
                      <a:cubicBezTo>
                        <a:pt x="24" y="49"/>
                        <a:pt x="16" y="68"/>
                        <a:pt x="24" y="92"/>
                      </a:cubicBezTo>
                      <a:cubicBezTo>
                        <a:pt x="28" y="102"/>
                        <a:pt x="34" y="113"/>
                        <a:pt x="44" y="122"/>
                      </a:cubicBezTo>
                      <a:cubicBezTo>
                        <a:pt x="44" y="122"/>
                        <a:pt x="45" y="123"/>
                        <a:pt x="47" y="122"/>
                      </a:cubicBezTo>
                      <a:cubicBezTo>
                        <a:pt x="47" y="122"/>
                        <a:pt x="48" y="121"/>
                        <a:pt x="47" y="120"/>
                      </a:cubicBezTo>
                      <a:cubicBezTo>
                        <a:pt x="47" y="120"/>
                        <a:pt x="40" y="108"/>
                        <a:pt x="37" y="92"/>
                      </a:cubicBezTo>
                      <a:cubicBezTo>
                        <a:pt x="34" y="78"/>
                        <a:pt x="35" y="60"/>
                        <a:pt x="45" y="45"/>
                      </a:cubicBezTo>
                      <a:cubicBezTo>
                        <a:pt x="45" y="45"/>
                        <a:pt x="80" y="40"/>
                        <a:pt x="110" y="52"/>
                      </a:cubicBezTo>
                      <a:cubicBezTo>
                        <a:pt x="110" y="52"/>
                        <a:pt x="161" y="68"/>
                        <a:pt x="148" y="99"/>
                      </a:cubicBezTo>
                      <a:cubicBezTo>
                        <a:pt x="148" y="99"/>
                        <a:pt x="145" y="110"/>
                        <a:pt x="130" y="120"/>
                      </a:cubicBezTo>
                      <a:cubicBezTo>
                        <a:pt x="130" y="120"/>
                        <a:pt x="128" y="121"/>
                        <a:pt x="129" y="123"/>
                      </a:cubicBezTo>
                      <a:cubicBezTo>
                        <a:pt x="129" y="123"/>
                        <a:pt x="130" y="125"/>
                        <a:pt x="133" y="124"/>
                      </a:cubicBezTo>
                      <a:cubicBezTo>
                        <a:pt x="133" y="124"/>
                        <a:pt x="154" y="117"/>
                        <a:pt x="164" y="99"/>
                      </a:cubicBezTo>
                      <a:cubicBezTo>
                        <a:pt x="164" y="99"/>
                        <a:pt x="183" y="70"/>
                        <a:pt x="138" y="47"/>
                      </a:cubicBezTo>
                      <a:cubicBezTo>
                        <a:pt x="138" y="47"/>
                        <a:pt x="126" y="40"/>
                        <a:pt x="110" y="37"/>
                      </a:cubicBezTo>
                      <a:cubicBezTo>
                        <a:pt x="110" y="37"/>
                        <a:pt x="82" y="30"/>
                        <a:pt x="54" y="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50" name="object 27"/>
          <p:cNvSpPr txBox="1"/>
          <p:nvPr/>
        </p:nvSpPr>
        <p:spPr>
          <a:xfrm>
            <a:off x="15410512" y="10247138"/>
            <a:ext cx="4121040" cy="611705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889"/>
              </a:spcBef>
            </a:pPr>
            <a:r>
              <a:rPr lang="pt-BR" sz="2400" spc="-5" dirty="0">
                <a:solidFill>
                  <a:srgbClr val="FFFFFF"/>
                </a:solidFill>
                <a:latin typeface="Arial"/>
                <a:cs typeface="Arial"/>
              </a:rPr>
              <a:t>26/06/2018</a:t>
            </a:r>
            <a:endParaRPr lang="pt-BR" sz="2800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object 27"/>
          <p:cNvSpPr txBox="1"/>
          <p:nvPr/>
        </p:nvSpPr>
        <p:spPr>
          <a:xfrm>
            <a:off x="13771376" y="4602330"/>
            <a:ext cx="6332724" cy="2530179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12700">
              <a:spcBef>
                <a:spcPts val="1889"/>
              </a:spcBef>
            </a:pPr>
            <a:r>
              <a:rPr lang="pt-BR" sz="3700" b="1" spc="-5" dirty="0">
                <a:solidFill>
                  <a:srgbClr val="FFFFFF"/>
                </a:solidFill>
                <a:latin typeface="Arial"/>
                <a:cs typeface="Arial"/>
              </a:rPr>
              <a:t>Desenvolvimento de Base </a:t>
            </a:r>
          </a:p>
          <a:p>
            <a:pPr marL="12700" algn="ctr">
              <a:spcBef>
                <a:spcPts val="1889"/>
              </a:spcBef>
            </a:pPr>
            <a:r>
              <a:rPr lang="pt-BR" sz="4000" b="1" spc="-5" dirty="0">
                <a:solidFill>
                  <a:srgbClr val="FFFFFF"/>
                </a:solidFill>
                <a:latin typeface="Arial"/>
                <a:cs typeface="Arial"/>
              </a:rPr>
              <a:t>(Banco de Dados) </a:t>
            </a:r>
            <a:endParaRPr lang="pt-BR" sz="32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6" y="92075"/>
            <a:ext cx="12597744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</a:t>
            </a:r>
            <a:r>
              <a:rPr lang="pt-BR" sz="3200" dirty="0">
                <a:solidFill>
                  <a:schemeClr val="bg1"/>
                </a:solidFill>
              </a:rPr>
              <a:t>LOG_LOJAS_FALTANTES</a:t>
            </a:r>
          </a:p>
          <a:p>
            <a:endParaRPr lang="pt-BR" sz="3200" kern="0" dirty="0">
              <a:solidFill>
                <a:schemeClr val="bg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616075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616075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616075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E43A56-0821-4E66-A68B-D52543426E11}"/>
              </a:ext>
            </a:extLst>
          </p:cNvPr>
          <p:cNvSpPr txBox="1"/>
          <p:nvPr/>
        </p:nvSpPr>
        <p:spPr>
          <a:xfrm>
            <a:off x="2957547" y="3749675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B6CFDE-5463-4C7C-81D3-6CC83C276A20}"/>
              </a:ext>
            </a:extLst>
          </p:cNvPr>
          <p:cNvSpPr txBox="1"/>
          <p:nvPr/>
        </p:nvSpPr>
        <p:spPr>
          <a:xfrm>
            <a:off x="143818" y="9586059"/>
            <a:ext cx="16705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Conceito da Tabela BRADESCARD_LOG_LOJAS_FALTANTES: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Após cruzamento entre as tabelas BRADESCARD_VENDA_DIARIA X BRADESCARD_LOJA_PARCEIRO ,  será gerada a tabela BRADESCARD_LOG_LOJAS_FALTANTES;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A tabela BRADESCARD_LOG_LOJAS_FALTANTES armazenará as lojas que fizeram vendas, porem não  possuem cadastro na tabela de Lojas 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Será necessário levantar os dados dessas novas lojas, para inclusão na BRADESCARD_LOJA_PARCEIRO;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Após todos os registros da tabela BRADESCARD_LOG_LOJAS_FALTANTES forem tratados e incluídos na tabela BRADESCARD_LOJA_PARCEIRO, dar continuidade no processo;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Garantia de que o resultado de todas as lojas seja tratado no processamento.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E0B5DB3-1E70-4E13-9BB1-53315114D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254382"/>
              </p:ext>
            </p:extLst>
          </p:nvPr>
        </p:nvGraphicFramePr>
        <p:xfrm>
          <a:off x="2993736" y="4350381"/>
          <a:ext cx="14281714" cy="282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Worksheet" r:id="rId5" imgW="5819647" imgH="1152354" progId="Excel.Sheet.12">
                  <p:embed/>
                </p:oleObj>
              </mc:Choice>
              <mc:Fallback>
                <p:oleObj name="Worksheet" r:id="rId5" imgW="5819647" imgH="11523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3736" y="4350381"/>
                        <a:ext cx="14281714" cy="2828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10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5" y="92075"/>
            <a:ext cx="12781249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BRADESCARD_MONITORIA_VENDA</a:t>
            </a:r>
            <a:endParaRPr lang="pt-BR" sz="3200" dirty="0">
              <a:solidFill>
                <a:schemeClr val="bg1"/>
              </a:solidFill>
            </a:endParaRPr>
          </a:p>
          <a:p>
            <a:endParaRPr lang="pt-BR" sz="3200" kern="0" dirty="0">
              <a:solidFill>
                <a:schemeClr val="bg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616075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616075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616075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E43A56-0821-4E66-A68B-D52543426E11}"/>
              </a:ext>
            </a:extLst>
          </p:cNvPr>
          <p:cNvSpPr txBox="1"/>
          <p:nvPr/>
        </p:nvSpPr>
        <p:spPr>
          <a:xfrm>
            <a:off x="2957547" y="3749675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B6CFDE-5463-4C7C-81D3-6CC83C276A20}"/>
              </a:ext>
            </a:extLst>
          </p:cNvPr>
          <p:cNvSpPr txBox="1"/>
          <p:nvPr/>
        </p:nvSpPr>
        <p:spPr>
          <a:xfrm>
            <a:off x="143818" y="10078502"/>
            <a:ext cx="167058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Conceito da Tabela BRADESCARD_MONITORIA_VENDA: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A tabela </a:t>
            </a:r>
            <a:r>
              <a:rPr lang="pt-BR" sz="1600" b="1" dirty="0"/>
              <a:t>BRADESCARD_MONITORIA_VENDA </a:t>
            </a:r>
            <a:r>
              <a:rPr lang="pt-BR" sz="1600" dirty="0"/>
              <a:t>armazenará o acumulado das vendas diárias dos últimos 3 meses;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Incluirá os registros de vendas somente das </a:t>
            </a:r>
            <a:r>
              <a:rPr lang="pt-BR" sz="1600" b="1" dirty="0"/>
              <a:t>Lojas Ativas</a:t>
            </a:r>
            <a:r>
              <a:rPr lang="pt-BR" sz="1600" dirty="0"/>
              <a:t> (Com Data de Visita Técnica);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 err="1"/>
              <a:t>Icluirá</a:t>
            </a:r>
            <a:r>
              <a:rPr lang="pt-BR" sz="1600" dirty="0"/>
              <a:t> além da data da venda, também o dia da semana para calculo posterior das médias de vendas por dia, dia da semana e mês.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F171DDC-754A-4FF0-BCB7-FDF621ACE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804530"/>
              </p:ext>
            </p:extLst>
          </p:nvPr>
        </p:nvGraphicFramePr>
        <p:xfrm>
          <a:off x="3041650" y="4376130"/>
          <a:ext cx="14310000" cy="470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Worksheet" r:id="rId5" imgW="5819647" imgH="1914564" progId="Excel.Sheet.12">
                  <p:embed/>
                </p:oleObj>
              </mc:Choice>
              <mc:Fallback>
                <p:oleObj name="Worksheet" r:id="rId5" imgW="5819647" imgH="19145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1650" y="4376130"/>
                        <a:ext cx="14310000" cy="4707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13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5" y="92075"/>
            <a:ext cx="12781249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BRADESCARD_MONITORIA_VENDA_HISTORICO</a:t>
            </a:r>
            <a:endParaRPr lang="pt-BR" sz="3200" dirty="0">
              <a:solidFill>
                <a:schemeClr val="bg1"/>
              </a:solidFill>
            </a:endParaRPr>
          </a:p>
          <a:p>
            <a:endParaRPr lang="pt-BR" sz="3200" kern="0" dirty="0">
              <a:solidFill>
                <a:schemeClr val="bg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616075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616075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616075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E43A56-0821-4E66-A68B-D52543426E11}"/>
              </a:ext>
            </a:extLst>
          </p:cNvPr>
          <p:cNvSpPr txBox="1"/>
          <p:nvPr/>
        </p:nvSpPr>
        <p:spPr>
          <a:xfrm>
            <a:off x="2957547" y="3749675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B6CFDE-5463-4C7C-81D3-6CC83C276A20}"/>
              </a:ext>
            </a:extLst>
          </p:cNvPr>
          <p:cNvSpPr txBox="1"/>
          <p:nvPr/>
        </p:nvSpPr>
        <p:spPr>
          <a:xfrm>
            <a:off x="143818" y="10078502"/>
            <a:ext cx="167058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Conceito da Tabela BRADESCARD_MONITORIA_VENDA: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A tabela </a:t>
            </a:r>
            <a:r>
              <a:rPr lang="pt-BR" sz="1600" b="1" dirty="0"/>
              <a:t>BRADESCARD_MONITORIA_VENDA_HISTORICO </a:t>
            </a:r>
            <a:r>
              <a:rPr lang="pt-BR" sz="1600" dirty="0"/>
              <a:t>armazenará o acumulado das vendas diárias dos posteriores aos últimos 3 meses;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Incluirá os registros de vendas histórica de Todas as Lojas que em algum momento tiveram alguma venda válida;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 err="1"/>
              <a:t>Icluirá</a:t>
            </a:r>
            <a:r>
              <a:rPr lang="pt-BR" sz="1600" dirty="0"/>
              <a:t> além da data da venda, também o dia da semana para calculo posterior das médias de vendas por dia, dia da semana, mês e ano.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24ECDE7-9C92-459D-B2C6-368AED76F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398066"/>
              </p:ext>
            </p:extLst>
          </p:nvPr>
        </p:nvGraphicFramePr>
        <p:xfrm>
          <a:off x="3042227" y="4376320"/>
          <a:ext cx="14309423" cy="470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Worksheet" r:id="rId5" imgW="5819647" imgH="1914564" progId="Excel.Sheet.12">
                  <p:embed/>
                </p:oleObj>
              </mc:Choice>
              <mc:Fallback>
                <p:oleObj name="Worksheet" r:id="rId5" imgW="5819647" imgH="19145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2227" y="4376320"/>
                        <a:ext cx="14309423" cy="470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37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5" y="92075"/>
            <a:ext cx="12781249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BRADESCARD_MEDIA_VENDA_DIA_SEMANA</a:t>
            </a:r>
            <a:endParaRPr lang="pt-BR" sz="3200" dirty="0">
              <a:solidFill>
                <a:schemeClr val="bg1"/>
              </a:solidFill>
            </a:endParaRPr>
          </a:p>
          <a:p>
            <a:endParaRPr lang="pt-BR" sz="3200" kern="0" dirty="0">
              <a:solidFill>
                <a:schemeClr val="bg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616075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616075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616075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E43A56-0821-4E66-A68B-D52543426E11}"/>
              </a:ext>
            </a:extLst>
          </p:cNvPr>
          <p:cNvSpPr txBox="1"/>
          <p:nvPr/>
        </p:nvSpPr>
        <p:spPr>
          <a:xfrm>
            <a:off x="2957547" y="2449810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B6CFDE-5463-4C7C-81D3-6CC83C276A20}"/>
              </a:ext>
            </a:extLst>
          </p:cNvPr>
          <p:cNvSpPr txBox="1"/>
          <p:nvPr/>
        </p:nvSpPr>
        <p:spPr>
          <a:xfrm>
            <a:off x="143818" y="10078502"/>
            <a:ext cx="167058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Conceito da Tabela BRADESCARD_MONITORIA_VENDA: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A tabela </a:t>
            </a:r>
            <a:r>
              <a:rPr lang="pt-BR" sz="1600" b="1" dirty="0"/>
              <a:t>BRADESCARD_MONITORIA_VENDA_HISTORICO </a:t>
            </a:r>
            <a:r>
              <a:rPr lang="pt-BR" sz="1600" dirty="0"/>
              <a:t>armazenará o acumulado das vendas diárias dos posteriores aos últimos 3 meses;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Incluirá os registros de vendas histórica de Todas as Lojas que em algum momento tiveram alguma venda válida;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 err="1"/>
              <a:t>Icluirá</a:t>
            </a:r>
            <a:r>
              <a:rPr lang="pt-BR" sz="1600" dirty="0"/>
              <a:t> além da data da venda, também o dia da semana para calculo posterior das médias de vendas por dia, dia da semana, mês e ano.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AC13900-A096-4D55-8C7A-734734F70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5513"/>
              </p:ext>
            </p:extLst>
          </p:nvPr>
        </p:nvGraphicFramePr>
        <p:xfrm>
          <a:off x="3057578" y="3041547"/>
          <a:ext cx="13928672" cy="680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Worksheet" r:id="rId5" imgW="7039074" imgH="3438564" progId="Excel.Sheet.12">
                  <p:embed/>
                </p:oleObj>
              </mc:Choice>
              <mc:Fallback>
                <p:oleObj name="Worksheet" r:id="rId5" imgW="7039074" imgH="34385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7578" y="3041547"/>
                        <a:ext cx="13928672" cy="6804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09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32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14033" y="833416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2492646" y="0"/>
                </a:moveTo>
                <a:lnTo>
                  <a:pt x="0" y="2492636"/>
                </a:lnTo>
                <a:lnTo>
                  <a:pt x="2099443" y="2492636"/>
                </a:lnTo>
                <a:lnTo>
                  <a:pt x="2148765" y="2489572"/>
                </a:lnTo>
                <a:lnTo>
                  <a:pt x="2196259" y="2480627"/>
                </a:lnTo>
                <a:lnTo>
                  <a:pt x="2241556" y="2466169"/>
                </a:lnTo>
                <a:lnTo>
                  <a:pt x="2284288" y="2446567"/>
                </a:lnTo>
                <a:lnTo>
                  <a:pt x="2324087" y="2422189"/>
                </a:lnTo>
                <a:lnTo>
                  <a:pt x="2360583" y="2393402"/>
                </a:lnTo>
                <a:lnTo>
                  <a:pt x="2393409" y="2360577"/>
                </a:lnTo>
                <a:lnTo>
                  <a:pt x="2422196" y="2324081"/>
                </a:lnTo>
                <a:lnTo>
                  <a:pt x="2446575" y="2284282"/>
                </a:lnTo>
                <a:lnTo>
                  <a:pt x="2466179" y="2241550"/>
                </a:lnTo>
                <a:lnTo>
                  <a:pt x="2480637" y="2196252"/>
                </a:lnTo>
                <a:lnTo>
                  <a:pt x="2489582" y="2148757"/>
                </a:lnTo>
                <a:lnTo>
                  <a:pt x="2492646" y="2099433"/>
                </a:lnTo>
                <a:lnTo>
                  <a:pt x="2492646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3290" y="8334164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2099433" y="0"/>
                </a:moveTo>
                <a:lnTo>
                  <a:pt x="0" y="0"/>
                </a:lnTo>
                <a:lnTo>
                  <a:pt x="2492636" y="249264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29373" y="3036126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2099433" y="0"/>
                </a:moveTo>
                <a:lnTo>
                  <a:pt x="0" y="0"/>
                </a:lnTo>
                <a:lnTo>
                  <a:pt x="2492636" y="249264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891B3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29362" y="418835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2492646" y="0"/>
                </a:moveTo>
                <a:lnTo>
                  <a:pt x="393202" y="0"/>
                </a:lnTo>
                <a:lnTo>
                  <a:pt x="343880" y="3063"/>
                </a:lnTo>
                <a:lnTo>
                  <a:pt x="296387" y="12009"/>
                </a:lnTo>
                <a:lnTo>
                  <a:pt x="251090" y="26467"/>
                </a:lnTo>
                <a:lnTo>
                  <a:pt x="208357" y="46070"/>
                </a:lnTo>
                <a:lnTo>
                  <a:pt x="168559" y="70449"/>
                </a:lnTo>
                <a:lnTo>
                  <a:pt x="132062" y="99236"/>
                </a:lnTo>
                <a:lnTo>
                  <a:pt x="99236" y="132062"/>
                </a:lnTo>
                <a:lnTo>
                  <a:pt x="70449" y="168559"/>
                </a:lnTo>
                <a:lnTo>
                  <a:pt x="46070" y="208357"/>
                </a:lnTo>
                <a:lnTo>
                  <a:pt x="26467" y="251090"/>
                </a:lnTo>
                <a:lnTo>
                  <a:pt x="12009" y="296387"/>
                </a:lnTo>
                <a:lnTo>
                  <a:pt x="3063" y="343880"/>
                </a:lnTo>
                <a:lnTo>
                  <a:pt x="0" y="393202"/>
                </a:lnTo>
                <a:lnTo>
                  <a:pt x="0" y="2492636"/>
                </a:lnTo>
                <a:lnTo>
                  <a:pt x="2492646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4032" y="5694916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0" y="0"/>
                </a:moveTo>
                <a:lnTo>
                  <a:pt x="0" y="2099433"/>
                </a:lnTo>
                <a:lnTo>
                  <a:pt x="3063" y="2148755"/>
                </a:lnTo>
                <a:lnTo>
                  <a:pt x="12009" y="2196248"/>
                </a:lnTo>
                <a:lnTo>
                  <a:pt x="26467" y="2241546"/>
                </a:lnTo>
                <a:lnTo>
                  <a:pt x="46070" y="2284278"/>
                </a:lnTo>
                <a:lnTo>
                  <a:pt x="70449" y="2324076"/>
                </a:lnTo>
                <a:lnTo>
                  <a:pt x="99236" y="2360573"/>
                </a:lnTo>
                <a:lnTo>
                  <a:pt x="132062" y="2393399"/>
                </a:lnTo>
                <a:lnTo>
                  <a:pt x="168559" y="2422186"/>
                </a:lnTo>
                <a:lnTo>
                  <a:pt x="208357" y="2446565"/>
                </a:lnTo>
                <a:lnTo>
                  <a:pt x="251090" y="2466168"/>
                </a:lnTo>
                <a:lnTo>
                  <a:pt x="296387" y="2480627"/>
                </a:lnTo>
                <a:lnTo>
                  <a:pt x="343880" y="2489572"/>
                </a:lnTo>
                <a:lnTo>
                  <a:pt x="393202" y="2492636"/>
                </a:lnTo>
                <a:lnTo>
                  <a:pt x="2492646" y="2492636"/>
                </a:lnTo>
                <a:lnTo>
                  <a:pt x="0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3288" y="5672954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09">
                <a:moveTo>
                  <a:pt x="2492636" y="0"/>
                </a:moveTo>
                <a:lnTo>
                  <a:pt x="393202" y="0"/>
                </a:lnTo>
                <a:lnTo>
                  <a:pt x="343880" y="3063"/>
                </a:lnTo>
                <a:lnTo>
                  <a:pt x="296387" y="12009"/>
                </a:lnTo>
                <a:lnTo>
                  <a:pt x="251090" y="26467"/>
                </a:lnTo>
                <a:lnTo>
                  <a:pt x="208357" y="46070"/>
                </a:lnTo>
                <a:lnTo>
                  <a:pt x="168559" y="70449"/>
                </a:lnTo>
                <a:lnTo>
                  <a:pt x="132062" y="99236"/>
                </a:lnTo>
                <a:lnTo>
                  <a:pt x="99236" y="132062"/>
                </a:lnTo>
                <a:lnTo>
                  <a:pt x="70449" y="168559"/>
                </a:lnTo>
                <a:lnTo>
                  <a:pt x="46070" y="208357"/>
                </a:lnTo>
                <a:lnTo>
                  <a:pt x="26467" y="251090"/>
                </a:lnTo>
                <a:lnTo>
                  <a:pt x="12009" y="296387"/>
                </a:lnTo>
                <a:lnTo>
                  <a:pt x="3063" y="343880"/>
                </a:lnTo>
                <a:lnTo>
                  <a:pt x="0" y="393202"/>
                </a:lnTo>
                <a:lnTo>
                  <a:pt x="0" y="2492636"/>
                </a:lnTo>
                <a:lnTo>
                  <a:pt x="2492636" y="0"/>
                </a:lnTo>
                <a:close/>
              </a:path>
            </a:pathLst>
          </a:custGeom>
          <a:solidFill>
            <a:srgbClr val="891B3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4033" y="3036118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2492646" y="0"/>
                </a:moveTo>
                <a:lnTo>
                  <a:pt x="0" y="2492646"/>
                </a:lnTo>
                <a:lnTo>
                  <a:pt x="2099443" y="2492646"/>
                </a:lnTo>
                <a:lnTo>
                  <a:pt x="2148765" y="2489582"/>
                </a:lnTo>
                <a:lnTo>
                  <a:pt x="2196259" y="2480637"/>
                </a:lnTo>
                <a:lnTo>
                  <a:pt x="2241556" y="2466179"/>
                </a:lnTo>
                <a:lnTo>
                  <a:pt x="2284288" y="2446575"/>
                </a:lnTo>
                <a:lnTo>
                  <a:pt x="2324087" y="2422196"/>
                </a:lnTo>
                <a:lnTo>
                  <a:pt x="2360583" y="2393409"/>
                </a:lnTo>
                <a:lnTo>
                  <a:pt x="2393409" y="2360583"/>
                </a:lnTo>
                <a:lnTo>
                  <a:pt x="2422196" y="2324087"/>
                </a:lnTo>
                <a:lnTo>
                  <a:pt x="2446575" y="2284288"/>
                </a:lnTo>
                <a:lnTo>
                  <a:pt x="2466179" y="2241556"/>
                </a:lnTo>
                <a:lnTo>
                  <a:pt x="2480637" y="2196259"/>
                </a:lnTo>
                <a:lnTo>
                  <a:pt x="2489582" y="2148765"/>
                </a:lnTo>
                <a:lnTo>
                  <a:pt x="2492646" y="2099443"/>
                </a:lnTo>
                <a:lnTo>
                  <a:pt x="2492646" y="0"/>
                </a:lnTo>
                <a:close/>
              </a:path>
            </a:pathLst>
          </a:custGeom>
          <a:solidFill>
            <a:srgbClr val="891B3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3288" y="3058089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0" y="0"/>
                </a:moveTo>
                <a:lnTo>
                  <a:pt x="0" y="2099433"/>
                </a:lnTo>
                <a:lnTo>
                  <a:pt x="3063" y="2148757"/>
                </a:lnTo>
                <a:lnTo>
                  <a:pt x="12009" y="2196252"/>
                </a:lnTo>
                <a:lnTo>
                  <a:pt x="26467" y="2241550"/>
                </a:lnTo>
                <a:lnTo>
                  <a:pt x="46070" y="2284282"/>
                </a:lnTo>
                <a:lnTo>
                  <a:pt x="70449" y="2324081"/>
                </a:lnTo>
                <a:lnTo>
                  <a:pt x="99236" y="2360577"/>
                </a:lnTo>
                <a:lnTo>
                  <a:pt x="132062" y="2393402"/>
                </a:lnTo>
                <a:lnTo>
                  <a:pt x="168559" y="2422189"/>
                </a:lnTo>
                <a:lnTo>
                  <a:pt x="208357" y="2446567"/>
                </a:lnTo>
                <a:lnTo>
                  <a:pt x="251090" y="2466169"/>
                </a:lnTo>
                <a:lnTo>
                  <a:pt x="296387" y="2480627"/>
                </a:lnTo>
                <a:lnTo>
                  <a:pt x="343880" y="2489572"/>
                </a:lnTo>
                <a:lnTo>
                  <a:pt x="393202" y="2492636"/>
                </a:lnTo>
                <a:lnTo>
                  <a:pt x="2492636" y="2492636"/>
                </a:lnTo>
                <a:lnTo>
                  <a:pt x="0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4032" y="41883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0" y="0"/>
                </a:moveTo>
                <a:lnTo>
                  <a:pt x="0" y="2099433"/>
                </a:lnTo>
                <a:lnTo>
                  <a:pt x="3063" y="2148755"/>
                </a:lnTo>
                <a:lnTo>
                  <a:pt x="12009" y="2196248"/>
                </a:lnTo>
                <a:lnTo>
                  <a:pt x="26467" y="2241546"/>
                </a:lnTo>
                <a:lnTo>
                  <a:pt x="46070" y="2284278"/>
                </a:lnTo>
                <a:lnTo>
                  <a:pt x="70449" y="2324076"/>
                </a:lnTo>
                <a:lnTo>
                  <a:pt x="99236" y="2360573"/>
                </a:lnTo>
                <a:lnTo>
                  <a:pt x="132062" y="2393399"/>
                </a:lnTo>
                <a:lnTo>
                  <a:pt x="168559" y="2422186"/>
                </a:lnTo>
                <a:lnTo>
                  <a:pt x="208357" y="2446565"/>
                </a:lnTo>
                <a:lnTo>
                  <a:pt x="251090" y="2466168"/>
                </a:lnTo>
                <a:lnTo>
                  <a:pt x="296387" y="2480627"/>
                </a:lnTo>
                <a:lnTo>
                  <a:pt x="343880" y="2489572"/>
                </a:lnTo>
                <a:lnTo>
                  <a:pt x="393202" y="2492636"/>
                </a:lnTo>
                <a:lnTo>
                  <a:pt x="2492646" y="2492636"/>
                </a:lnTo>
                <a:lnTo>
                  <a:pt x="0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3290" y="41883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10" h="2493010">
                <a:moveTo>
                  <a:pt x="2492636" y="0"/>
                </a:moveTo>
                <a:lnTo>
                  <a:pt x="0" y="2492636"/>
                </a:lnTo>
                <a:lnTo>
                  <a:pt x="2099433" y="2492636"/>
                </a:lnTo>
                <a:lnTo>
                  <a:pt x="2148755" y="2489572"/>
                </a:lnTo>
                <a:lnTo>
                  <a:pt x="2196248" y="2480627"/>
                </a:lnTo>
                <a:lnTo>
                  <a:pt x="2241546" y="2466168"/>
                </a:lnTo>
                <a:lnTo>
                  <a:pt x="2284278" y="2446565"/>
                </a:lnTo>
                <a:lnTo>
                  <a:pt x="2324076" y="2422186"/>
                </a:lnTo>
                <a:lnTo>
                  <a:pt x="2360573" y="2393399"/>
                </a:lnTo>
                <a:lnTo>
                  <a:pt x="2393399" y="2360573"/>
                </a:lnTo>
                <a:lnTo>
                  <a:pt x="2422186" y="2324076"/>
                </a:lnTo>
                <a:lnTo>
                  <a:pt x="2446565" y="2284278"/>
                </a:lnTo>
                <a:lnTo>
                  <a:pt x="2466168" y="2241546"/>
                </a:lnTo>
                <a:lnTo>
                  <a:pt x="2480627" y="2196248"/>
                </a:lnTo>
                <a:lnTo>
                  <a:pt x="2489572" y="2148755"/>
                </a:lnTo>
                <a:lnTo>
                  <a:pt x="2492636" y="2099433"/>
                </a:lnTo>
                <a:lnTo>
                  <a:pt x="2492636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90110" y="3058086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2492636" y="0"/>
                </a:moveTo>
                <a:lnTo>
                  <a:pt x="393202" y="0"/>
                </a:lnTo>
                <a:lnTo>
                  <a:pt x="343880" y="3063"/>
                </a:lnTo>
                <a:lnTo>
                  <a:pt x="296387" y="12009"/>
                </a:lnTo>
                <a:lnTo>
                  <a:pt x="251090" y="26467"/>
                </a:lnTo>
                <a:lnTo>
                  <a:pt x="208357" y="46070"/>
                </a:lnTo>
                <a:lnTo>
                  <a:pt x="168559" y="70449"/>
                </a:lnTo>
                <a:lnTo>
                  <a:pt x="132062" y="99236"/>
                </a:lnTo>
                <a:lnTo>
                  <a:pt x="99236" y="132062"/>
                </a:lnTo>
                <a:lnTo>
                  <a:pt x="70449" y="168559"/>
                </a:lnTo>
                <a:lnTo>
                  <a:pt x="46070" y="208357"/>
                </a:lnTo>
                <a:lnTo>
                  <a:pt x="26467" y="251090"/>
                </a:lnTo>
                <a:lnTo>
                  <a:pt x="12009" y="296387"/>
                </a:lnTo>
                <a:lnTo>
                  <a:pt x="3063" y="343880"/>
                </a:lnTo>
                <a:lnTo>
                  <a:pt x="0" y="393202"/>
                </a:lnTo>
                <a:lnTo>
                  <a:pt x="0" y="2492646"/>
                </a:lnTo>
                <a:lnTo>
                  <a:pt x="2492636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90117" y="396875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10">
                <a:moveTo>
                  <a:pt x="2099433" y="0"/>
                </a:moveTo>
                <a:lnTo>
                  <a:pt x="0" y="0"/>
                </a:lnTo>
                <a:lnTo>
                  <a:pt x="2492636" y="249263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891B3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90107" y="8312207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09">
                <a:moveTo>
                  <a:pt x="2492646" y="0"/>
                </a:moveTo>
                <a:lnTo>
                  <a:pt x="0" y="2492636"/>
                </a:lnTo>
                <a:lnTo>
                  <a:pt x="2099443" y="2492636"/>
                </a:lnTo>
                <a:lnTo>
                  <a:pt x="2148765" y="2489572"/>
                </a:lnTo>
                <a:lnTo>
                  <a:pt x="2196259" y="2480627"/>
                </a:lnTo>
                <a:lnTo>
                  <a:pt x="2241556" y="2466169"/>
                </a:lnTo>
                <a:lnTo>
                  <a:pt x="2284288" y="2446567"/>
                </a:lnTo>
                <a:lnTo>
                  <a:pt x="2324087" y="2422189"/>
                </a:lnTo>
                <a:lnTo>
                  <a:pt x="2360583" y="2393402"/>
                </a:lnTo>
                <a:lnTo>
                  <a:pt x="2393409" y="2360577"/>
                </a:lnTo>
                <a:lnTo>
                  <a:pt x="2422196" y="2324081"/>
                </a:lnTo>
                <a:lnTo>
                  <a:pt x="2446575" y="2284282"/>
                </a:lnTo>
                <a:lnTo>
                  <a:pt x="2466179" y="2241550"/>
                </a:lnTo>
                <a:lnTo>
                  <a:pt x="2480637" y="2196252"/>
                </a:lnTo>
                <a:lnTo>
                  <a:pt x="2489582" y="2148757"/>
                </a:lnTo>
                <a:lnTo>
                  <a:pt x="2492646" y="2099433"/>
                </a:lnTo>
                <a:lnTo>
                  <a:pt x="2492646" y="0"/>
                </a:lnTo>
                <a:close/>
              </a:path>
            </a:pathLst>
          </a:custGeom>
          <a:solidFill>
            <a:srgbClr val="891B3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29373" y="8334164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09">
                <a:moveTo>
                  <a:pt x="2099433" y="0"/>
                </a:moveTo>
                <a:lnTo>
                  <a:pt x="0" y="0"/>
                </a:lnTo>
                <a:lnTo>
                  <a:pt x="2492636" y="2492646"/>
                </a:lnTo>
                <a:lnTo>
                  <a:pt x="2492636" y="393202"/>
                </a:lnTo>
                <a:lnTo>
                  <a:pt x="2489572" y="343880"/>
                </a:lnTo>
                <a:lnTo>
                  <a:pt x="2480627" y="296387"/>
                </a:lnTo>
                <a:lnTo>
                  <a:pt x="2466168" y="251090"/>
                </a:lnTo>
                <a:lnTo>
                  <a:pt x="2446565" y="208357"/>
                </a:lnTo>
                <a:lnTo>
                  <a:pt x="2422186" y="168559"/>
                </a:lnTo>
                <a:lnTo>
                  <a:pt x="2393399" y="132062"/>
                </a:lnTo>
                <a:lnTo>
                  <a:pt x="2360573" y="99236"/>
                </a:lnTo>
                <a:lnTo>
                  <a:pt x="2324076" y="70449"/>
                </a:lnTo>
                <a:lnTo>
                  <a:pt x="2284278" y="46070"/>
                </a:lnTo>
                <a:lnTo>
                  <a:pt x="2241546" y="26467"/>
                </a:lnTo>
                <a:lnTo>
                  <a:pt x="2196248" y="12009"/>
                </a:lnTo>
                <a:lnTo>
                  <a:pt x="2148755" y="3063"/>
                </a:lnTo>
                <a:lnTo>
                  <a:pt x="2099433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29362" y="5694914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09">
                <a:moveTo>
                  <a:pt x="2492646" y="0"/>
                </a:moveTo>
                <a:lnTo>
                  <a:pt x="393202" y="0"/>
                </a:lnTo>
                <a:lnTo>
                  <a:pt x="343880" y="3063"/>
                </a:lnTo>
                <a:lnTo>
                  <a:pt x="296387" y="12009"/>
                </a:lnTo>
                <a:lnTo>
                  <a:pt x="251090" y="26467"/>
                </a:lnTo>
                <a:lnTo>
                  <a:pt x="208357" y="46070"/>
                </a:lnTo>
                <a:lnTo>
                  <a:pt x="168559" y="70449"/>
                </a:lnTo>
                <a:lnTo>
                  <a:pt x="132062" y="99236"/>
                </a:lnTo>
                <a:lnTo>
                  <a:pt x="99236" y="132062"/>
                </a:lnTo>
                <a:lnTo>
                  <a:pt x="70449" y="168559"/>
                </a:lnTo>
                <a:lnTo>
                  <a:pt x="46070" y="208357"/>
                </a:lnTo>
                <a:lnTo>
                  <a:pt x="26467" y="251090"/>
                </a:lnTo>
                <a:lnTo>
                  <a:pt x="12009" y="296387"/>
                </a:lnTo>
                <a:lnTo>
                  <a:pt x="3063" y="343880"/>
                </a:lnTo>
                <a:lnTo>
                  <a:pt x="0" y="393202"/>
                </a:lnTo>
                <a:lnTo>
                  <a:pt x="0" y="2492636"/>
                </a:lnTo>
                <a:lnTo>
                  <a:pt x="2492646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90110" y="5694916"/>
            <a:ext cx="2493010" cy="2493010"/>
          </a:xfrm>
          <a:custGeom>
            <a:avLst/>
            <a:gdLst/>
            <a:ahLst/>
            <a:cxnLst/>
            <a:rect l="l" t="t" r="r" b="b"/>
            <a:pathLst>
              <a:path w="2493009" h="2493009">
                <a:moveTo>
                  <a:pt x="0" y="0"/>
                </a:moveTo>
                <a:lnTo>
                  <a:pt x="0" y="2099433"/>
                </a:lnTo>
                <a:lnTo>
                  <a:pt x="3063" y="2148755"/>
                </a:lnTo>
                <a:lnTo>
                  <a:pt x="12009" y="2196248"/>
                </a:lnTo>
                <a:lnTo>
                  <a:pt x="26467" y="2241546"/>
                </a:lnTo>
                <a:lnTo>
                  <a:pt x="46070" y="2284278"/>
                </a:lnTo>
                <a:lnTo>
                  <a:pt x="70449" y="2324076"/>
                </a:lnTo>
                <a:lnTo>
                  <a:pt x="99236" y="2360573"/>
                </a:lnTo>
                <a:lnTo>
                  <a:pt x="132062" y="2393399"/>
                </a:lnTo>
                <a:lnTo>
                  <a:pt x="168559" y="2422186"/>
                </a:lnTo>
                <a:lnTo>
                  <a:pt x="208357" y="2446565"/>
                </a:lnTo>
                <a:lnTo>
                  <a:pt x="251090" y="2466168"/>
                </a:lnTo>
                <a:lnTo>
                  <a:pt x="296387" y="2480627"/>
                </a:lnTo>
                <a:lnTo>
                  <a:pt x="343880" y="2489572"/>
                </a:lnTo>
                <a:lnTo>
                  <a:pt x="393202" y="2492636"/>
                </a:lnTo>
                <a:lnTo>
                  <a:pt x="2492636" y="2492636"/>
                </a:lnTo>
                <a:lnTo>
                  <a:pt x="0" y="0"/>
                </a:lnTo>
                <a:close/>
              </a:path>
            </a:pathLst>
          </a:custGeom>
          <a:solidFill>
            <a:srgbClr val="C6233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object 27"/>
          <p:cNvSpPr txBox="1"/>
          <p:nvPr/>
        </p:nvSpPr>
        <p:spPr>
          <a:xfrm>
            <a:off x="12490450" y="6435399"/>
            <a:ext cx="6172200" cy="1381146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12700">
              <a:spcBef>
                <a:spcPts val="1889"/>
              </a:spcBef>
            </a:pPr>
            <a:r>
              <a:rPr lang="pt-BR" sz="7400" b="1" dirty="0">
                <a:solidFill>
                  <a:srgbClr val="FFFFFF"/>
                </a:solidFill>
                <a:latin typeface="Arial"/>
                <a:cs typeface="Arial"/>
              </a:rPr>
              <a:t>Obrigado.</a:t>
            </a:r>
            <a:endParaRPr sz="7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12490450" y="4740275"/>
            <a:ext cx="4114800" cy="1025490"/>
            <a:chOff x="9849116" y="6237312"/>
            <a:chExt cx="1649827" cy="373791"/>
          </a:xfrm>
        </p:grpSpPr>
        <p:grpSp>
          <p:nvGrpSpPr>
            <p:cNvPr id="93" name="Grupo 92"/>
            <p:cNvGrpSpPr/>
            <p:nvPr/>
          </p:nvGrpSpPr>
          <p:grpSpPr>
            <a:xfrm>
              <a:off x="10304967" y="6338493"/>
              <a:ext cx="1193976" cy="172932"/>
              <a:chOff x="4878478" y="1308180"/>
              <a:chExt cx="3318337" cy="480616"/>
            </a:xfrm>
            <a:solidFill>
              <a:schemeClr val="bg1"/>
            </a:solidFill>
          </p:grpSpPr>
          <p:sp>
            <p:nvSpPr>
              <p:cNvPr id="103" name="Freeform 5"/>
              <p:cNvSpPr>
                <a:spLocks/>
              </p:cNvSpPr>
              <p:nvPr/>
            </p:nvSpPr>
            <p:spPr bwMode="auto">
              <a:xfrm>
                <a:off x="7615897" y="1426394"/>
                <a:ext cx="211351" cy="350462"/>
              </a:xfrm>
              <a:custGeom>
                <a:avLst/>
                <a:gdLst>
                  <a:gd name="T0" fmla="*/ 45 w 52"/>
                  <a:gd name="T1" fmla="*/ 0 h 86"/>
                  <a:gd name="T2" fmla="*/ 23 w 52"/>
                  <a:gd name="T3" fmla="*/ 17 h 86"/>
                  <a:gd name="T4" fmla="*/ 23 w 52"/>
                  <a:gd name="T5" fmla="*/ 17 h 86"/>
                  <a:gd name="T6" fmla="*/ 23 w 52"/>
                  <a:gd name="T7" fmla="*/ 2 h 86"/>
                  <a:gd name="T8" fmla="*/ 0 w 52"/>
                  <a:gd name="T9" fmla="*/ 2 h 86"/>
                  <a:gd name="T10" fmla="*/ 0 w 52"/>
                  <a:gd name="T11" fmla="*/ 86 h 86"/>
                  <a:gd name="T12" fmla="*/ 25 w 52"/>
                  <a:gd name="T13" fmla="*/ 86 h 86"/>
                  <a:gd name="T14" fmla="*/ 25 w 52"/>
                  <a:gd name="T15" fmla="*/ 50 h 86"/>
                  <a:gd name="T16" fmla="*/ 43 w 52"/>
                  <a:gd name="T17" fmla="*/ 23 h 86"/>
                  <a:gd name="T18" fmla="*/ 52 w 52"/>
                  <a:gd name="T19" fmla="*/ 24 h 86"/>
                  <a:gd name="T20" fmla="*/ 52 w 52"/>
                  <a:gd name="T21" fmla="*/ 1 h 86"/>
                  <a:gd name="T22" fmla="*/ 45 w 52"/>
                  <a:gd name="T2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86">
                    <a:moveTo>
                      <a:pt x="45" y="0"/>
                    </a:moveTo>
                    <a:cubicBezTo>
                      <a:pt x="34" y="0"/>
                      <a:pt x="28" y="6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34"/>
                      <a:pt x="32" y="24"/>
                      <a:pt x="43" y="23"/>
                    </a:cubicBezTo>
                    <a:cubicBezTo>
                      <a:pt x="46" y="23"/>
                      <a:pt x="50" y="24"/>
                      <a:pt x="52" y="24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47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6"/>
              <p:cNvSpPr>
                <a:spLocks noEditPoints="1"/>
              </p:cNvSpPr>
              <p:nvPr/>
            </p:nvSpPr>
            <p:spPr bwMode="auto">
              <a:xfrm>
                <a:off x="4878478" y="1316539"/>
                <a:ext cx="328968" cy="460317"/>
              </a:xfrm>
              <a:custGeom>
                <a:avLst/>
                <a:gdLst>
                  <a:gd name="T0" fmla="*/ 26 w 81"/>
                  <a:gd name="T1" fmla="*/ 45 h 113"/>
                  <a:gd name="T2" fmla="*/ 35 w 81"/>
                  <a:gd name="T3" fmla="*/ 45 h 113"/>
                  <a:gd name="T4" fmla="*/ 53 w 81"/>
                  <a:gd name="T5" fmla="*/ 33 h 113"/>
                  <a:gd name="T6" fmla="*/ 36 w 81"/>
                  <a:gd name="T7" fmla="*/ 21 h 113"/>
                  <a:gd name="T8" fmla="*/ 26 w 81"/>
                  <a:gd name="T9" fmla="*/ 21 h 113"/>
                  <a:gd name="T10" fmla="*/ 26 w 81"/>
                  <a:gd name="T11" fmla="*/ 45 h 113"/>
                  <a:gd name="T12" fmla="*/ 26 w 81"/>
                  <a:gd name="T13" fmla="*/ 92 h 113"/>
                  <a:gd name="T14" fmla="*/ 36 w 81"/>
                  <a:gd name="T15" fmla="*/ 92 h 113"/>
                  <a:gd name="T16" fmla="*/ 55 w 81"/>
                  <a:gd name="T17" fmla="*/ 79 h 113"/>
                  <a:gd name="T18" fmla="*/ 36 w 81"/>
                  <a:gd name="T19" fmla="*/ 65 h 113"/>
                  <a:gd name="T20" fmla="*/ 26 w 81"/>
                  <a:gd name="T21" fmla="*/ 65 h 113"/>
                  <a:gd name="T22" fmla="*/ 26 w 81"/>
                  <a:gd name="T23" fmla="*/ 92 h 113"/>
                  <a:gd name="T24" fmla="*/ 0 w 81"/>
                  <a:gd name="T25" fmla="*/ 0 h 113"/>
                  <a:gd name="T26" fmla="*/ 47 w 81"/>
                  <a:gd name="T27" fmla="*/ 0 h 113"/>
                  <a:gd name="T28" fmla="*/ 79 w 81"/>
                  <a:gd name="T29" fmla="*/ 29 h 113"/>
                  <a:gd name="T30" fmla="*/ 62 w 81"/>
                  <a:gd name="T31" fmla="*/ 55 h 113"/>
                  <a:gd name="T32" fmla="*/ 62 w 81"/>
                  <a:gd name="T33" fmla="*/ 55 h 113"/>
                  <a:gd name="T34" fmla="*/ 81 w 81"/>
                  <a:gd name="T35" fmla="*/ 80 h 113"/>
                  <a:gd name="T36" fmla="*/ 43 w 81"/>
                  <a:gd name="T37" fmla="*/ 113 h 113"/>
                  <a:gd name="T38" fmla="*/ 0 w 81"/>
                  <a:gd name="T39" fmla="*/ 113 h 113"/>
                  <a:gd name="T40" fmla="*/ 0 w 81"/>
                  <a:gd name="T4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113">
                    <a:moveTo>
                      <a:pt x="26" y="45"/>
                    </a:moveTo>
                    <a:cubicBezTo>
                      <a:pt x="35" y="45"/>
                      <a:pt x="35" y="45"/>
                      <a:pt x="35" y="45"/>
                    </a:cubicBezTo>
                    <a:cubicBezTo>
                      <a:pt x="44" y="45"/>
                      <a:pt x="53" y="42"/>
                      <a:pt x="53" y="33"/>
                    </a:cubicBezTo>
                    <a:cubicBezTo>
                      <a:pt x="53" y="22"/>
                      <a:pt x="44" y="21"/>
                      <a:pt x="3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45"/>
                      <a:pt x="26" y="45"/>
                      <a:pt x="26" y="45"/>
                    </a:cubicBezTo>
                    <a:close/>
                    <a:moveTo>
                      <a:pt x="26" y="92"/>
                    </a:moveTo>
                    <a:cubicBezTo>
                      <a:pt x="36" y="92"/>
                      <a:pt x="36" y="92"/>
                      <a:pt x="36" y="92"/>
                    </a:cubicBezTo>
                    <a:cubicBezTo>
                      <a:pt x="45" y="92"/>
                      <a:pt x="55" y="90"/>
                      <a:pt x="55" y="79"/>
                    </a:cubicBezTo>
                    <a:cubicBezTo>
                      <a:pt x="55" y="66"/>
                      <a:pt x="45" y="65"/>
                      <a:pt x="3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6" y="92"/>
                      <a:pt x="26" y="92"/>
                      <a:pt x="26" y="92"/>
                    </a:cubicBezTo>
                    <a:close/>
                    <a:moveTo>
                      <a:pt x="0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65" y="0"/>
                      <a:pt x="79" y="9"/>
                      <a:pt x="79" y="29"/>
                    </a:cubicBezTo>
                    <a:cubicBezTo>
                      <a:pt x="79" y="43"/>
                      <a:pt x="72" y="51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75" y="59"/>
                      <a:pt x="81" y="67"/>
                      <a:pt x="81" y="80"/>
                    </a:cubicBezTo>
                    <a:cubicBezTo>
                      <a:pt x="81" y="108"/>
                      <a:pt x="61" y="113"/>
                      <a:pt x="43" y="113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7"/>
              <p:cNvSpPr>
                <a:spLocks noEditPoints="1"/>
              </p:cNvSpPr>
              <p:nvPr/>
            </p:nvSpPr>
            <p:spPr bwMode="auto">
              <a:xfrm>
                <a:off x="5845082" y="1316539"/>
                <a:ext cx="333147" cy="468078"/>
              </a:xfrm>
              <a:custGeom>
                <a:avLst/>
                <a:gdLst>
                  <a:gd name="T0" fmla="*/ 41 w 82"/>
                  <a:gd name="T1" fmla="*/ 93 h 115"/>
                  <a:gd name="T2" fmla="*/ 57 w 82"/>
                  <a:gd name="T3" fmla="*/ 71 h 115"/>
                  <a:gd name="T4" fmla="*/ 41 w 82"/>
                  <a:gd name="T5" fmla="*/ 49 h 115"/>
                  <a:gd name="T6" fmla="*/ 26 w 82"/>
                  <a:gd name="T7" fmla="*/ 70 h 115"/>
                  <a:gd name="T8" fmla="*/ 41 w 82"/>
                  <a:gd name="T9" fmla="*/ 93 h 115"/>
                  <a:gd name="T10" fmla="*/ 82 w 82"/>
                  <a:gd name="T11" fmla="*/ 113 h 115"/>
                  <a:gd name="T12" fmla="*/ 58 w 82"/>
                  <a:gd name="T13" fmla="*/ 113 h 115"/>
                  <a:gd name="T14" fmla="*/ 58 w 82"/>
                  <a:gd name="T15" fmla="*/ 100 h 115"/>
                  <a:gd name="T16" fmla="*/ 58 w 82"/>
                  <a:gd name="T17" fmla="*/ 100 h 115"/>
                  <a:gd name="T18" fmla="*/ 33 w 82"/>
                  <a:gd name="T19" fmla="*/ 115 h 115"/>
                  <a:gd name="T20" fmla="*/ 0 w 82"/>
                  <a:gd name="T21" fmla="*/ 69 h 115"/>
                  <a:gd name="T22" fmla="*/ 31 w 82"/>
                  <a:gd name="T23" fmla="*/ 27 h 115"/>
                  <a:gd name="T24" fmla="*/ 56 w 82"/>
                  <a:gd name="T25" fmla="*/ 40 h 115"/>
                  <a:gd name="T26" fmla="*/ 56 w 82"/>
                  <a:gd name="T27" fmla="*/ 40 h 115"/>
                  <a:gd name="T28" fmla="*/ 56 w 82"/>
                  <a:gd name="T29" fmla="*/ 0 h 115"/>
                  <a:gd name="T30" fmla="*/ 82 w 82"/>
                  <a:gd name="T31" fmla="*/ 0 h 115"/>
                  <a:gd name="T32" fmla="*/ 82 w 82"/>
                  <a:gd name="T33" fmla="*/ 11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115">
                    <a:moveTo>
                      <a:pt x="41" y="93"/>
                    </a:moveTo>
                    <a:cubicBezTo>
                      <a:pt x="50" y="93"/>
                      <a:pt x="57" y="83"/>
                      <a:pt x="57" y="71"/>
                    </a:cubicBezTo>
                    <a:cubicBezTo>
                      <a:pt x="57" y="58"/>
                      <a:pt x="50" y="49"/>
                      <a:pt x="41" y="49"/>
                    </a:cubicBezTo>
                    <a:cubicBezTo>
                      <a:pt x="31" y="49"/>
                      <a:pt x="26" y="59"/>
                      <a:pt x="26" y="70"/>
                    </a:cubicBezTo>
                    <a:cubicBezTo>
                      <a:pt x="26" y="83"/>
                      <a:pt x="32" y="93"/>
                      <a:pt x="41" y="93"/>
                    </a:cubicBezTo>
                    <a:close/>
                    <a:moveTo>
                      <a:pt x="82" y="113"/>
                    </a:moveTo>
                    <a:cubicBezTo>
                      <a:pt x="58" y="113"/>
                      <a:pt x="58" y="113"/>
                      <a:pt x="58" y="113"/>
                    </a:cubicBezTo>
                    <a:cubicBezTo>
                      <a:pt x="58" y="100"/>
                      <a:pt x="58" y="100"/>
                      <a:pt x="58" y="100"/>
                    </a:cubicBezTo>
                    <a:cubicBezTo>
                      <a:pt x="58" y="100"/>
                      <a:pt x="58" y="100"/>
                      <a:pt x="58" y="100"/>
                    </a:cubicBezTo>
                    <a:cubicBezTo>
                      <a:pt x="53" y="110"/>
                      <a:pt x="44" y="115"/>
                      <a:pt x="33" y="115"/>
                    </a:cubicBezTo>
                    <a:cubicBezTo>
                      <a:pt x="12" y="115"/>
                      <a:pt x="0" y="94"/>
                      <a:pt x="0" y="69"/>
                    </a:cubicBezTo>
                    <a:cubicBezTo>
                      <a:pt x="0" y="49"/>
                      <a:pt x="11" y="27"/>
                      <a:pt x="31" y="27"/>
                    </a:cubicBezTo>
                    <a:cubicBezTo>
                      <a:pt x="41" y="27"/>
                      <a:pt x="50" y="30"/>
                      <a:pt x="56" y="40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82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8"/>
              <p:cNvSpPr>
                <a:spLocks noEditPoints="1"/>
              </p:cNvSpPr>
              <p:nvPr/>
            </p:nvSpPr>
            <p:spPr bwMode="auto">
              <a:xfrm>
                <a:off x="5495815" y="1426394"/>
                <a:ext cx="300907" cy="358223"/>
              </a:xfrm>
              <a:custGeom>
                <a:avLst/>
                <a:gdLst>
                  <a:gd name="T0" fmla="*/ 50 w 74"/>
                  <a:gd name="T1" fmla="*/ 59 h 88"/>
                  <a:gd name="T2" fmla="*/ 34 w 74"/>
                  <a:gd name="T3" fmla="*/ 68 h 88"/>
                  <a:gd name="T4" fmla="*/ 24 w 74"/>
                  <a:gd name="T5" fmla="*/ 59 h 88"/>
                  <a:gd name="T6" fmla="*/ 39 w 74"/>
                  <a:gd name="T7" fmla="*/ 48 h 88"/>
                  <a:gd name="T8" fmla="*/ 50 w 74"/>
                  <a:gd name="T9" fmla="*/ 48 h 88"/>
                  <a:gd name="T10" fmla="*/ 50 w 74"/>
                  <a:gd name="T11" fmla="*/ 59 h 88"/>
                  <a:gd name="T12" fmla="*/ 74 w 74"/>
                  <a:gd name="T13" fmla="*/ 86 h 88"/>
                  <a:gd name="T14" fmla="*/ 73 w 74"/>
                  <a:gd name="T15" fmla="*/ 66 h 88"/>
                  <a:gd name="T16" fmla="*/ 73 w 74"/>
                  <a:gd name="T17" fmla="*/ 35 h 88"/>
                  <a:gd name="T18" fmla="*/ 38 w 74"/>
                  <a:gd name="T19" fmla="*/ 0 h 88"/>
                  <a:gd name="T20" fmla="*/ 10 w 74"/>
                  <a:gd name="T21" fmla="*/ 6 h 88"/>
                  <a:gd name="T22" fmla="*/ 10 w 74"/>
                  <a:gd name="T23" fmla="*/ 25 h 88"/>
                  <a:gd name="T24" fmla="*/ 10 w 74"/>
                  <a:gd name="T25" fmla="*/ 26 h 88"/>
                  <a:gd name="T26" fmla="*/ 33 w 74"/>
                  <a:gd name="T27" fmla="*/ 19 h 88"/>
                  <a:gd name="T28" fmla="*/ 50 w 74"/>
                  <a:gd name="T29" fmla="*/ 34 h 88"/>
                  <a:gd name="T30" fmla="*/ 38 w 74"/>
                  <a:gd name="T31" fmla="*/ 33 h 88"/>
                  <a:gd name="T32" fmla="*/ 0 w 74"/>
                  <a:gd name="T33" fmla="*/ 62 h 88"/>
                  <a:gd name="T34" fmla="*/ 28 w 74"/>
                  <a:gd name="T35" fmla="*/ 88 h 88"/>
                  <a:gd name="T36" fmla="*/ 50 w 74"/>
                  <a:gd name="T37" fmla="*/ 75 h 88"/>
                  <a:gd name="T38" fmla="*/ 50 w 74"/>
                  <a:gd name="T39" fmla="*/ 86 h 88"/>
                  <a:gd name="T40" fmla="*/ 74 w 74"/>
                  <a:gd name="T41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" h="88">
                    <a:moveTo>
                      <a:pt x="50" y="59"/>
                    </a:moveTo>
                    <a:cubicBezTo>
                      <a:pt x="46" y="65"/>
                      <a:pt x="41" y="68"/>
                      <a:pt x="34" y="68"/>
                    </a:cubicBezTo>
                    <a:cubicBezTo>
                      <a:pt x="28" y="68"/>
                      <a:pt x="24" y="65"/>
                      <a:pt x="24" y="59"/>
                    </a:cubicBezTo>
                    <a:cubicBezTo>
                      <a:pt x="24" y="51"/>
                      <a:pt x="30" y="48"/>
                      <a:pt x="39" y="48"/>
                    </a:cubicBezTo>
                    <a:cubicBezTo>
                      <a:pt x="43" y="48"/>
                      <a:pt x="46" y="48"/>
                      <a:pt x="50" y="48"/>
                    </a:cubicBezTo>
                    <a:cubicBezTo>
                      <a:pt x="50" y="59"/>
                      <a:pt x="50" y="59"/>
                      <a:pt x="50" y="59"/>
                    </a:cubicBezTo>
                    <a:close/>
                    <a:moveTo>
                      <a:pt x="74" y="86"/>
                    </a:moveTo>
                    <a:cubicBezTo>
                      <a:pt x="73" y="80"/>
                      <a:pt x="73" y="73"/>
                      <a:pt x="73" y="66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9"/>
                      <a:pt x="57" y="0"/>
                      <a:pt x="38" y="0"/>
                    </a:cubicBezTo>
                    <a:cubicBezTo>
                      <a:pt x="28" y="0"/>
                      <a:pt x="19" y="1"/>
                      <a:pt x="10" y="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7" y="21"/>
                      <a:pt x="25" y="19"/>
                      <a:pt x="33" y="19"/>
                    </a:cubicBezTo>
                    <a:cubicBezTo>
                      <a:pt x="42" y="19"/>
                      <a:pt x="49" y="22"/>
                      <a:pt x="50" y="34"/>
                    </a:cubicBezTo>
                    <a:cubicBezTo>
                      <a:pt x="46" y="33"/>
                      <a:pt x="42" y="33"/>
                      <a:pt x="38" y="33"/>
                    </a:cubicBezTo>
                    <a:cubicBezTo>
                      <a:pt x="24" y="33"/>
                      <a:pt x="0" y="36"/>
                      <a:pt x="0" y="62"/>
                    </a:cubicBezTo>
                    <a:cubicBezTo>
                      <a:pt x="0" y="80"/>
                      <a:pt x="13" y="88"/>
                      <a:pt x="28" y="88"/>
                    </a:cubicBezTo>
                    <a:cubicBezTo>
                      <a:pt x="37" y="88"/>
                      <a:pt x="45" y="84"/>
                      <a:pt x="50" y="75"/>
                    </a:cubicBezTo>
                    <a:cubicBezTo>
                      <a:pt x="50" y="86"/>
                      <a:pt x="50" y="86"/>
                      <a:pt x="50" y="86"/>
                    </a:cubicBezTo>
                    <a:lnTo>
                      <a:pt x="7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"/>
              <p:cNvSpPr>
                <a:spLocks/>
              </p:cNvSpPr>
              <p:nvPr/>
            </p:nvSpPr>
            <p:spPr bwMode="auto">
              <a:xfrm>
                <a:off x="5264761" y="1426394"/>
                <a:ext cx="210755" cy="350462"/>
              </a:xfrm>
              <a:custGeom>
                <a:avLst/>
                <a:gdLst>
                  <a:gd name="T0" fmla="*/ 45 w 52"/>
                  <a:gd name="T1" fmla="*/ 0 h 86"/>
                  <a:gd name="T2" fmla="*/ 24 w 52"/>
                  <a:gd name="T3" fmla="*/ 17 h 86"/>
                  <a:gd name="T4" fmla="*/ 23 w 52"/>
                  <a:gd name="T5" fmla="*/ 17 h 86"/>
                  <a:gd name="T6" fmla="*/ 23 w 52"/>
                  <a:gd name="T7" fmla="*/ 2 h 86"/>
                  <a:gd name="T8" fmla="*/ 0 w 52"/>
                  <a:gd name="T9" fmla="*/ 2 h 86"/>
                  <a:gd name="T10" fmla="*/ 0 w 52"/>
                  <a:gd name="T11" fmla="*/ 86 h 86"/>
                  <a:gd name="T12" fmla="*/ 26 w 52"/>
                  <a:gd name="T13" fmla="*/ 86 h 86"/>
                  <a:gd name="T14" fmla="*/ 26 w 52"/>
                  <a:gd name="T15" fmla="*/ 50 h 86"/>
                  <a:gd name="T16" fmla="*/ 44 w 52"/>
                  <a:gd name="T17" fmla="*/ 23 h 86"/>
                  <a:gd name="T18" fmla="*/ 52 w 52"/>
                  <a:gd name="T19" fmla="*/ 25 h 86"/>
                  <a:gd name="T20" fmla="*/ 52 w 52"/>
                  <a:gd name="T21" fmla="*/ 1 h 86"/>
                  <a:gd name="T22" fmla="*/ 45 w 52"/>
                  <a:gd name="T2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86">
                    <a:moveTo>
                      <a:pt x="45" y="0"/>
                    </a:moveTo>
                    <a:cubicBezTo>
                      <a:pt x="34" y="0"/>
                      <a:pt x="28" y="7"/>
                      <a:pt x="24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34"/>
                      <a:pt x="32" y="24"/>
                      <a:pt x="44" y="23"/>
                    </a:cubicBezTo>
                    <a:cubicBezTo>
                      <a:pt x="46" y="23"/>
                      <a:pt x="50" y="24"/>
                      <a:pt x="52" y="25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47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0"/>
              <p:cNvSpPr>
                <a:spLocks noEditPoints="1"/>
              </p:cNvSpPr>
              <p:nvPr/>
            </p:nvSpPr>
            <p:spPr bwMode="auto">
              <a:xfrm>
                <a:off x="6231366" y="1426394"/>
                <a:ext cx="304489" cy="358223"/>
              </a:xfrm>
              <a:custGeom>
                <a:avLst/>
                <a:gdLst>
                  <a:gd name="T0" fmla="*/ 25 w 75"/>
                  <a:gd name="T1" fmla="*/ 36 h 88"/>
                  <a:gd name="T2" fmla="*/ 39 w 75"/>
                  <a:gd name="T3" fmla="*/ 18 h 88"/>
                  <a:gd name="T4" fmla="*/ 53 w 75"/>
                  <a:gd name="T5" fmla="*/ 36 h 88"/>
                  <a:gd name="T6" fmla="*/ 25 w 75"/>
                  <a:gd name="T7" fmla="*/ 36 h 88"/>
                  <a:gd name="T8" fmla="*/ 75 w 75"/>
                  <a:gd name="T9" fmla="*/ 47 h 88"/>
                  <a:gd name="T10" fmla="*/ 39 w 75"/>
                  <a:gd name="T11" fmla="*/ 0 h 88"/>
                  <a:gd name="T12" fmla="*/ 0 w 75"/>
                  <a:gd name="T13" fmla="*/ 44 h 88"/>
                  <a:gd name="T14" fmla="*/ 42 w 75"/>
                  <a:gd name="T15" fmla="*/ 88 h 88"/>
                  <a:gd name="T16" fmla="*/ 69 w 75"/>
                  <a:gd name="T17" fmla="*/ 83 h 88"/>
                  <a:gd name="T18" fmla="*/ 69 w 75"/>
                  <a:gd name="T19" fmla="*/ 62 h 88"/>
                  <a:gd name="T20" fmla="*/ 46 w 75"/>
                  <a:gd name="T21" fmla="*/ 69 h 88"/>
                  <a:gd name="T22" fmla="*/ 25 w 75"/>
                  <a:gd name="T23" fmla="*/ 52 h 88"/>
                  <a:gd name="T24" fmla="*/ 75 w 75"/>
                  <a:gd name="T25" fmla="*/ 52 h 88"/>
                  <a:gd name="T26" fmla="*/ 75 w 75"/>
                  <a:gd name="T27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88">
                    <a:moveTo>
                      <a:pt x="25" y="36"/>
                    </a:moveTo>
                    <a:cubicBezTo>
                      <a:pt x="25" y="26"/>
                      <a:pt x="30" y="18"/>
                      <a:pt x="39" y="18"/>
                    </a:cubicBezTo>
                    <a:cubicBezTo>
                      <a:pt x="49" y="18"/>
                      <a:pt x="53" y="26"/>
                      <a:pt x="53" y="36"/>
                    </a:cubicBezTo>
                    <a:cubicBezTo>
                      <a:pt x="25" y="36"/>
                      <a:pt x="25" y="36"/>
                      <a:pt x="25" y="36"/>
                    </a:cubicBezTo>
                    <a:close/>
                    <a:moveTo>
                      <a:pt x="75" y="47"/>
                    </a:moveTo>
                    <a:cubicBezTo>
                      <a:pt x="75" y="22"/>
                      <a:pt x="65" y="0"/>
                      <a:pt x="39" y="0"/>
                    </a:cubicBezTo>
                    <a:cubicBezTo>
                      <a:pt x="16" y="0"/>
                      <a:pt x="0" y="16"/>
                      <a:pt x="0" y="44"/>
                    </a:cubicBezTo>
                    <a:cubicBezTo>
                      <a:pt x="0" y="72"/>
                      <a:pt x="18" y="88"/>
                      <a:pt x="42" y="88"/>
                    </a:cubicBezTo>
                    <a:cubicBezTo>
                      <a:pt x="51" y="88"/>
                      <a:pt x="60" y="86"/>
                      <a:pt x="69" y="83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1" y="67"/>
                      <a:pt x="53" y="69"/>
                      <a:pt x="46" y="69"/>
                    </a:cubicBezTo>
                    <a:cubicBezTo>
                      <a:pt x="34" y="69"/>
                      <a:pt x="26" y="64"/>
                      <a:pt x="25" y="52"/>
                    </a:cubicBezTo>
                    <a:cubicBezTo>
                      <a:pt x="75" y="52"/>
                      <a:pt x="75" y="52"/>
                      <a:pt x="75" y="52"/>
                    </a:cubicBezTo>
                    <a:lnTo>
                      <a:pt x="75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1"/>
              <p:cNvSpPr>
                <a:spLocks/>
              </p:cNvSpPr>
              <p:nvPr/>
            </p:nvSpPr>
            <p:spPr bwMode="auto">
              <a:xfrm>
                <a:off x="6580633" y="1426394"/>
                <a:ext cx="247771" cy="358223"/>
              </a:xfrm>
              <a:custGeom>
                <a:avLst/>
                <a:gdLst>
                  <a:gd name="T0" fmla="*/ 31 w 61"/>
                  <a:gd name="T1" fmla="*/ 0 h 88"/>
                  <a:gd name="T2" fmla="*/ 0 w 61"/>
                  <a:gd name="T3" fmla="*/ 27 h 88"/>
                  <a:gd name="T4" fmla="*/ 36 w 61"/>
                  <a:gd name="T5" fmla="*/ 62 h 88"/>
                  <a:gd name="T6" fmla="*/ 26 w 61"/>
                  <a:gd name="T7" fmla="*/ 69 h 88"/>
                  <a:gd name="T8" fmla="*/ 2 w 61"/>
                  <a:gd name="T9" fmla="*/ 63 h 88"/>
                  <a:gd name="T10" fmla="*/ 2 w 61"/>
                  <a:gd name="T11" fmla="*/ 83 h 88"/>
                  <a:gd name="T12" fmla="*/ 27 w 61"/>
                  <a:gd name="T13" fmla="*/ 88 h 88"/>
                  <a:gd name="T14" fmla="*/ 61 w 61"/>
                  <a:gd name="T15" fmla="*/ 60 h 88"/>
                  <a:gd name="T16" fmla="*/ 24 w 61"/>
                  <a:gd name="T17" fmla="*/ 25 h 88"/>
                  <a:gd name="T18" fmla="*/ 36 w 61"/>
                  <a:gd name="T19" fmla="*/ 19 h 88"/>
                  <a:gd name="T20" fmla="*/ 56 w 61"/>
                  <a:gd name="T21" fmla="*/ 25 h 88"/>
                  <a:gd name="T22" fmla="*/ 56 w 61"/>
                  <a:gd name="T23" fmla="*/ 5 h 88"/>
                  <a:gd name="T24" fmla="*/ 31 w 61"/>
                  <a:gd name="T2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88">
                    <a:moveTo>
                      <a:pt x="31" y="0"/>
                    </a:moveTo>
                    <a:cubicBezTo>
                      <a:pt x="17" y="0"/>
                      <a:pt x="0" y="8"/>
                      <a:pt x="0" y="27"/>
                    </a:cubicBezTo>
                    <a:cubicBezTo>
                      <a:pt x="0" y="58"/>
                      <a:pt x="36" y="48"/>
                      <a:pt x="36" y="62"/>
                    </a:cubicBezTo>
                    <a:cubicBezTo>
                      <a:pt x="36" y="68"/>
                      <a:pt x="31" y="69"/>
                      <a:pt x="26" y="69"/>
                    </a:cubicBezTo>
                    <a:cubicBezTo>
                      <a:pt x="17" y="69"/>
                      <a:pt x="8" y="66"/>
                      <a:pt x="2" y="63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9" y="86"/>
                      <a:pt x="17" y="88"/>
                      <a:pt x="27" y="88"/>
                    </a:cubicBezTo>
                    <a:cubicBezTo>
                      <a:pt x="44" y="88"/>
                      <a:pt x="61" y="82"/>
                      <a:pt x="61" y="60"/>
                    </a:cubicBezTo>
                    <a:cubicBezTo>
                      <a:pt x="61" y="28"/>
                      <a:pt x="24" y="38"/>
                      <a:pt x="24" y="25"/>
                    </a:cubicBezTo>
                    <a:cubicBezTo>
                      <a:pt x="24" y="20"/>
                      <a:pt x="30" y="19"/>
                      <a:pt x="36" y="19"/>
                    </a:cubicBezTo>
                    <a:cubicBezTo>
                      <a:pt x="41" y="19"/>
                      <a:pt x="50" y="22"/>
                      <a:pt x="56" y="2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48" y="1"/>
                      <a:pt x="40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12"/>
              <p:cNvSpPr>
                <a:spLocks noEditPoints="1"/>
              </p:cNvSpPr>
              <p:nvPr/>
            </p:nvSpPr>
            <p:spPr bwMode="auto">
              <a:xfrm>
                <a:off x="7254689" y="1426394"/>
                <a:ext cx="300310" cy="358223"/>
              </a:xfrm>
              <a:custGeom>
                <a:avLst/>
                <a:gdLst>
                  <a:gd name="T0" fmla="*/ 50 w 74"/>
                  <a:gd name="T1" fmla="*/ 59 h 88"/>
                  <a:gd name="T2" fmla="*/ 34 w 74"/>
                  <a:gd name="T3" fmla="*/ 68 h 88"/>
                  <a:gd name="T4" fmla="*/ 24 w 74"/>
                  <a:gd name="T5" fmla="*/ 59 h 88"/>
                  <a:gd name="T6" fmla="*/ 39 w 74"/>
                  <a:gd name="T7" fmla="*/ 48 h 88"/>
                  <a:gd name="T8" fmla="*/ 50 w 74"/>
                  <a:gd name="T9" fmla="*/ 48 h 88"/>
                  <a:gd name="T10" fmla="*/ 50 w 74"/>
                  <a:gd name="T11" fmla="*/ 59 h 88"/>
                  <a:gd name="T12" fmla="*/ 74 w 74"/>
                  <a:gd name="T13" fmla="*/ 86 h 88"/>
                  <a:gd name="T14" fmla="*/ 73 w 74"/>
                  <a:gd name="T15" fmla="*/ 66 h 88"/>
                  <a:gd name="T16" fmla="*/ 73 w 74"/>
                  <a:gd name="T17" fmla="*/ 35 h 88"/>
                  <a:gd name="T18" fmla="*/ 38 w 74"/>
                  <a:gd name="T19" fmla="*/ 0 h 88"/>
                  <a:gd name="T20" fmla="*/ 10 w 74"/>
                  <a:gd name="T21" fmla="*/ 5 h 88"/>
                  <a:gd name="T22" fmla="*/ 10 w 74"/>
                  <a:gd name="T23" fmla="*/ 25 h 88"/>
                  <a:gd name="T24" fmla="*/ 10 w 74"/>
                  <a:gd name="T25" fmla="*/ 25 h 88"/>
                  <a:gd name="T26" fmla="*/ 33 w 74"/>
                  <a:gd name="T27" fmla="*/ 19 h 88"/>
                  <a:gd name="T28" fmla="*/ 49 w 74"/>
                  <a:gd name="T29" fmla="*/ 34 h 88"/>
                  <a:gd name="T30" fmla="*/ 38 w 74"/>
                  <a:gd name="T31" fmla="*/ 32 h 88"/>
                  <a:gd name="T32" fmla="*/ 0 w 74"/>
                  <a:gd name="T33" fmla="*/ 61 h 88"/>
                  <a:gd name="T34" fmla="*/ 27 w 74"/>
                  <a:gd name="T35" fmla="*/ 88 h 88"/>
                  <a:gd name="T36" fmla="*/ 50 w 74"/>
                  <a:gd name="T37" fmla="*/ 75 h 88"/>
                  <a:gd name="T38" fmla="*/ 50 w 74"/>
                  <a:gd name="T39" fmla="*/ 86 h 88"/>
                  <a:gd name="T40" fmla="*/ 74 w 74"/>
                  <a:gd name="T41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" h="88">
                    <a:moveTo>
                      <a:pt x="50" y="59"/>
                    </a:moveTo>
                    <a:cubicBezTo>
                      <a:pt x="46" y="65"/>
                      <a:pt x="41" y="68"/>
                      <a:pt x="34" y="68"/>
                    </a:cubicBezTo>
                    <a:cubicBezTo>
                      <a:pt x="28" y="68"/>
                      <a:pt x="24" y="65"/>
                      <a:pt x="24" y="59"/>
                    </a:cubicBezTo>
                    <a:cubicBezTo>
                      <a:pt x="24" y="51"/>
                      <a:pt x="30" y="48"/>
                      <a:pt x="39" y="48"/>
                    </a:cubicBezTo>
                    <a:cubicBezTo>
                      <a:pt x="43" y="48"/>
                      <a:pt x="46" y="48"/>
                      <a:pt x="50" y="48"/>
                    </a:cubicBezTo>
                    <a:cubicBezTo>
                      <a:pt x="50" y="59"/>
                      <a:pt x="50" y="59"/>
                      <a:pt x="50" y="59"/>
                    </a:cubicBezTo>
                    <a:close/>
                    <a:moveTo>
                      <a:pt x="74" y="86"/>
                    </a:moveTo>
                    <a:cubicBezTo>
                      <a:pt x="73" y="79"/>
                      <a:pt x="73" y="73"/>
                      <a:pt x="73" y="66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9"/>
                      <a:pt x="57" y="0"/>
                      <a:pt x="38" y="0"/>
                    </a:cubicBezTo>
                    <a:cubicBezTo>
                      <a:pt x="28" y="0"/>
                      <a:pt x="18" y="1"/>
                      <a:pt x="10" y="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7" y="21"/>
                      <a:pt x="25" y="19"/>
                      <a:pt x="33" y="19"/>
                    </a:cubicBezTo>
                    <a:cubicBezTo>
                      <a:pt x="42" y="19"/>
                      <a:pt x="49" y="22"/>
                      <a:pt x="49" y="34"/>
                    </a:cubicBezTo>
                    <a:cubicBezTo>
                      <a:pt x="46" y="33"/>
                      <a:pt x="42" y="32"/>
                      <a:pt x="38" y="32"/>
                    </a:cubicBezTo>
                    <a:cubicBezTo>
                      <a:pt x="24" y="32"/>
                      <a:pt x="0" y="36"/>
                      <a:pt x="0" y="61"/>
                    </a:cubicBezTo>
                    <a:cubicBezTo>
                      <a:pt x="0" y="80"/>
                      <a:pt x="13" y="88"/>
                      <a:pt x="27" y="88"/>
                    </a:cubicBezTo>
                    <a:cubicBezTo>
                      <a:pt x="37" y="88"/>
                      <a:pt x="45" y="83"/>
                      <a:pt x="50" y="75"/>
                    </a:cubicBezTo>
                    <a:cubicBezTo>
                      <a:pt x="50" y="86"/>
                      <a:pt x="50" y="86"/>
                      <a:pt x="50" y="86"/>
                    </a:cubicBezTo>
                    <a:lnTo>
                      <a:pt x="7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13"/>
              <p:cNvSpPr>
                <a:spLocks noEditPoints="1"/>
              </p:cNvSpPr>
              <p:nvPr/>
            </p:nvSpPr>
            <p:spPr bwMode="auto">
              <a:xfrm>
                <a:off x="7867847" y="1312359"/>
                <a:ext cx="328968" cy="472257"/>
              </a:xfrm>
              <a:custGeom>
                <a:avLst/>
                <a:gdLst>
                  <a:gd name="T0" fmla="*/ 41 w 81"/>
                  <a:gd name="T1" fmla="*/ 93 h 116"/>
                  <a:gd name="T2" fmla="*/ 56 w 81"/>
                  <a:gd name="T3" fmla="*/ 72 h 116"/>
                  <a:gd name="T4" fmla="*/ 41 w 81"/>
                  <a:gd name="T5" fmla="*/ 50 h 116"/>
                  <a:gd name="T6" fmla="*/ 26 w 81"/>
                  <a:gd name="T7" fmla="*/ 71 h 116"/>
                  <a:gd name="T8" fmla="*/ 41 w 81"/>
                  <a:gd name="T9" fmla="*/ 93 h 116"/>
                  <a:gd name="T10" fmla="*/ 81 w 81"/>
                  <a:gd name="T11" fmla="*/ 114 h 116"/>
                  <a:gd name="T12" fmla="*/ 58 w 81"/>
                  <a:gd name="T13" fmla="*/ 114 h 116"/>
                  <a:gd name="T14" fmla="*/ 58 w 81"/>
                  <a:gd name="T15" fmla="*/ 101 h 116"/>
                  <a:gd name="T16" fmla="*/ 58 w 81"/>
                  <a:gd name="T17" fmla="*/ 101 h 116"/>
                  <a:gd name="T18" fmla="*/ 33 w 81"/>
                  <a:gd name="T19" fmla="*/ 116 h 116"/>
                  <a:gd name="T20" fmla="*/ 0 w 81"/>
                  <a:gd name="T21" fmla="*/ 70 h 116"/>
                  <a:gd name="T22" fmla="*/ 31 w 81"/>
                  <a:gd name="T23" fmla="*/ 27 h 116"/>
                  <a:gd name="T24" fmla="*/ 56 w 81"/>
                  <a:gd name="T25" fmla="*/ 40 h 116"/>
                  <a:gd name="T26" fmla="*/ 56 w 81"/>
                  <a:gd name="T27" fmla="*/ 40 h 116"/>
                  <a:gd name="T28" fmla="*/ 56 w 81"/>
                  <a:gd name="T29" fmla="*/ 0 h 116"/>
                  <a:gd name="T30" fmla="*/ 81 w 81"/>
                  <a:gd name="T31" fmla="*/ 0 h 116"/>
                  <a:gd name="T32" fmla="*/ 81 w 81"/>
                  <a:gd name="T33" fmla="*/ 1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116">
                    <a:moveTo>
                      <a:pt x="41" y="93"/>
                    </a:moveTo>
                    <a:cubicBezTo>
                      <a:pt x="49" y="93"/>
                      <a:pt x="56" y="84"/>
                      <a:pt x="56" y="72"/>
                    </a:cubicBezTo>
                    <a:cubicBezTo>
                      <a:pt x="56" y="59"/>
                      <a:pt x="50" y="50"/>
                      <a:pt x="41" y="50"/>
                    </a:cubicBezTo>
                    <a:cubicBezTo>
                      <a:pt x="31" y="50"/>
                      <a:pt x="26" y="59"/>
                      <a:pt x="26" y="71"/>
                    </a:cubicBezTo>
                    <a:cubicBezTo>
                      <a:pt x="26" y="84"/>
                      <a:pt x="31" y="93"/>
                      <a:pt x="41" y="93"/>
                    </a:cubicBezTo>
                    <a:close/>
                    <a:moveTo>
                      <a:pt x="81" y="114"/>
                    </a:moveTo>
                    <a:cubicBezTo>
                      <a:pt x="58" y="114"/>
                      <a:pt x="58" y="114"/>
                      <a:pt x="58" y="114"/>
                    </a:cubicBezTo>
                    <a:cubicBezTo>
                      <a:pt x="58" y="101"/>
                      <a:pt x="58" y="101"/>
                      <a:pt x="58" y="101"/>
                    </a:cubicBezTo>
                    <a:cubicBezTo>
                      <a:pt x="58" y="101"/>
                      <a:pt x="58" y="101"/>
                      <a:pt x="58" y="101"/>
                    </a:cubicBezTo>
                    <a:cubicBezTo>
                      <a:pt x="53" y="111"/>
                      <a:pt x="44" y="116"/>
                      <a:pt x="33" y="116"/>
                    </a:cubicBezTo>
                    <a:cubicBezTo>
                      <a:pt x="11" y="116"/>
                      <a:pt x="0" y="95"/>
                      <a:pt x="0" y="70"/>
                    </a:cubicBezTo>
                    <a:cubicBezTo>
                      <a:pt x="0" y="49"/>
                      <a:pt x="11" y="27"/>
                      <a:pt x="31" y="27"/>
                    </a:cubicBezTo>
                    <a:cubicBezTo>
                      <a:pt x="41" y="27"/>
                      <a:pt x="49" y="30"/>
                      <a:pt x="56" y="40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14"/>
              <p:cNvSpPr>
                <a:spLocks/>
              </p:cNvSpPr>
              <p:nvPr/>
            </p:nvSpPr>
            <p:spPr bwMode="auto">
              <a:xfrm>
                <a:off x="6864823" y="1308180"/>
                <a:ext cx="349267" cy="480616"/>
              </a:xfrm>
              <a:custGeom>
                <a:avLst/>
                <a:gdLst>
                  <a:gd name="T0" fmla="*/ 78 w 86"/>
                  <a:gd name="T1" fmla="*/ 92 h 118"/>
                  <a:gd name="T2" fmla="*/ 60 w 86"/>
                  <a:gd name="T3" fmla="*/ 95 h 118"/>
                  <a:gd name="T4" fmla="*/ 28 w 86"/>
                  <a:gd name="T5" fmla="*/ 59 h 118"/>
                  <a:gd name="T6" fmla="*/ 58 w 86"/>
                  <a:gd name="T7" fmla="*/ 22 h 118"/>
                  <a:gd name="T8" fmla="*/ 78 w 86"/>
                  <a:gd name="T9" fmla="*/ 27 h 118"/>
                  <a:gd name="T10" fmla="*/ 86 w 86"/>
                  <a:gd name="T11" fmla="*/ 6 h 118"/>
                  <a:gd name="T12" fmla="*/ 86 w 86"/>
                  <a:gd name="T13" fmla="*/ 6 h 118"/>
                  <a:gd name="T14" fmla="*/ 57 w 86"/>
                  <a:gd name="T15" fmla="*/ 0 h 118"/>
                  <a:gd name="T16" fmla="*/ 0 w 86"/>
                  <a:gd name="T17" fmla="*/ 59 h 118"/>
                  <a:gd name="T18" fmla="*/ 57 w 86"/>
                  <a:gd name="T19" fmla="*/ 118 h 118"/>
                  <a:gd name="T20" fmla="*/ 86 w 86"/>
                  <a:gd name="T21" fmla="*/ 113 h 118"/>
                  <a:gd name="T22" fmla="*/ 78 w 86"/>
                  <a:gd name="T23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" h="118">
                    <a:moveTo>
                      <a:pt x="78" y="92"/>
                    </a:moveTo>
                    <a:cubicBezTo>
                      <a:pt x="72" y="94"/>
                      <a:pt x="66" y="95"/>
                      <a:pt x="60" y="95"/>
                    </a:cubicBezTo>
                    <a:cubicBezTo>
                      <a:pt x="41" y="95"/>
                      <a:pt x="28" y="82"/>
                      <a:pt x="28" y="59"/>
                    </a:cubicBezTo>
                    <a:cubicBezTo>
                      <a:pt x="28" y="38"/>
                      <a:pt x="40" y="22"/>
                      <a:pt x="58" y="22"/>
                    </a:cubicBezTo>
                    <a:cubicBezTo>
                      <a:pt x="65" y="22"/>
                      <a:pt x="72" y="24"/>
                      <a:pt x="78" y="27"/>
                    </a:cubicBezTo>
                    <a:cubicBezTo>
                      <a:pt x="80" y="20"/>
                      <a:pt x="83" y="13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77" y="3"/>
                      <a:pt x="67" y="0"/>
                      <a:pt x="57" y="0"/>
                    </a:cubicBezTo>
                    <a:cubicBezTo>
                      <a:pt x="24" y="0"/>
                      <a:pt x="0" y="20"/>
                      <a:pt x="0" y="59"/>
                    </a:cubicBezTo>
                    <a:cubicBezTo>
                      <a:pt x="0" y="102"/>
                      <a:pt x="31" y="118"/>
                      <a:pt x="57" y="118"/>
                    </a:cubicBezTo>
                    <a:cubicBezTo>
                      <a:pt x="70" y="118"/>
                      <a:pt x="79" y="115"/>
                      <a:pt x="86" y="113"/>
                    </a:cubicBezTo>
                    <a:cubicBezTo>
                      <a:pt x="83" y="106"/>
                      <a:pt x="80" y="99"/>
                      <a:pt x="78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9849116" y="6237312"/>
              <a:ext cx="372715" cy="373791"/>
              <a:chOff x="3611563" y="1026975"/>
              <a:chExt cx="1035861" cy="1038846"/>
            </a:xfrm>
          </p:grpSpPr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3611563" y="1026975"/>
                <a:ext cx="1035861" cy="1038846"/>
              </a:xfrm>
              <a:custGeom>
                <a:avLst/>
                <a:gdLst>
                  <a:gd name="T0" fmla="*/ 255 w 255"/>
                  <a:gd name="T1" fmla="*/ 255 h 255"/>
                  <a:gd name="T2" fmla="*/ 43 w 255"/>
                  <a:gd name="T3" fmla="*/ 255 h 255"/>
                  <a:gd name="T4" fmla="*/ 0 w 255"/>
                  <a:gd name="T5" fmla="*/ 212 h 255"/>
                  <a:gd name="T6" fmla="*/ 0 w 255"/>
                  <a:gd name="T7" fmla="*/ 0 h 255"/>
                  <a:gd name="T8" fmla="*/ 212 w 255"/>
                  <a:gd name="T9" fmla="*/ 0 h 255"/>
                  <a:gd name="T10" fmla="*/ 255 w 255"/>
                  <a:gd name="T11" fmla="*/ 43 h 255"/>
                  <a:gd name="T12" fmla="*/ 255 w 255"/>
                  <a:gd name="T13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55">
                    <a:moveTo>
                      <a:pt x="255" y="255"/>
                    </a:moveTo>
                    <a:cubicBezTo>
                      <a:pt x="43" y="255"/>
                      <a:pt x="43" y="255"/>
                      <a:pt x="43" y="255"/>
                    </a:cubicBezTo>
                    <a:cubicBezTo>
                      <a:pt x="43" y="255"/>
                      <a:pt x="0" y="255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2" y="0"/>
                      <a:pt x="255" y="0"/>
                      <a:pt x="255" y="43"/>
                    </a:cubicBezTo>
                    <a:lnTo>
                      <a:pt x="255" y="255"/>
                    </a:lnTo>
                    <a:close/>
                  </a:path>
                </a:pathLst>
              </a:custGeom>
              <a:solidFill>
                <a:srgbClr val="CC092F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6" name="Grupo 95"/>
              <p:cNvGrpSpPr/>
              <p:nvPr/>
            </p:nvGrpSpPr>
            <p:grpSpPr>
              <a:xfrm>
                <a:off x="3765599" y="1173846"/>
                <a:ext cx="743312" cy="745104"/>
                <a:chOff x="3765599" y="1173846"/>
                <a:chExt cx="743312" cy="745104"/>
              </a:xfrm>
            </p:grpSpPr>
            <p:sp>
              <p:nvSpPr>
                <p:cNvPr id="97" name="Rectangle 15"/>
                <p:cNvSpPr>
                  <a:spLocks noChangeArrowheads="1"/>
                </p:cNvSpPr>
                <p:nvPr/>
              </p:nvSpPr>
              <p:spPr bwMode="auto">
                <a:xfrm>
                  <a:off x="4033669" y="1658641"/>
                  <a:ext cx="48957" cy="26030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Rectangle 16"/>
                <p:cNvSpPr>
                  <a:spLocks noChangeArrowheads="1"/>
                </p:cNvSpPr>
                <p:nvPr/>
              </p:nvSpPr>
              <p:spPr bwMode="auto">
                <a:xfrm>
                  <a:off x="4131583" y="1560727"/>
                  <a:ext cx="81197" cy="3582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7"/>
                <p:cNvSpPr>
                  <a:spLocks/>
                </p:cNvSpPr>
                <p:nvPr/>
              </p:nvSpPr>
              <p:spPr bwMode="auto">
                <a:xfrm>
                  <a:off x="3765599" y="1173846"/>
                  <a:ext cx="743312" cy="505094"/>
                </a:xfrm>
                <a:custGeom>
                  <a:avLst/>
                  <a:gdLst>
                    <a:gd name="T0" fmla="*/ 55 w 183"/>
                    <a:gd name="T1" fmla="*/ 33 h 124"/>
                    <a:gd name="T2" fmla="*/ 110 w 183"/>
                    <a:gd name="T3" fmla="*/ 20 h 124"/>
                    <a:gd name="T4" fmla="*/ 137 w 183"/>
                    <a:gd name="T5" fmla="*/ 33 h 124"/>
                    <a:gd name="T6" fmla="*/ 140 w 183"/>
                    <a:gd name="T7" fmla="*/ 33 h 124"/>
                    <a:gd name="T8" fmla="*/ 140 w 183"/>
                    <a:gd name="T9" fmla="*/ 30 h 124"/>
                    <a:gd name="T10" fmla="*/ 110 w 183"/>
                    <a:gd name="T11" fmla="*/ 9 h 124"/>
                    <a:gd name="T12" fmla="*/ 55 w 183"/>
                    <a:gd name="T13" fmla="*/ 13 h 124"/>
                    <a:gd name="T14" fmla="*/ 28 w 183"/>
                    <a:gd name="T15" fmla="*/ 40 h 124"/>
                    <a:gd name="T16" fmla="*/ 4 w 183"/>
                    <a:gd name="T17" fmla="*/ 50 h 124"/>
                    <a:gd name="T18" fmla="*/ 2 w 183"/>
                    <a:gd name="T19" fmla="*/ 53 h 124"/>
                    <a:gd name="T20" fmla="*/ 5 w 183"/>
                    <a:gd name="T21" fmla="*/ 54 h 124"/>
                    <a:gd name="T22" fmla="*/ 24 w 183"/>
                    <a:gd name="T23" fmla="*/ 49 h 124"/>
                    <a:gd name="T24" fmla="*/ 24 w 183"/>
                    <a:gd name="T25" fmla="*/ 92 h 124"/>
                    <a:gd name="T26" fmla="*/ 44 w 183"/>
                    <a:gd name="T27" fmla="*/ 122 h 124"/>
                    <a:gd name="T28" fmla="*/ 47 w 183"/>
                    <a:gd name="T29" fmla="*/ 122 h 124"/>
                    <a:gd name="T30" fmla="*/ 47 w 183"/>
                    <a:gd name="T31" fmla="*/ 119 h 124"/>
                    <a:gd name="T32" fmla="*/ 37 w 183"/>
                    <a:gd name="T33" fmla="*/ 91 h 124"/>
                    <a:gd name="T34" fmla="*/ 45 w 183"/>
                    <a:gd name="T35" fmla="*/ 45 h 124"/>
                    <a:gd name="T36" fmla="*/ 110 w 183"/>
                    <a:gd name="T37" fmla="*/ 51 h 124"/>
                    <a:gd name="T38" fmla="*/ 148 w 183"/>
                    <a:gd name="T39" fmla="*/ 99 h 124"/>
                    <a:gd name="T40" fmla="*/ 131 w 183"/>
                    <a:gd name="T41" fmla="*/ 120 h 124"/>
                    <a:gd name="T42" fmla="*/ 130 w 183"/>
                    <a:gd name="T43" fmla="*/ 123 h 124"/>
                    <a:gd name="T44" fmla="*/ 133 w 183"/>
                    <a:gd name="T45" fmla="*/ 123 h 124"/>
                    <a:gd name="T46" fmla="*/ 164 w 183"/>
                    <a:gd name="T47" fmla="*/ 99 h 124"/>
                    <a:gd name="T48" fmla="*/ 138 w 183"/>
                    <a:gd name="T49" fmla="*/ 46 h 124"/>
                    <a:gd name="T50" fmla="*/ 110 w 183"/>
                    <a:gd name="T51" fmla="*/ 36 h 124"/>
                    <a:gd name="T52" fmla="*/ 55 w 183"/>
                    <a:gd name="T53" fmla="*/ 3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83" h="124">
                      <a:moveTo>
                        <a:pt x="55" y="33"/>
                      </a:moveTo>
                      <a:cubicBezTo>
                        <a:pt x="55" y="33"/>
                        <a:pt x="75" y="13"/>
                        <a:pt x="110" y="20"/>
                      </a:cubicBezTo>
                      <a:cubicBezTo>
                        <a:pt x="110" y="20"/>
                        <a:pt x="126" y="22"/>
                        <a:pt x="137" y="33"/>
                      </a:cubicBezTo>
                      <a:cubicBezTo>
                        <a:pt x="137" y="33"/>
                        <a:pt x="139" y="34"/>
                        <a:pt x="140" y="33"/>
                      </a:cubicBezTo>
                      <a:cubicBezTo>
                        <a:pt x="140" y="33"/>
                        <a:pt x="142" y="32"/>
                        <a:pt x="140" y="30"/>
                      </a:cubicBezTo>
                      <a:cubicBezTo>
                        <a:pt x="140" y="30"/>
                        <a:pt x="130" y="16"/>
                        <a:pt x="110" y="9"/>
                      </a:cubicBezTo>
                      <a:cubicBezTo>
                        <a:pt x="110" y="9"/>
                        <a:pt x="83" y="0"/>
                        <a:pt x="55" y="13"/>
                      </a:cubicBezTo>
                      <a:cubicBezTo>
                        <a:pt x="55" y="13"/>
                        <a:pt x="37" y="20"/>
                        <a:pt x="28" y="40"/>
                      </a:cubicBezTo>
                      <a:cubicBezTo>
                        <a:pt x="28" y="40"/>
                        <a:pt x="14" y="44"/>
                        <a:pt x="4" y="50"/>
                      </a:cubicBezTo>
                      <a:cubicBezTo>
                        <a:pt x="4" y="50"/>
                        <a:pt x="0" y="51"/>
                        <a:pt x="2" y="53"/>
                      </a:cubicBezTo>
                      <a:cubicBezTo>
                        <a:pt x="2" y="53"/>
                        <a:pt x="3" y="55"/>
                        <a:pt x="5" y="54"/>
                      </a:cubicBezTo>
                      <a:cubicBezTo>
                        <a:pt x="5" y="54"/>
                        <a:pt x="15" y="51"/>
                        <a:pt x="24" y="49"/>
                      </a:cubicBezTo>
                      <a:cubicBezTo>
                        <a:pt x="24" y="49"/>
                        <a:pt x="17" y="68"/>
                        <a:pt x="24" y="92"/>
                      </a:cubicBezTo>
                      <a:cubicBezTo>
                        <a:pt x="28" y="102"/>
                        <a:pt x="34" y="113"/>
                        <a:pt x="44" y="122"/>
                      </a:cubicBezTo>
                      <a:cubicBezTo>
                        <a:pt x="44" y="122"/>
                        <a:pt x="45" y="123"/>
                        <a:pt x="47" y="122"/>
                      </a:cubicBezTo>
                      <a:cubicBezTo>
                        <a:pt x="47" y="122"/>
                        <a:pt x="48" y="121"/>
                        <a:pt x="47" y="119"/>
                      </a:cubicBezTo>
                      <a:cubicBezTo>
                        <a:pt x="47" y="119"/>
                        <a:pt x="40" y="108"/>
                        <a:pt x="37" y="91"/>
                      </a:cubicBezTo>
                      <a:cubicBezTo>
                        <a:pt x="34" y="78"/>
                        <a:pt x="35" y="60"/>
                        <a:pt x="45" y="45"/>
                      </a:cubicBezTo>
                      <a:cubicBezTo>
                        <a:pt x="45" y="45"/>
                        <a:pt x="80" y="40"/>
                        <a:pt x="110" y="51"/>
                      </a:cubicBezTo>
                      <a:cubicBezTo>
                        <a:pt x="110" y="51"/>
                        <a:pt x="161" y="68"/>
                        <a:pt x="148" y="99"/>
                      </a:cubicBezTo>
                      <a:cubicBezTo>
                        <a:pt x="148" y="99"/>
                        <a:pt x="145" y="110"/>
                        <a:pt x="131" y="120"/>
                      </a:cubicBezTo>
                      <a:cubicBezTo>
                        <a:pt x="131" y="120"/>
                        <a:pt x="128" y="121"/>
                        <a:pt x="130" y="123"/>
                      </a:cubicBezTo>
                      <a:cubicBezTo>
                        <a:pt x="130" y="123"/>
                        <a:pt x="131" y="124"/>
                        <a:pt x="133" y="123"/>
                      </a:cubicBezTo>
                      <a:cubicBezTo>
                        <a:pt x="133" y="123"/>
                        <a:pt x="155" y="116"/>
                        <a:pt x="164" y="99"/>
                      </a:cubicBezTo>
                      <a:cubicBezTo>
                        <a:pt x="164" y="99"/>
                        <a:pt x="183" y="70"/>
                        <a:pt x="138" y="46"/>
                      </a:cubicBezTo>
                      <a:cubicBezTo>
                        <a:pt x="138" y="46"/>
                        <a:pt x="126" y="40"/>
                        <a:pt x="110" y="36"/>
                      </a:cubicBezTo>
                      <a:cubicBezTo>
                        <a:pt x="110" y="36"/>
                        <a:pt x="82" y="29"/>
                        <a:pt x="55" y="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19"/>
                <p:cNvSpPr>
                  <a:spLocks noChangeArrowheads="1"/>
                </p:cNvSpPr>
                <p:nvPr/>
              </p:nvSpPr>
              <p:spPr bwMode="auto">
                <a:xfrm>
                  <a:off x="4033669" y="1658641"/>
                  <a:ext cx="48957" cy="26030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20"/>
                <p:cNvSpPr>
                  <a:spLocks noChangeArrowheads="1"/>
                </p:cNvSpPr>
                <p:nvPr/>
              </p:nvSpPr>
              <p:spPr bwMode="auto">
                <a:xfrm>
                  <a:off x="4131583" y="1560727"/>
                  <a:ext cx="81197" cy="3582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Freeform 21"/>
                <p:cNvSpPr>
                  <a:spLocks/>
                </p:cNvSpPr>
                <p:nvPr/>
              </p:nvSpPr>
              <p:spPr bwMode="auto">
                <a:xfrm>
                  <a:off x="3765599" y="1173846"/>
                  <a:ext cx="743312" cy="509274"/>
                </a:xfrm>
                <a:custGeom>
                  <a:avLst/>
                  <a:gdLst>
                    <a:gd name="T0" fmla="*/ 54 w 183"/>
                    <a:gd name="T1" fmla="*/ 34 h 125"/>
                    <a:gd name="T2" fmla="*/ 110 w 183"/>
                    <a:gd name="T3" fmla="*/ 20 h 125"/>
                    <a:gd name="T4" fmla="*/ 137 w 183"/>
                    <a:gd name="T5" fmla="*/ 33 h 125"/>
                    <a:gd name="T6" fmla="*/ 140 w 183"/>
                    <a:gd name="T7" fmla="*/ 33 h 125"/>
                    <a:gd name="T8" fmla="*/ 140 w 183"/>
                    <a:gd name="T9" fmla="*/ 30 h 125"/>
                    <a:gd name="T10" fmla="*/ 110 w 183"/>
                    <a:gd name="T11" fmla="*/ 10 h 125"/>
                    <a:gd name="T12" fmla="*/ 54 w 183"/>
                    <a:gd name="T13" fmla="*/ 13 h 125"/>
                    <a:gd name="T14" fmla="*/ 27 w 183"/>
                    <a:gd name="T15" fmla="*/ 40 h 125"/>
                    <a:gd name="T16" fmla="*/ 3 w 183"/>
                    <a:gd name="T17" fmla="*/ 50 h 125"/>
                    <a:gd name="T18" fmla="*/ 1 w 183"/>
                    <a:gd name="T19" fmla="*/ 54 h 125"/>
                    <a:gd name="T20" fmla="*/ 5 w 183"/>
                    <a:gd name="T21" fmla="*/ 54 h 125"/>
                    <a:gd name="T22" fmla="*/ 24 w 183"/>
                    <a:gd name="T23" fmla="*/ 49 h 125"/>
                    <a:gd name="T24" fmla="*/ 24 w 183"/>
                    <a:gd name="T25" fmla="*/ 92 h 125"/>
                    <a:gd name="T26" fmla="*/ 44 w 183"/>
                    <a:gd name="T27" fmla="*/ 122 h 125"/>
                    <a:gd name="T28" fmla="*/ 47 w 183"/>
                    <a:gd name="T29" fmla="*/ 122 h 125"/>
                    <a:gd name="T30" fmla="*/ 47 w 183"/>
                    <a:gd name="T31" fmla="*/ 120 h 125"/>
                    <a:gd name="T32" fmla="*/ 37 w 183"/>
                    <a:gd name="T33" fmla="*/ 92 h 125"/>
                    <a:gd name="T34" fmla="*/ 45 w 183"/>
                    <a:gd name="T35" fmla="*/ 45 h 125"/>
                    <a:gd name="T36" fmla="*/ 110 w 183"/>
                    <a:gd name="T37" fmla="*/ 52 h 125"/>
                    <a:gd name="T38" fmla="*/ 148 w 183"/>
                    <a:gd name="T39" fmla="*/ 99 h 125"/>
                    <a:gd name="T40" fmla="*/ 130 w 183"/>
                    <a:gd name="T41" fmla="*/ 120 h 125"/>
                    <a:gd name="T42" fmla="*/ 129 w 183"/>
                    <a:gd name="T43" fmla="*/ 123 h 125"/>
                    <a:gd name="T44" fmla="*/ 133 w 183"/>
                    <a:gd name="T45" fmla="*/ 124 h 125"/>
                    <a:gd name="T46" fmla="*/ 164 w 183"/>
                    <a:gd name="T47" fmla="*/ 99 h 125"/>
                    <a:gd name="T48" fmla="*/ 138 w 183"/>
                    <a:gd name="T49" fmla="*/ 47 h 125"/>
                    <a:gd name="T50" fmla="*/ 110 w 183"/>
                    <a:gd name="T51" fmla="*/ 37 h 125"/>
                    <a:gd name="T52" fmla="*/ 54 w 183"/>
                    <a:gd name="T53" fmla="*/ 3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83" h="125">
                      <a:moveTo>
                        <a:pt x="54" y="34"/>
                      </a:moveTo>
                      <a:cubicBezTo>
                        <a:pt x="54" y="34"/>
                        <a:pt x="75" y="13"/>
                        <a:pt x="110" y="20"/>
                      </a:cubicBezTo>
                      <a:cubicBezTo>
                        <a:pt x="110" y="20"/>
                        <a:pt x="125" y="22"/>
                        <a:pt x="137" y="33"/>
                      </a:cubicBezTo>
                      <a:cubicBezTo>
                        <a:pt x="137" y="33"/>
                        <a:pt x="139" y="35"/>
                        <a:pt x="140" y="33"/>
                      </a:cubicBezTo>
                      <a:cubicBezTo>
                        <a:pt x="140" y="33"/>
                        <a:pt x="142" y="32"/>
                        <a:pt x="140" y="30"/>
                      </a:cubicBezTo>
                      <a:cubicBezTo>
                        <a:pt x="140" y="30"/>
                        <a:pt x="130" y="16"/>
                        <a:pt x="110" y="10"/>
                      </a:cubicBezTo>
                      <a:cubicBezTo>
                        <a:pt x="110" y="10"/>
                        <a:pt x="83" y="0"/>
                        <a:pt x="54" y="13"/>
                      </a:cubicBezTo>
                      <a:cubicBezTo>
                        <a:pt x="54" y="13"/>
                        <a:pt x="37" y="20"/>
                        <a:pt x="27" y="40"/>
                      </a:cubicBezTo>
                      <a:cubicBezTo>
                        <a:pt x="27" y="40"/>
                        <a:pt x="14" y="44"/>
                        <a:pt x="3" y="50"/>
                      </a:cubicBezTo>
                      <a:cubicBezTo>
                        <a:pt x="3" y="50"/>
                        <a:pt x="0" y="51"/>
                        <a:pt x="1" y="54"/>
                      </a:cubicBezTo>
                      <a:cubicBezTo>
                        <a:pt x="1" y="54"/>
                        <a:pt x="2" y="55"/>
                        <a:pt x="5" y="54"/>
                      </a:cubicBezTo>
                      <a:cubicBezTo>
                        <a:pt x="5" y="54"/>
                        <a:pt x="15" y="51"/>
                        <a:pt x="24" y="49"/>
                      </a:cubicBezTo>
                      <a:cubicBezTo>
                        <a:pt x="24" y="49"/>
                        <a:pt x="16" y="68"/>
                        <a:pt x="24" y="92"/>
                      </a:cubicBezTo>
                      <a:cubicBezTo>
                        <a:pt x="28" y="102"/>
                        <a:pt x="34" y="113"/>
                        <a:pt x="44" y="122"/>
                      </a:cubicBezTo>
                      <a:cubicBezTo>
                        <a:pt x="44" y="122"/>
                        <a:pt x="45" y="123"/>
                        <a:pt x="47" y="122"/>
                      </a:cubicBezTo>
                      <a:cubicBezTo>
                        <a:pt x="47" y="122"/>
                        <a:pt x="48" y="121"/>
                        <a:pt x="47" y="120"/>
                      </a:cubicBezTo>
                      <a:cubicBezTo>
                        <a:pt x="47" y="120"/>
                        <a:pt x="40" y="108"/>
                        <a:pt x="37" y="92"/>
                      </a:cubicBezTo>
                      <a:cubicBezTo>
                        <a:pt x="34" y="78"/>
                        <a:pt x="35" y="60"/>
                        <a:pt x="45" y="45"/>
                      </a:cubicBezTo>
                      <a:cubicBezTo>
                        <a:pt x="45" y="45"/>
                        <a:pt x="80" y="40"/>
                        <a:pt x="110" y="52"/>
                      </a:cubicBezTo>
                      <a:cubicBezTo>
                        <a:pt x="110" y="52"/>
                        <a:pt x="161" y="68"/>
                        <a:pt x="148" y="99"/>
                      </a:cubicBezTo>
                      <a:cubicBezTo>
                        <a:pt x="148" y="99"/>
                        <a:pt x="145" y="110"/>
                        <a:pt x="130" y="120"/>
                      </a:cubicBezTo>
                      <a:cubicBezTo>
                        <a:pt x="130" y="120"/>
                        <a:pt x="128" y="121"/>
                        <a:pt x="129" y="123"/>
                      </a:cubicBezTo>
                      <a:cubicBezTo>
                        <a:pt x="129" y="123"/>
                        <a:pt x="130" y="125"/>
                        <a:pt x="133" y="124"/>
                      </a:cubicBezTo>
                      <a:cubicBezTo>
                        <a:pt x="133" y="124"/>
                        <a:pt x="154" y="117"/>
                        <a:pt x="164" y="99"/>
                      </a:cubicBezTo>
                      <a:cubicBezTo>
                        <a:pt x="164" y="99"/>
                        <a:pt x="183" y="70"/>
                        <a:pt x="138" y="47"/>
                      </a:cubicBezTo>
                      <a:cubicBezTo>
                        <a:pt x="138" y="47"/>
                        <a:pt x="126" y="40"/>
                        <a:pt x="110" y="37"/>
                      </a:cubicBezTo>
                      <a:cubicBezTo>
                        <a:pt x="110" y="37"/>
                        <a:pt x="82" y="30"/>
                        <a:pt x="54" y="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03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E2B40FAD-3C6F-4C77-ACB1-57A1AD29915F}"/>
              </a:ext>
            </a:extLst>
          </p:cNvPr>
          <p:cNvSpPr txBox="1"/>
          <p:nvPr/>
        </p:nvSpPr>
        <p:spPr>
          <a:xfrm>
            <a:off x="374650" y="92075"/>
            <a:ext cx="16381850" cy="56810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Bases de Dados Novo Front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8" name="Retângulo 20">
            <a:hlinkClick r:id="rId3" action="ppaction://hlinksldjump"/>
            <a:extLst>
              <a:ext uri="{FF2B5EF4-FFF2-40B4-BE49-F238E27FC236}">
                <a16:creationId xmlns:a16="http://schemas.microsoft.com/office/drawing/2014/main" id="{15FE6D0B-13B3-4A5E-A146-70D8B7CD8D4E}"/>
              </a:ext>
            </a:extLst>
          </p:cNvPr>
          <p:cNvSpPr/>
          <p:nvPr/>
        </p:nvSpPr>
        <p:spPr>
          <a:xfrm flipH="1">
            <a:off x="6092200" y="1348619"/>
            <a:ext cx="791307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72000" anchor="ctr"/>
          <a:lstStyle/>
          <a:p>
            <a:pPr>
              <a:defRPr/>
            </a:pP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Bases de Dados Bradescard – Part. 1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51EF531-9EB7-4957-ADF7-F80EF4501DA6}"/>
              </a:ext>
            </a:extLst>
          </p:cNvPr>
          <p:cNvGrpSpPr/>
          <p:nvPr/>
        </p:nvGrpSpPr>
        <p:grpSpPr>
          <a:xfrm>
            <a:off x="3498850" y="2682875"/>
            <a:ext cx="3673216" cy="1143000"/>
            <a:chOff x="3556450" y="2682875"/>
            <a:chExt cx="3673216" cy="1143000"/>
          </a:xfrm>
        </p:grpSpPr>
        <p:sp>
          <p:nvSpPr>
            <p:cNvPr id="9" name="Retângulo 8">
              <a:hlinkClick r:id="rId4" action="ppaction://hlinksldjump"/>
              <a:extLst>
                <a:ext uri="{FF2B5EF4-FFF2-40B4-BE49-F238E27FC236}">
                  <a16:creationId xmlns:a16="http://schemas.microsoft.com/office/drawing/2014/main" id="{2FF1EB82-1637-4001-9AF8-91C1A53D0B90}"/>
                </a:ext>
              </a:extLst>
            </p:cNvPr>
            <p:cNvSpPr/>
            <p:nvPr/>
          </p:nvSpPr>
          <p:spPr>
            <a:xfrm>
              <a:off x="3556450" y="2682875"/>
              <a:ext cx="3600000" cy="8388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Consulta Previa</a:t>
              </a:r>
            </a:p>
          </p:txBody>
        </p:sp>
        <p:sp>
          <p:nvSpPr>
            <p:cNvPr id="10" name="CaixaDeTexto 9">
              <a:hlinkClick r:id="" action="ppaction://noaction"/>
              <a:extLst>
                <a:ext uri="{FF2B5EF4-FFF2-40B4-BE49-F238E27FC236}">
                  <a16:creationId xmlns:a16="http://schemas.microsoft.com/office/drawing/2014/main" id="{2EF7B78A-26B3-4541-A7D6-1F671C454E80}"/>
                </a:ext>
              </a:extLst>
            </p:cNvPr>
            <p:cNvSpPr txBox="1"/>
            <p:nvPr/>
          </p:nvSpPr>
          <p:spPr>
            <a:xfrm>
              <a:off x="6546850" y="3518098"/>
              <a:ext cx="682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Layout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6F8A32D-8879-4590-B985-0641C25308E1}"/>
              </a:ext>
            </a:extLst>
          </p:cNvPr>
          <p:cNvGrpSpPr/>
          <p:nvPr/>
        </p:nvGrpSpPr>
        <p:grpSpPr>
          <a:xfrm>
            <a:off x="7537450" y="2697857"/>
            <a:ext cx="3673216" cy="1128018"/>
            <a:chOff x="7537450" y="2697857"/>
            <a:chExt cx="3673216" cy="1128018"/>
          </a:xfrm>
        </p:grpSpPr>
        <p:sp>
          <p:nvSpPr>
            <p:cNvPr id="13" name="Retângulo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00129A7-54BF-42AA-98B4-6FD6E15BB94C}"/>
                </a:ext>
              </a:extLst>
            </p:cNvPr>
            <p:cNvSpPr/>
            <p:nvPr/>
          </p:nvSpPr>
          <p:spPr>
            <a:xfrm>
              <a:off x="7537450" y="2697857"/>
              <a:ext cx="3600000" cy="8388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Previa Aprovada</a:t>
              </a:r>
            </a:p>
          </p:txBody>
        </p:sp>
        <p:sp>
          <p:nvSpPr>
            <p:cNvPr id="14" name="CaixaDeTexto 13">
              <a:hlinkClick r:id="" action="ppaction://noaction"/>
              <a:extLst>
                <a:ext uri="{FF2B5EF4-FFF2-40B4-BE49-F238E27FC236}">
                  <a16:creationId xmlns:a16="http://schemas.microsoft.com/office/drawing/2014/main" id="{DD6CBBBF-00B9-4F3A-911A-B9712A5BE224}"/>
                </a:ext>
              </a:extLst>
            </p:cNvPr>
            <p:cNvSpPr txBox="1"/>
            <p:nvPr/>
          </p:nvSpPr>
          <p:spPr>
            <a:xfrm>
              <a:off x="10527850" y="3518098"/>
              <a:ext cx="682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Layout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B745F1B-C128-456A-945F-862FE087E873}"/>
              </a:ext>
            </a:extLst>
          </p:cNvPr>
          <p:cNvGrpSpPr/>
          <p:nvPr/>
        </p:nvGrpSpPr>
        <p:grpSpPr>
          <a:xfrm>
            <a:off x="11576050" y="2697857"/>
            <a:ext cx="3733800" cy="1128018"/>
            <a:chOff x="11576050" y="2697857"/>
            <a:chExt cx="3733800" cy="1128018"/>
          </a:xfrm>
        </p:grpSpPr>
        <p:sp>
          <p:nvSpPr>
            <p:cNvPr id="17" name="Retângulo 16">
              <a:hlinkClick r:id="rId6" action="ppaction://hlinksldjump"/>
              <a:extLst>
                <a:ext uri="{FF2B5EF4-FFF2-40B4-BE49-F238E27FC236}">
                  <a16:creationId xmlns:a16="http://schemas.microsoft.com/office/drawing/2014/main" id="{1466F5D5-BBBD-441E-B653-64619C29087C}"/>
                </a:ext>
              </a:extLst>
            </p:cNvPr>
            <p:cNvSpPr/>
            <p:nvPr/>
          </p:nvSpPr>
          <p:spPr>
            <a:xfrm>
              <a:off x="11576050" y="2697857"/>
              <a:ext cx="3600000" cy="8388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Proposta Aprovada</a:t>
              </a:r>
            </a:p>
          </p:txBody>
        </p:sp>
        <p:sp>
          <p:nvSpPr>
            <p:cNvPr id="18" name="CaixaDeTexto 17">
              <a:hlinkClick r:id="" action="ppaction://noaction"/>
              <a:extLst>
                <a:ext uri="{FF2B5EF4-FFF2-40B4-BE49-F238E27FC236}">
                  <a16:creationId xmlns:a16="http://schemas.microsoft.com/office/drawing/2014/main" id="{D72A2261-D95F-4E1C-AA65-DDBA04CE6CF1}"/>
                </a:ext>
              </a:extLst>
            </p:cNvPr>
            <p:cNvSpPr txBox="1"/>
            <p:nvPr/>
          </p:nvSpPr>
          <p:spPr>
            <a:xfrm>
              <a:off x="14627034" y="3518098"/>
              <a:ext cx="682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Layout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A5FD43C-F113-46EE-AA8E-3C0A533B1893}"/>
              </a:ext>
            </a:extLst>
          </p:cNvPr>
          <p:cNvGrpSpPr/>
          <p:nvPr/>
        </p:nvGrpSpPr>
        <p:grpSpPr>
          <a:xfrm>
            <a:off x="12325292" y="3673475"/>
            <a:ext cx="2235316" cy="955849"/>
            <a:chOff x="12338050" y="3758232"/>
            <a:chExt cx="2235316" cy="955849"/>
          </a:xfrm>
        </p:grpSpPr>
        <p:sp>
          <p:nvSpPr>
            <p:cNvPr id="19" name="Retângulo 18">
              <a:hlinkClick r:id="" action="ppaction://noaction"/>
              <a:extLst>
                <a:ext uri="{FF2B5EF4-FFF2-40B4-BE49-F238E27FC236}">
                  <a16:creationId xmlns:a16="http://schemas.microsoft.com/office/drawing/2014/main" id="{B26B82B7-6FBD-45F2-AE42-D05BA8CBA0E7}"/>
                </a:ext>
              </a:extLst>
            </p:cNvPr>
            <p:cNvSpPr/>
            <p:nvPr/>
          </p:nvSpPr>
          <p:spPr>
            <a:xfrm>
              <a:off x="12338050" y="4020851"/>
              <a:ext cx="2235316" cy="69323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Novo Front</a:t>
              </a:r>
            </a:p>
          </p:txBody>
        </p:sp>
        <p:sp>
          <p:nvSpPr>
            <p:cNvPr id="20" name="CaixaDeTexto 19">
              <a:hlinkClick r:id="" action="ppaction://noaction"/>
              <a:extLst>
                <a:ext uri="{FF2B5EF4-FFF2-40B4-BE49-F238E27FC236}">
                  <a16:creationId xmlns:a16="http://schemas.microsoft.com/office/drawing/2014/main" id="{1D63A81B-CDAD-4764-A467-B36F2F6B2231}"/>
                </a:ext>
              </a:extLst>
            </p:cNvPr>
            <p:cNvSpPr txBox="1"/>
            <p:nvPr/>
          </p:nvSpPr>
          <p:spPr>
            <a:xfrm>
              <a:off x="12664908" y="3758232"/>
              <a:ext cx="1624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Sistema de Origem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86F5E73-C0AF-4A08-80C5-1CD8D7BC7D55}"/>
              </a:ext>
            </a:extLst>
          </p:cNvPr>
          <p:cNvGrpSpPr/>
          <p:nvPr/>
        </p:nvGrpSpPr>
        <p:grpSpPr>
          <a:xfrm>
            <a:off x="15614650" y="2682875"/>
            <a:ext cx="3730816" cy="1143000"/>
            <a:chOff x="15614650" y="2682875"/>
            <a:chExt cx="3730816" cy="1143000"/>
          </a:xfrm>
        </p:grpSpPr>
        <p:sp>
          <p:nvSpPr>
            <p:cNvPr id="21" name="Retângulo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E174C610-9C7C-4DF9-880F-8122BEC41D90}"/>
                </a:ext>
              </a:extLst>
            </p:cNvPr>
            <p:cNvSpPr/>
            <p:nvPr/>
          </p:nvSpPr>
          <p:spPr>
            <a:xfrm>
              <a:off x="15614650" y="2682875"/>
              <a:ext cx="3600000" cy="8388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Adesão</a:t>
              </a:r>
            </a:p>
          </p:txBody>
        </p:sp>
        <p:sp>
          <p:nvSpPr>
            <p:cNvPr id="23" name="CaixaDeTexto 22">
              <a:hlinkClick r:id="" action="ppaction://noaction"/>
              <a:extLst>
                <a:ext uri="{FF2B5EF4-FFF2-40B4-BE49-F238E27FC236}">
                  <a16:creationId xmlns:a16="http://schemas.microsoft.com/office/drawing/2014/main" id="{116B040F-8240-40A9-B915-0A5C3FA6EA29}"/>
                </a:ext>
              </a:extLst>
            </p:cNvPr>
            <p:cNvSpPr txBox="1"/>
            <p:nvPr/>
          </p:nvSpPr>
          <p:spPr>
            <a:xfrm>
              <a:off x="18662650" y="3518098"/>
              <a:ext cx="682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Layout</a:t>
              </a:r>
            </a:p>
          </p:txBody>
        </p:sp>
      </p:grpSp>
      <p:sp>
        <p:nvSpPr>
          <p:cNvPr id="26" name="Retângulo 25">
            <a:hlinkClick r:id="rId8" action="ppaction://hlinksldjump"/>
            <a:extLst>
              <a:ext uri="{FF2B5EF4-FFF2-40B4-BE49-F238E27FC236}">
                <a16:creationId xmlns:a16="http://schemas.microsoft.com/office/drawing/2014/main" id="{9BA19FD2-2D28-4317-9937-CDC206272E81}"/>
              </a:ext>
            </a:extLst>
          </p:cNvPr>
          <p:cNvSpPr/>
          <p:nvPr/>
        </p:nvSpPr>
        <p:spPr>
          <a:xfrm>
            <a:off x="10890250" y="6722679"/>
            <a:ext cx="4633939" cy="83880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Venda Diária</a:t>
            </a:r>
          </a:p>
        </p:txBody>
      </p:sp>
      <p:sp>
        <p:nvSpPr>
          <p:cNvPr id="34" name="Retângulo 33">
            <a:hlinkClick r:id="rId9" action="ppaction://hlinksldjump"/>
            <a:extLst>
              <a:ext uri="{FF2B5EF4-FFF2-40B4-BE49-F238E27FC236}">
                <a16:creationId xmlns:a16="http://schemas.microsoft.com/office/drawing/2014/main" id="{22FE7F0B-1DF7-428D-8584-82823198E990}"/>
              </a:ext>
            </a:extLst>
          </p:cNvPr>
          <p:cNvSpPr/>
          <p:nvPr/>
        </p:nvSpPr>
        <p:spPr>
          <a:xfrm>
            <a:off x="4669191" y="6721475"/>
            <a:ext cx="3600000" cy="84001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Lojas</a:t>
            </a:r>
          </a:p>
        </p:txBody>
      </p:sp>
      <p:sp>
        <p:nvSpPr>
          <p:cNvPr id="35" name="Retângulo 34">
            <a:hlinkClick r:id="" action="ppaction://noaction"/>
            <a:extLst>
              <a:ext uri="{FF2B5EF4-FFF2-40B4-BE49-F238E27FC236}">
                <a16:creationId xmlns:a16="http://schemas.microsoft.com/office/drawing/2014/main" id="{3ED7EFAD-9DB1-4C52-8284-842D2A722834}"/>
              </a:ext>
            </a:extLst>
          </p:cNvPr>
          <p:cNvSpPr/>
          <p:nvPr/>
        </p:nvSpPr>
        <p:spPr>
          <a:xfrm>
            <a:off x="5378334" y="7976700"/>
            <a:ext cx="2235316" cy="69323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Nov</a:t>
            </a:r>
            <a:r>
              <a:rPr lang="pt-BR" b="1" dirty="0">
                <a:solidFill>
                  <a:schemeClr val="tx1"/>
                </a:solidFill>
              </a:rPr>
              <a:t>o Front</a:t>
            </a:r>
            <a:r>
              <a:rPr lang="en-US" b="1" dirty="0">
                <a:solidFill>
                  <a:schemeClr val="tx1"/>
                </a:solidFill>
              </a:rPr>
              <a:t>/Daiana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36" name="CaixaDeTexto 35">
            <a:hlinkClick r:id="" action="ppaction://noaction"/>
            <a:extLst>
              <a:ext uri="{FF2B5EF4-FFF2-40B4-BE49-F238E27FC236}">
                <a16:creationId xmlns:a16="http://schemas.microsoft.com/office/drawing/2014/main" id="{BB307BC2-3B5A-4D77-A4C4-F984D503C3F4}"/>
              </a:ext>
            </a:extLst>
          </p:cNvPr>
          <p:cNvSpPr txBox="1"/>
          <p:nvPr/>
        </p:nvSpPr>
        <p:spPr>
          <a:xfrm>
            <a:off x="5703788" y="7712075"/>
            <a:ext cx="158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Sistema de Origem</a:t>
            </a:r>
          </a:p>
        </p:txBody>
      </p:sp>
      <p:sp>
        <p:nvSpPr>
          <p:cNvPr id="45" name="Retângulo 44">
            <a:hlinkClick r:id="rId10" action="ppaction://hlinksldjump"/>
            <a:extLst>
              <a:ext uri="{FF2B5EF4-FFF2-40B4-BE49-F238E27FC236}">
                <a16:creationId xmlns:a16="http://schemas.microsoft.com/office/drawing/2014/main" id="{1025EC6D-5961-49E8-A9A5-D1443CC759E0}"/>
              </a:ext>
            </a:extLst>
          </p:cNvPr>
          <p:cNvSpPr/>
          <p:nvPr/>
        </p:nvSpPr>
        <p:spPr>
          <a:xfrm>
            <a:off x="7945791" y="9511930"/>
            <a:ext cx="3181945" cy="82697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LOG – Lojas Faltantes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1501A2D-E957-40C8-B0DA-5937BBC7B370}"/>
              </a:ext>
            </a:extLst>
          </p:cNvPr>
          <p:cNvSpPr txBox="1"/>
          <p:nvPr/>
        </p:nvSpPr>
        <p:spPr>
          <a:xfrm>
            <a:off x="7856912" y="9195900"/>
            <a:ext cx="1581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Tabela de Consulta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CDBF256-D070-4280-9B04-12A5ABFD09E7}"/>
              </a:ext>
            </a:extLst>
          </p:cNvPr>
          <p:cNvCxnSpPr>
            <a:cxnSpLocks/>
          </p:cNvCxnSpPr>
          <p:nvPr/>
        </p:nvCxnSpPr>
        <p:spPr>
          <a:xfrm flipV="1">
            <a:off x="8402991" y="7157266"/>
            <a:ext cx="229214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8EA9BCB-48EB-4178-A6ED-0F2F6EC7A0C3}"/>
              </a:ext>
            </a:extLst>
          </p:cNvPr>
          <p:cNvCxnSpPr>
            <a:cxnSpLocks/>
          </p:cNvCxnSpPr>
          <p:nvPr/>
        </p:nvCxnSpPr>
        <p:spPr>
          <a:xfrm>
            <a:off x="9545991" y="7138500"/>
            <a:ext cx="0" cy="2076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52A9FE95-D9CB-4DBE-9467-245D45CB56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02396" y="7960096"/>
            <a:ext cx="2057399" cy="1481008"/>
          </a:xfrm>
          <a:prstGeom prst="bentConnector3">
            <a:avLst>
              <a:gd name="adj1" fmla="val 518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hlinkClick r:id="rId11" action="ppaction://hlinksldjump"/>
            <a:extLst>
              <a:ext uri="{FF2B5EF4-FFF2-40B4-BE49-F238E27FC236}">
                <a16:creationId xmlns:a16="http://schemas.microsoft.com/office/drawing/2014/main" id="{C7988740-1995-405A-83E2-89C674D1CA5A}"/>
              </a:ext>
            </a:extLst>
          </p:cNvPr>
          <p:cNvSpPr/>
          <p:nvPr/>
        </p:nvSpPr>
        <p:spPr>
          <a:xfrm>
            <a:off x="12448561" y="9845115"/>
            <a:ext cx="5029487" cy="83880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Monitoria Venda Acumulado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5DD9E78-FBBB-4AA1-AE5C-0DE84E14BDF5}"/>
              </a:ext>
            </a:extLst>
          </p:cNvPr>
          <p:cNvSpPr txBox="1"/>
          <p:nvPr/>
        </p:nvSpPr>
        <p:spPr>
          <a:xfrm>
            <a:off x="12399989" y="9500700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Últimos 3 meses</a:t>
            </a:r>
          </a:p>
        </p:txBody>
      </p:sp>
      <p:sp>
        <p:nvSpPr>
          <p:cNvPr id="37" name="Retângulo 36">
            <a:hlinkClick r:id="rId9" action="ppaction://hlinksldjump"/>
            <a:extLst>
              <a:ext uri="{FF2B5EF4-FFF2-40B4-BE49-F238E27FC236}">
                <a16:creationId xmlns:a16="http://schemas.microsoft.com/office/drawing/2014/main" id="{2CEF1587-B2A3-4371-8A10-3EF19DA3923F}"/>
              </a:ext>
            </a:extLst>
          </p:cNvPr>
          <p:cNvSpPr/>
          <p:nvPr/>
        </p:nvSpPr>
        <p:spPr>
          <a:xfrm>
            <a:off x="374650" y="5119464"/>
            <a:ext cx="3600000" cy="84001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Parceiros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9D61F5F-B091-4687-8F49-B7B1889981E6}"/>
              </a:ext>
            </a:extLst>
          </p:cNvPr>
          <p:cNvCxnSpPr/>
          <p:nvPr/>
        </p:nvCxnSpPr>
        <p:spPr>
          <a:xfrm>
            <a:off x="2261050" y="6111875"/>
            <a:ext cx="0" cy="10175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45007D9-D954-41A9-80F4-FD497822CBE0}"/>
              </a:ext>
            </a:extLst>
          </p:cNvPr>
          <p:cNvCxnSpPr>
            <a:cxnSpLocks/>
          </p:cNvCxnSpPr>
          <p:nvPr/>
        </p:nvCxnSpPr>
        <p:spPr>
          <a:xfrm>
            <a:off x="2261050" y="7102475"/>
            <a:ext cx="2152200" cy="40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E50DD66-6B62-43DC-B7C2-40208F47C550}"/>
              </a:ext>
            </a:extLst>
          </p:cNvPr>
          <p:cNvGrpSpPr/>
          <p:nvPr/>
        </p:nvGrpSpPr>
        <p:grpSpPr>
          <a:xfrm>
            <a:off x="4217800" y="3673475"/>
            <a:ext cx="2235316" cy="955849"/>
            <a:chOff x="12338050" y="3758232"/>
            <a:chExt cx="2235316" cy="955849"/>
          </a:xfrm>
        </p:grpSpPr>
        <p:sp>
          <p:nvSpPr>
            <p:cNvPr id="52" name="Retângulo 51">
              <a:hlinkClick r:id="" action="ppaction://noaction"/>
              <a:extLst>
                <a:ext uri="{FF2B5EF4-FFF2-40B4-BE49-F238E27FC236}">
                  <a16:creationId xmlns:a16="http://schemas.microsoft.com/office/drawing/2014/main" id="{A29B6C7D-32B3-49DB-AAE1-07256C3AB4DC}"/>
                </a:ext>
              </a:extLst>
            </p:cNvPr>
            <p:cNvSpPr/>
            <p:nvPr/>
          </p:nvSpPr>
          <p:spPr>
            <a:xfrm>
              <a:off x="12338050" y="4020851"/>
              <a:ext cx="2235316" cy="69323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Novo Front</a:t>
              </a:r>
            </a:p>
          </p:txBody>
        </p:sp>
        <p:sp>
          <p:nvSpPr>
            <p:cNvPr id="53" name="CaixaDeTexto 52">
              <a:hlinkClick r:id="" action="ppaction://noaction"/>
              <a:extLst>
                <a:ext uri="{FF2B5EF4-FFF2-40B4-BE49-F238E27FC236}">
                  <a16:creationId xmlns:a16="http://schemas.microsoft.com/office/drawing/2014/main" id="{31B8A0AC-0EED-44F1-BB3D-78219BB67348}"/>
                </a:ext>
              </a:extLst>
            </p:cNvPr>
            <p:cNvSpPr txBox="1"/>
            <p:nvPr/>
          </p:nvSpPr>
          <p:spPr>
            <a:xfrm>
              <a:off x="12664908" y="3758232"/>
              <a:ext cx="1624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Sistema de Origem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9F5906B5-38D6-4880-AAD1-6AECA2ABD017}"/>
              </a:ext>
            </a:extLst>
          </p:cNvPr>
          <p:cNvGrpSpPr/>
          <p:nvPr/>
        </p:nvGrpSpPr>
        <p:grpSpPr>
          <a:xfrm>
            <a:off x="8256400" y="3673475"/>
            <a:ext cx="2235316" cy="955849"/>
            <a:chOff x="12338050" y="3758232"/>
            <a:chExt cx="2235316" cy="955849"/>
          </a:xfrm>
        </p:grpSpPr>
        <p:sp>
          <p:nvSpPr>
            <p:cNvPr id="55" name="Retângulo 54">
              <a:hlinkClick r:id="" action="ppaction://noaction"/>
              <a:extLst>
                <a:ext uri="{FF2B5EF4-FFF2-40B4-BE49-F238E27FC236}">
                  <a16:creationId xmlns:a16="http://schemas.microsoft.com/office/drawing/2014/main" id="{D6E99EAE-4850-4AA3-8B81-7881A5B3DC66}"/>
                </a:ext>
              </a:extLst>
            </p:cNvPr>
            <p:cNvSpPr/>
            <p:nvPr/>
          </p:nvSpPr>
          <p:spPr>
            <a:xfrm>
              <a:off x="12338050" y="4020851"/>
              <a:ext cx="2235316" cy="69323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Novo Front</a:t>
              </a:r>
            </a:p>
          </p:txBody>
        </p:sp>
        <p:sp>
          <p:nvSpPr>
            <p:cNvPr id="56" name="CaixaDeTexto 55">
              <a:hlinkClick r:id="" action="ppaction://noaction"/>
              <a:extLst>
                <a:ext uri="{FF2B5EF4-FFF2-40B4-BE49-F238E27FC236}">
                  <a16:creationId xmlns:a16="http://schemas.microsoft.com/office/drawing/2014/main" id="{DEA65BAF-A571-4AC5-A213-11836ED6F87C}"/>
                </a:ext>
              </a:extLst>
            </p:cNvPr>
            <p:cNvSpPr txBox="1"/>
            <p:nvPr/>
          </p:nvSpPr>
          <p:spPr>
            <a:xfrm>
              <a:off x="12664908" y="3758232"/>
              <a:ext cx="1624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Sistema de Origem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5A11DC16-FC97-490F-8343-18A2F16A6674}"/>
              </a:ext>
            </a:extLst>
          </p:cNvPr>
          <p:cNvGrpSpPr/>
          <p:nvPr/>
        </p:nvGrpSpPr>
        <p:grpSpPr>
          <a:xfrm>
            <a:off x="16362400" y="3673475"/>
            <a:ext cx="2235316" cy="955849"/>
            <a:chOff x="12338050" y="3758232"/>
            <a:chExt cx="2235316" cy="955849"/>
          </a:xfrm>
        </p:grpSpPr>
        <p:sp>
          <p:nvSpPr>
            <p:cNvPr id="60" name="Retângulo 59">
              <a:hlinkClick r:id="" action="ppaction://noaction"/>
              <a:extLst>
                <a:ext uri="{FF2B5EF4-FFF2-40B4-BE49-F238E27FC236}">
                  <a16:creationId xmlns:a16="http://schemas.microsoft.com/office/drawing/2014/main" id="{288BD1C5-65F3-4C45-9E95-D26AD00E1DFE}"/>
                </a:ext>
              </a:extLst>
            </p:cNvPr>
            <p:cNvSpPr/>
            <p:nvPr/>
          </p:nvSpPr>
          <p:spPr>
            <a:xfrm>
              <a:off x="12338050" y="4020851"/>
              <a:ext cx="2235316" cy="69323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Novo Front</a:t>
              </a:r>
            </a:p>
          </p:txBody>
        </p:sp>
        <p:sp>
          <p:nvSpPr>
            <p:cNvPr id="61" name="CaixaDeTexto 60">
              <a:hlinkClick r:id="" action="ppaction://noaction"/>
              <a:extLst>
                <a:ext uri="{FF2B5EF4-FFF2-40B4-BE49-F238E27FC236}">
                  <a16:creationId xmlns:a16="http://schemas.microsoft.com/office/drawing/2014/main" id="{2E66039F-B2D5-47E4-942E-38195FF548C1}"/>
                </a:ext>
              </a:extLst>
            </p:cNvPr>
            <p:cNvSpPr txBox="1"/>
            <p:nvPr/>
          </p:nvSpPr>
          <p:spPr>
            <a:xfrm>
              <a:off x="12664908" y="3758232"/>
              <a:ext cx="1624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Sistema de Origem</a:t>
              </a:r>
            </a:p>
          </p:txBody>
        </p:sp>
      </p:grp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40ADBA17-AFE9-4EA4-A874-731B45016135}"/>
              </a:ext>
            </a:extLst>
          </p:cNvPr>
          <p:cNvCxnSpPr>
            <a:cxnSpLocks/>
          </p:cNvCxnSpPr>
          <p:nvPr/>
        </p:nvCxnSpPr>
        <p:spPr>
          <a:xfrm>
            <a:off x="11527940" y="6188075"/>
            <a:ext cx="0" cy="452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E5C9ACBE-C480-4BBD-B7F5-04E20858773F}"/>
              </a:ext>
            </a:extLst>
          </p:cNvPr>
          <p:cNvCxnSpPr/>
          <p:nvPr/>
        </p:nvCxnSpPr>
        <p:spPr>
          <a:xfrm>
            <a:off x="5356900" y="6188075"/>
            <a:ext cx="61710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963324AC-4FCF-4DED-8349-D3394296EAA1}"/>
              </a:ext>
            </a:extLst>
          </p:cNvPr>
          <p:cNvCxnSpPr>
            <a:cxnSpLocks/>
          </p:cNvCxnSpPr>
          <p:nvPr/>
        </p:nvCxnSpPr>
        <p:spPr>
          <a:xfrm flipH="1">
            <a:off x="9442450" y="4740275"/>
            <a:ext cx="1" cy="11631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9085ADD6-BB06-44C7-9B4C-264639355F47}"/>
              </a:ext>
            </a:extLst>
          </p:cNvPr>
          <p:cNvCxnSpPr>
            <a:cxnSpLocks/>
          </p:cNvCxnSpPr>
          <p:nvPr/>
        </p:nvCxnSpPr>
        <p:spPr>
          <a:xfrm>
            <a:off x="12719050" y="5865764"/>
            <a:ext cx="0" cy="775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32ECCBA8-11FB-4ED6-8AF3-6715FF6AA662}"/>
              </a:ext>
            </a:extLst>
          </p:cNvPr>
          <p:cNvCxnSpPr>
            <a:cxnSpLocks/>
          </p:cNvCxnSpPr>
          <p:nvPr/>
        </p:nvCxnSpPr>
        <p:spPr>
          <a:xfrm>
            <a:off x="13671901" y="4702591"/>
            <a:ext cx="37749" cy="1904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11CD4399-8341-43B9-BAB7-D5DAD6AD62B8}"/>
              </a:ext>
            </a:extLst>
          </p:cNvPr>
          <p:cNvCxnSpPr/>
          <p:nvPr/>
        </p:nvCxnSpPr>
        <p:spPr>
          <a:xfrm>
            <a:off x="17501500" y="4740275"/>
            <a:ext cx="0" cy="11084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CC49D6AB-8FD0-4BA0-8C9F-2188FD1E9B49}"/>
              </a:ext>
            </a:extLst>
          </p:cNvPr>
          <p:cNvCxnSpPr>
            <a:cxnSpLocks/>
          </p:cNvCxnSpPr>
          <p:nvPr/>
        </p:nvCxnSpPr>
        <p:spPr>
          <a:xfrm>
            <a:off x="14852650" y="5873458"/>
            <a:ext cx="2667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3F94DFCD-4D7F-431B-820A-1C6F274EB562}"/>
              </a:ext>
            </a:extLst>
          </p:cNvPr>
          <p:cNvCxnSpPr>
            <a:cxnSpLocks/>
          </p:cNvCxnSpPr>
          <p:nvPr/>
        </p:nvCxnSpPr>
        <p:spPr>
          <a:xfrm>
            <a:off x="14861093" y="5857510"/>
            <a:ext cx="0" cy="775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4743E05C-08F5-4813-9AEA-D684C8347097}"/>
              </a:ext>
            </a:extLst>
          </p:cNvPr>
          <p:cNvCxnSpPr>
            <a:cxnSpLocks/>
          </p:cNvCxnSpPr>
          <p:nvPr/>
        </p:nvCxnSpPr>
        <p:spPr>
          <a:xfrm>
            <a:off x="9491980" y="5883275"/>
            <a:ext cx="32270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F58600C7-60CD-4621-AB4E-BF0C57854413}"/>
              </a:ext>
            </a:extLst>
          </p:cNvPr>
          <p:cNvCxnSpPr>
            <a:cxnSpLocks/>
          </p:cNvCxnSpPr>
          <p:nvPr/>
        </p:nvCxnSpPr>
        <p:spPr>
          <a:xfrm>
            <a:off x="5335458" y="4759156"/>
            <a:ext cx="0" cy="18099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0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26" name="Retângulo 25">
            <a:hlinkClick r:id="rId3" action="ppaction://hlinksldjump"/>
            <a:extLst>
              <a:ext uri="{FF2B5EF4-FFF2-40B4-BE49-F238E27FC236}">
                <a16:creationId xmlns:a16="http://schemas.microsoft.com/office/drawing/2014/main" id="{9BA19FD2-2D28-4317-9937-CDC206272E81}"/>
              </a:ext>
            </a:extLst>
          </p:cNvPr>
          <p:cNvSpPr/>
          <p:nvPr/>
        </p:nvSpPr>
        <p:spPr>
          <a:xfrm>
            <a:off x="1455711" y="4282467"/>
            <a:ext cx="4633939" cy="83880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Monitoria Venda Histórico</a:t>
            </a:r>
          </a:p>
        </p:txBody>
      </p:sp>
      <p:sp>
        <p:nvSpPr>
          <p:cNvPr id="46" name="Retângulo 45">
            <a:hlinkClick r:id="" action="ppaction://noaction"/>
            <a:extLst>
              <a:ext uri="{FF2B5EF4-FFF2-40B4-BE49-F238E27FC236}">
                <a16:creationId xmlns:a16="http://schemas.microsoft.com/office/drawing/2014/main" id="{B805A0FC-6881-4BE6-B6A1-DCCAAFBE38C5}"/>
              </a:ext>
            </a:extLst>
          </p:cNvPr>
          <p:cNvSpPr/>
          <p:nvPr/>
        </p:nvSpPr>
        <p:spPr>
          <a:xfrm>
            <a:off x="8070563" y="3343129"/>
            <a:ext cx="5029487" cy="83880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Monitoria Venda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33ED129-6ED1-4ABB-BB0E-F7B7EE514BD3}"/>
              </a:ext>
            </a:extLst>
          </p:cNvPr>
          <p:cNvSpPr txBox="1"/>
          <p:nvPr/>
        </p:nvSpPr>
        <p:spPr>
          <a:xfrm>
            <a:off x="8070563" y="3035352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Últimos 3 meses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F49FCAA-7D01-41CD-84FB-A6A3DDA6002A}"/>
              </a:ext>
            </a:extLst>
          </p:cNvPr>
          <p:cNvSpPr txBox="1"/>
          <p:nvPr/>
        </p:nvSpPr>
        <p:spPr>
          <a:xfrm>
            <a:off x="1433969" y="3974690"/>
            <a:ext cx="305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Vendas com data maiores que 3 meses</a:t>
            </a:r>
          </a:p>
        </p:txBody>
      </p:sp>
      <p:sp>
        <p:nvSpPr>
          <p:cNvPr id="50" name="Retângulo 49">
            <a:hlinkClick r:id="" action="ppaction://noaction"/>
            <a:extLst>
              <a:ext uri="{FF2B5EF4-FFF2-40B4-BE49-F238E27FC236}">
                <a16:creationId xmlns:a16="http://schemas.microsoft.com/office/drawing/2014/main" id="{01E2DEA0-821F-4EAC-8836-0F464593C1DC}"/>
              </a:ext>
            </a:extLst>
          </p:cNvPr>
          <p:cNvSpPr/>
          <p:nvPr/>
        </p:nvSpPr>
        <p:spPr>
          <a:xfrm>
            <a:off x="3727163" y="7254267"/>
            <a:ext cx="5029487" cy="83880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Alerta Ligações Uberlândia</a:t>
            </a:r>
          </a:p>
        </p:txBody>
      </p:sp>
      <p:sp>
        <p:nvSpPr>
          <p:cNvPr id="51" name="Retângulo 50">
            <a:hlinkClick r:id="rId4" action="ppaction://hlinksldjump"/>
            <a:extLst>
              <a:ext uri="{FF2B5EF4-FFF2-40B4-BE49-F238E27FC236}">
                <a16:creationId xmlns:a16="http://schemas.microsoft.com/office/drawing/2014/main" id="{80853102-24AD-4629-8410-17ED8402604A}"/>
              </a:ext>
            </a:extLst>
          </p:cNvPr>
          <p:cNvSpPr/>
          <p:nvPr/>
        </p:nvSpPr>
        <p:spPr>
          <a:xfrm>
            <a:off x="12337763" y="7253659"/>
            <a:ext cx="5029487" cy="83880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Media de Vendas dos Dias da Semana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A1F2479-51A7-4A6A-9DCB-200404F34391}"/>
              </a:ext>
            </a:extLst>
          </p:cNvPr>
          <p:cNvCxnSpPr>
            <a:cxnSpLocks/>
          </p:cNvCxnSpPr>
          <p:nvPr/>
        </p:nvCxnSpPr>
        <p:spPr>
          <a:xfrm flipH="1">
            <a:off x="6241763" y="4578318"/>
            <a:ext cx="1828800" cy="24473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536B656-2D73-49EC-A532-8905102B9C1F}"/>
              </a:ext>
            </a:extLst>
          </p:cNvPr>
          <p:cNvCxnSpPr>
            <a:cxnSpLocks/>
          </p:cNvCxnSpPr>
          <p:nvPr/>
        </p:nvCxnSpPr>
        <p:spPr>
          <a:xfrm>
            <a:off x="13100050" y="4578318"/>
            <a:ext cx="1752313" cy="24473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20">
            <a:hlinkClick r:id="rId5" action="ppaction://hlinksldjump"/>
            <a:extLst>
              <a:ext uri="{FF2B5EF4-FFF2-40B4-BE49-F238E27FC236}">
                <a16:creationId xmlns:a16="http://schemas.microsoft.com/office/drawing/2014/main" id="{E6A36B0F-682C-4581-8102-894384C9E3A6}"/>
              </a:ext>
            </a:extLst>
          </p:cNvPr>
          <p:cNvSpPr/>
          <p:nvPr/>
        </p:nvSpPr>
        <p:spPr>
          <a:xfrm flipH="1">
            <a:off x="4881477" y="1692275"/>
            <a:ext cx="10939715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72000" anchor="ctr"/>
          <a:lstStyle/>
          <a:p>
            <a:pPr algn="ctr">
              <a:defRPr/>
            </a:pP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Bases de Dados Bradescard – Part. 2</a:t>
            </a:r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593EF5C9-4047-47AD-AB0A-69BDA83AE059}"/>
              </a:ext>
            </a:extLst>
          </p:cNvPr>
          <p:cNvSpPr txBox="1"/>
          <p:nvPr/>
        </p:nvSpPr>
        <p:spPr>
          <a:xfrm>
            <a:off x="374650" y="92075"/>
            <a:ext cx="16381850" cy="56810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Bases de Dados Novo Front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C1E61F87-DBF7-4C7A-878F-C7754E9BE46A}"/>
              </a:ext>
            </a:extLst>
          </p:cNvPr>
          <p:cNvCxnSpPr/>
          <p:nvPr/>
        </p:nvCxnSpPr>
        <p:spPr>
          <a:xfrm rot="10800000" flipV="1">
            <a:off x="6317963" y="3762533"/>
            <a:ext cx="1448087" cy="9393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hlinkClick r:id="" action="ppaction://noaction"/>
            <a:extLst>
              <a:ext uri="{FF2B5EF4-FFF2-40B4-BE49-F238E27FC236}">
                <a16:creationId xmlns:a16="http://schemas.microsoft.com/office/drawing/2014/main" id="{4ADDC4E2-94E7-47C8-834B-537032BB5F24}"/>
              </a:ext>
            </a:extLst>
          </p:cNvPr>
          <p:cNvSpPr/>
          <p:nvPr/>
        </p:nvSpPr>
        <p:spPr>
          <a:xfrm>
            <a:off x="3198144" y="9387259"/>
            <a:ext cx="5783012" cy="83880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Planilha Lista de Lojas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Hist</a:t>
            </a:r>
            <a:r>
              <a:rPr lang="pt-BR" sz="2400" b="1" dirty="0" err="1">
                <a:solidFill>
                  <a:schemeClr val="tx1"/>
                </a:solidFill>
              </a:rPr>
              <a:t>órico</a:t>
            </a:r>
            <a:r>
              <a:rPr lang="en-US" sz="2400" b="1" dirty="0">
                <a:solidFill>
                  <a:schemeClr val="tx1"/>
                </a:solidFill>
              </a:rPr>
              <a:t> de Venda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C5D115E-A246-46AA-B427-89351CA278C0}"/>
              </a:ext>
            </a:extLst>
          </p:cNvPr>
          <p:cNvCxnSpPr>
            <a:cxnSpLocks/>
          </p:cNvCxnSpPr>
          <p:nvPr/>
        </p:nvCxnSpPr>
        <p:spPr>
          <a:xfrm>
            <a:off x="6165849" y="8272933"/>
            <a:ext cx="1" cy="886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AF25065-4B5A-4023-BF1C-E670FC91E2FE}"/>
              </a:ext>
            </a:extLst>
          </p:cNvPr>
          <p:cNvSpPr txBox="1"/>
          <p:nvPr/>
        </p:nvSpPr>
        <p:spPr>
          <a:xfrm>
            <a:off x="5272105" y="5578475"/>
            <a:ext cx="386554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pt-BR" sz="2400" dirty="0"/>
              <a:t>* Aplicar Regras de Monitoria</a:t>
            </a:r>
          </a:p>
        </p:txBody>
      </p:sp>
    </p:spTree>
    <p:extLst>
      <p:ext uri="{BB962C8B-B14F-4D97-AF65-F5344CB8AC3E}">
        <p14:creationId xmlns:p14="http://schemas.microsoft.com/office/powerpoint/2010/main" val="53753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5" y="92075"/>
            <a:ext cx="12781249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BRADESCARD_CONSULTA_PREVIA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991592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991592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991592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AC33E0B-CEA6-466F-A25F-193DE456C262}"/>
              </a:ext>
            </a:extLst>
          </p:cNvPr>
          <p:cNvSpPr txBox="1"/>
          <p:nvPr/>
        </p:nvSpPr>
        <p:spPr>
          <a:xfrm>
            <a:off x="2957547" y="3749675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E614BD7F-7AD6-4751-84E1-FB516C458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735575"/>
              </p:ext>
            </p:extLst>
          </p:nvPr>
        </p:nvGraphicFramePr>
        <p:xfrm>
          <a:off x="2957547" y="4333567"/>
          <a:ext cx="14310001" cy="330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Worksheet" r:id="rId5" imgW="5819647" imgH="1343222" progId="Excel.Sheet.12">
                  <p:embed/>
                </p:oleObj>
              </mc:Choice>
              <mc:Fallback>
                <p:oleObj name="Worksheet" r:id="rId5" imgW="581964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7547" y="4333567"/>
                        <a:ext cx="14310001" cy="3302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3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5" y="92075"/>
            <a:ext cx="12781249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BRADESCARD_PREVIA_APROVADA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991592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991592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991592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04B00C-CF24-4A07-B9DD-D014D4AD418A}"/>
              </a:ext>
            </a:extLst>
          </p:cNvPr>
          <p:cNvSpPr txBox="1"/>
          <p:nvPr/>
        </p:nvSpPr>
        <p:spPr>
          <a:xfrm>
            <a:off x="2957547" y="3749675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3070F12-028D-46D5-A580-32154F2E2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33038"/>
              </p:ext>
            </p:extLst>
          </p:nvPr>
        </p:nvGraphicFramePr>
        <p:xfrm>
          <a:off x="2957546" y="4359275"/>
          <a:ext cx="14317903" cy="3304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Worksheet" r:id="rId5" imgW="5819647" imgH="1343222" progId="Excel.Sheet.12">
                  <p:embed/>
                </p:oleObj>
              </mc:Choice>
              <mc:Fallback>
                <p:oleObj name="Worksheet" r:id="rId5" imgW="581964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7546" y="4359275"/>
                        <a:ext cx="14317903" cy="3304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48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5" y="92075"/>
            <a:ext cx="12781249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BRADESCARD_PROPOSTA_APROVADA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991592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991592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991592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A337A6-0E34-4B25-BECC-E15D3E2C2C56}"/>
              </a:ext>
            </a:extLst>
          </p:cNvPr>
          <p:cNvSpPr txBox="1"/>
          <p:nvPr/>
        </p:nvSpPr>
        <p:spPr>
          <a:xfrm>
            <a:off x="2957547" y="3749675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7FA981E-8DB4-41D3-B5BB-79F828CA5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663927"/>
              </p:ext>
            </p:extLst>
          </p:nvPr>
        </p:nvGraphicFramePr>
        <p:xfrm>
          <a:off x="2965450" y="4359275"/>
          <a:ext cx="14310000" cy="330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Worksheet" r:id="rId5" imgW="5819647" imgH="1343222" progId="Excel.Sheet.12">
                  <p:embed/>
                </p:oleObj>
              </mc:Choice>
              <mc:Fallback>
                <p:oleObj name="Worksheet" r:id="rId5" imgW="581964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5450" y="4359275"/>
                        <a:ext cx="14310000" cy="3302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18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5" y="92075"/>
            <a:ext cx="12781249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BRADESCARD_ADESAO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991592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991592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991592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7E3223-5307-4F22-95A8-A88F35D930A5}"/>
              </a:ext>
            </a:extLst>
          </p:cNvPr>
          <p:cNvSpPr txBox="1"/>
          <p:nvPr/>
        </p:nvSpPr>
        <p:spPr>
          <a:xfrm>
            <a:off x="2957547" y="3749675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A32CE3C-E47C-4055-89D4-B25594B13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92387"/>
              </p:ext>
            </p:extLst>
          </p:nvPr>
        </p:nvGraphicFramePr>
        <p:xfrm>
          <a:off x="2957547" y="4359275"/>
          <a:ext cx="14310000" cy="330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Worksheet" r:id="rId5" imgW="5819647" imgH="1343222" progId="Excel.Sheet.12">
                  <p:embed/>
                </p:oleObj>
              </mc:Choice>
              <mc:Fallback>
                <p:oleObj name="Worksheet" r:id="rId5" imgW="581964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7547" y="4359275"/>
                        <a:ext cx="14310000" cy="3302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30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5" y="92075"/>
            <a:ext cx="12781249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BRADESCARD_VENDA_DIARIA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991592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991592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991592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1CF599-33B8-4C18-8128-661654C36F90}"/>
              </a:ext>
            </a:extLst>
          </p:cNvPr>
          <p:cNvSpPr txBox="1"/>
          <p:nvPr/>
        </p:nvSpPr>
        <p:spPr>
          <a:xfrm>
            <a:off x="2957547" y="3749675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F3FFCC6-1F58-4C14-826E-4DE7FADD6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11731"/>
              </p:ext>
            </p:extLst>
          </p:nvPr>
        </p:nvGraphicFramePr>
        <p:xfrm>
          <a:off x="2957547" y="4311142"/>
          <a:ext cx="14310000" cy="4239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Worksheet" r:id="rId5" imgW="5819647" imgH="1724117" progId="Excel.Sheet.12">
                  <p:embed/>
                </p:oleObj>
              </mc:Choice>
              <mc:Fallback>
                <p:oleObj name="Worksheet" r:id="rId5" imgW="5819647" imgH="17241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7547" y="4311142"/>
                        <a:ext cx="14310000" cy="4239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79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3"/>
          <p:cNvSpPr/>
          <p:nvPr/>
        </p:nvSpPr>
        <p:spPr>
          <a:xfrm>
            <a:off x="-5644" y="-9003"/>
            <a:ext cx="20109039" cy="784843"/>
          </a:xfrm>
          <a:custGeom>
            <a:avLst/>
            <a:gdLst/>
            <a:ahLst/>
            <a:cxnLst/>
            <a:rect l="l" t="t" r="r" b="b"/>
            <a:pathLst>
              <a:path w="10974070" h="596900">
                <a:moveTo>
                  <a:pt x="0" y="596840"/>
                </a:moveTo>
                <a:lnTo>
                  <a:pt x="10973487" y="596840"/>
                </a:lnTo>
                <a:lnTo>
                  <a:pt x="10973487" y="0"/>
                </a:lnTo>
                <a:lnTo>
                  <a:pt x="0" y="0"/>
                </a:lnTo>
                <a:lnTo>
                  <a:pt x="0" y="596840"/>
                </a:lnTo>
                <a:close/>
              </a:path>
            </a:pathLst>
          </a:custGeom>
          <a:solidFill>
            <a:srgbClr val="811B31"/>
          </a:solidFill>
        </p:spPr>
        <p:txBody>
          <a:bodyPr wrap="square" lIns="0" tIns="0" rIns="0" bIns="0" rtlCol="0"/>
          <a:lstStyle/>
          <a:p>
            <a:endParaRPr lang="pt-BR" sz="1801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53" y="-9003"/>
            <a:ext cx="3460107" cy="758233"/>
          </a:xfrm>
          <a:prstGeom prst="rect">
            <a:avLst/>
          </a:prstGeom>
        </p:spPr>
      </p:pic>
      <p:sp>
        <p:nvSpPr>
          <p:cNvPr id="37" name="Título 1">
            <a:hlinkClick r:id="rId4" action="ppaction://hlinksldjump"/>
            <a:extLst>
              <a:ext uri="{FF2B5EF4-FFF2-40B4-BE49-F238E27FC236}">
                <a16:creationId xmlns:a16="http://schemas.microsoft.com/office/drawing/2014/main" id="{9DF1F1D9-A588-408F-AC6C-18D43A21FBDB}"/>
              </a:ext>
            </a:extLst>
          </p:cNvPr>
          <p:cNvSpPr txBox="1">
            <a:spLocks/>
          </p:cNvSpPr>
          <p:nvPr/>
        </p:nvSpPr>
        <p:spPr>
          <a:xfrm>
            <a:off x="1188105" y="92075"/>
            <a:ext cx="12781249" cy="64807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kern="0" dirty="0">
                <a:solidFill>
                  <a:schemeClr val="bg1"/>
                </a:solidFill>
              </a:rPr>
              <a:t>BRADESCARD_LOJA_PARCEIRO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C33837E-7379-4CCD-AD54-4158A30B6D4B}"/>
              </a:ext>
            </a:extLst>
          </p:cNvPr>
          <p:cNvSpPr txBox="1"/>
          <p:nvPr/>
        </p:nvSpPr>
        <p:spPr>
          <a:xfrm>
            <a:off x="1188105" y="1463675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Frequência:</a:t>
            </a:r>
            <a:r>
              <a:rPr lang="pt-BR" sz="2400" dirty="0"/>
              <a:t> Diário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5D30AA-1AF5-4124-A83A-80B9AFA2CFCE}"/>
              </a:ext>
            </a:extLst>
          </p:cNvPr>
          <p:cNvSpPr txBox="1"/>
          <p:nvPr/>
        </p:nvSpPr>
        <p:spPr>
          <a:xfrm>
            <a:off x="4835146" y="1463675"/>
            <a:ext cx="35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Data de Entrega:</a:t>
            </a:r>
            <a:r>
              <a:rPr lang="pt-BR" sz="2400" dirty="0"/>
              <a:t> Diário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5B67171-E9A4-40A7-ADB7-8353D414D8DC}"/>
              </a:ext>
            </a:extLst>
          </p:cNvPr>
          <p:cNvSpPr txBox="1"/>
          <p:nvPr/>
        </p:nvSpPr>
        <p:spPr>
          <a:xfrm>
            <a:off x="9106139" y="1463675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Novo Front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266D60-D8A5-4152-A9EA-A22E40D46322}"/>
              </a:ext>
            </a:extLst>
          </p:cNvPr>
          <p:cNvSpPr txBox="1"/>
          <p:nvPr/>
        </p:nvSpPr>
        <p:spPr>
          <a:xfrm>
            <a:off x="2957547" y="2530475"/>
            <a:ext cx="700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err="1"/>
              <a:t>Pimary</a:t>
            </a:r>
            <a:r>
              <a:rPr lang="pt-BR" sz="2400" b="1" dirty="0"/>
              <a:t> Key:</a:t>
            </a:r>
            <a:r>
              <a:rPr lang="pt-BR" sz="2400" dirty="0"/>
              <a:t> </a:t>
            </a:r>
            <a:r>
              <a:rPr lang="pt-BR" sz="2000" dirty="0"/>
              <a:t>CODIGO_PARCEIRO, CODIGO_LOJA_PARCEIRO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BD5CE7-9682-4A1F-A480-E277CEBF9E53}"/>
              </a:ext>
            </a:extLst>
          </p:cNvPr>
          <p:cNvSpPr txBox="1"/>
          <p:nvPr/>
        </p:nvSpPr>
        <p:spPr>
          <a:xfrm>
            <a:off x="222250" y="10531475"/>
            <a:ext cx="1670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Conceito da Tabela BRADESCARD_LOG_LOJA_PARCEIRO: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pt-BR" sz="1600" dirty="0"/>
              <a:t>Será considerada Loja Ativa, somente lojas com data de visita;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47B40EE-4650-40FA-9488-CB188AC5F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6232"/>
              </p:ext>
            </p:extLst>
          </p:nvPr>
        </p:nvGraphicFramePr>
        <p:xfrm>
          <a:off x="3057250" y="3100868"/>
          <a:ext cx="14310000" cy="704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Worksheet" r:id="rId5" imgW="5819647" imgH="2867222" progId="Excel.Sheet.12">
                  <p:embed/>
                </p:oleObj>
              </mc:Choice>
              <mc:Fallback>
                <p:oleObj name="Worksheet" r:id="rId5" imgW="5819647" imgH="2867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7250" y="3100868"/>
                        <a:ext cx="14310000" cy="7049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90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808</Words>
  <Application>Microsoft Office PowerPoint</Application>
  <PresentationFormat>Personalizar</PresentationFormat>
  <Paragraphs>112</Paragraphs>
  <Slides>14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template_ppt_bradescard</dc:title>
  <dc:creator>ADILSON NASCIMENTO PIMENTEL</dc:creator>
  <cp:lastModifiedBy>Jose Adelmo de Morais</cp:lastModifiedBy>
  <cp:revision>660</cp:revision>
  <cp:lastPrinted>2018-02-02T17:13:33Z</cp:lastPrinted>
  <dcterms:created xsi:type="dcterms:W3CDTF">2017-10-03T16:28:37Z</dcterms:created>
  <dcterms:modified xsi:type="dcterms:W3CDTF">2018-12-10T16:33:32Z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2017-10-03T00:00:00Z</vt:filetime>
  </property>
  <property fmtid="{D5CDD505-2E9C-101B-9397-08002B2CF9AE}" pid="3" name="Creator">
    <vt:lpwstr>Adobe Illustrator CC 2017 (Macintosh)</vt:lpwstr>
  </property>
  <property fmtid="{D5CDD505-2E9C-101B-9397-08002B2CF9AE}" pid="4" name="LastSaved">
    <vt:filetime>2017-10-03T00:00:00Z</vt:filetime>
  </property>
</Properties>
</file>