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2589B50-D615-4630-B6F7-29E99FF2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7A83DF-4E7A-4A81-867E-10E29C4BD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BA6782-2EE4-4BC6-B307-48BDD38DA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EFFFF"/>
                </a:solidFill>
              </a:rPr>
              <a:t>Boas praticas - SQL Server</a:t>
            </a:r>
          </a:p>
        </p:txBody>
      </p:sp>
      <p:sp>
        <p:nvSpPr>
          <p:cNvPr id="40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A4FC1B-68AD-4B7A-AEE7-EDB3521FB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</p:spPr>
        <p:txBody>
          <a:bodyPr anchor="ctr">
            <a:normAutofit/>
          </a:bodyPr>
          <a:lstStyle/>
          <a:p>
            <a:r>
              <a:rPr lang="pt-BR" sz="1600">
                <a:solidFill>
                  <a:srgbClr val="FEFFFF"/>
                </a:solidFill>
              </a:rPr>
              <a:t>Desenvolvido pela equipe Squad</a:t>
            </a:r>
          </a:p>
        </p:txBody>
      </p:sp>
      <p:pic>
        <p:nvPicPr>
          <p:cNvPr id="19" name="Picture 40" descr="iconos-01-36.png">
            <a:extLst>
              <a:ext uri="{FF2B5EF4-FFF2-40B4-BE49-F238E27FC236}">
                <a16:creationId xmlns:a16="http://schemas.microsoft.com/office/drawing/2014/main" id="{E78B3FC8-038C-4628-955F-D8E3119F9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4745" y="1580349"/>
            <a:ext cx="4153750" cy="369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8732016b-bcd2-40d7-adca-82a7844fe5ca@lamprd80">
            <a:extLst>
              <a:ext uri="{FF2B5EF4-FFF2-40B4-BE49-F238E27FC236}">
                <a16:creationId xmlns:a16="http://schemas.microsoft.com/office/drawing/2014/main" id="{1FC81C25-2077-4D25-BC8E-C7A543885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80" y="1124340"/>
            <a:ext cx="1973277" cy="197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76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B42A5-5B6C-4658-86A3-9E11A6C8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620"/>
          </a:xfrm>
        </p:spPr>
        <p:txBody>
          <a:bodyPr/>
          <a:lstStyle/>
          <a:p>
            <a:r>
              <a:rPr lang="pt-BR" dirty="0"/>
              <a:t>Nomenclatura de objetos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27E36F2-D70B-4CBB-8D4C-5D19B358D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0131"/>
              </p:ext>
            </p:extLst>
          </p:nvPr>
        </p:nvGraphicFramePr>
        <p:xfrm>
          <a:off x="2630556" y="1577008"/>
          <a:ext cx="6930887" cy="4214190"/>
        </p:xfrm>
        <a:graphic>
          <a:graphicData uri="http://schemas.openxmlformats.org/drawingml/2006/table">
            <a:tbl>
              <a:tblPr/>
              <a:tblGrid>
                <a:gridCol w="2745569">
                  <a:extLst>
                    <a:ext uri="{9D8B030D-6E8A-4147-A177-3AD203B41FA5}">
                      <a16:colId xmlns:a16="http://schemas.microsoft.com/office/drawing/2014/main" val="2298875973"/>
                    </a:ext>
                  </a:extLst>
                </a:gridCol>
                <a:gridCol w="4185318">
                  <a:extLst>
                    <a:ext uri="{9D8B030D-6E8A-4147-A177-3AD203B41FA5}">
                      <a16:colId xmlns:a16="http://schemas.microsoft.com/office/drawing/2014/main" val="115551886"/>
                    </a:ext>
                  </a:extLst>
                </a:gridCol>
              </a:tblGrid>
              <a:tr h="35950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1" i="0" u="none" strike="noStrike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Tipo</a:t>
                      </a:r>
                    </a:p>
                  </a:txBody>
                  <a:tcPr marL="9209" marR="9209" marT="92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1" i="0" u="none" strike="noStrike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Identificação</a:t>
                      </a:r>
                    </a:p>
                  </a:txBody>
                  <a:tcPr marL="9209" marR="9209" marT="9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200048"/>
                  </a:ext>
                </a:extLst>
              </a:tr>
              <a:tr h="34951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</a:t>
                      </a:r>
                    </a:p>
                  </a:txBody>
                  <a:tcPr marL="9209" marR="9209" marT="92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DB_CLIENTE</a:t>
                      </a:r>
                    </a:p>
                  </a:txBody>
                  <a:tcPr marL="9209" marR="9209" marT="9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953424"/>
                  </a:ext>
                </a:extLst>
              </a:tr>
              <a:tr h="34951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TABELA ODS</a:t>
                      </a:r>
                    </a:p>
                  </a:txBody>
                  <a:tcPr marL="9209" marR="9209" marT="92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TB_CLIENTE_PROCESSO</a:t>
                      </a:r>
                    </a:p>
                  </a:txBody>
                  <a:tcPr marL="9209" marR="9209" marT="9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32191"/>
                  </a:ext>
                </a:extLst>
              </a:tr>
              <a:tr h="34951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TABELA STAGE</a:t>
                      </a:r>
                    </a:p>
                  </a:txBody>
                  <a:tcPr marL="9209" marR="9209" marT="92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TB_STG_CLIENTE_PROCESSO</a:t>
                      </a:r>
                    </a:p>
                  </a:txBody>
                  <a:tcPr marL="9209" marR="9209" marT="9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1459"/>
                  </a:ext>
                </a:extLst>
              </a:tr>
              <a:tr h="34951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TABELA DE PARA</a:t>
                      </a:r>
                    </a:p>
                  </a:txBody>
                  <a:tcPr marL="9209" marR="9209" marT="92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TB_DIM_CLIENTE_PROCESSO</a:t>
                      </a:r>
                    </a:p>
                  </a:txBody>
                  <a:tcPr marL="9209" marR="9209" marT="9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659410"/>
                  </a:ext>
                </a:extLst>
              </a:tr>
              <a:tr h="34951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TABELA POWER BI</a:t>
                      </a:r>
                    </a:p>
                  </a:txBody>
                  <a:tcPr marL="9209" marR="9209" marT="92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TB_FAT_CLIENTE_PROCESSO_PBI</a:t>
                      </a:r>
                    </a:p>
                  </a:txBody>
                  <a:tcPr marL="9209" marR="9209" marT="9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805375"/>
                  </a:ext>
                </a:extLst>
              </a:tr>
              <a:tr h="34951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9209" marR="9209" marT="92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JOB_CLIENTE_PROCESSO</a:t>
                      </a:r>
                    </a:p>
                  </a:txBody>
                  <a:tcPr marL="9209" marR="9209" marT="9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548425"/>
                  </a:ext>
                </a:extLst>
              </a:tr>
              <a:tr h="34951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209" marR="9209" marT="92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IDX_TABELA_CAMPOS</a:t>
                      </a:r>
                    </a:p>
                  </a:txBody>
                  <a:tcPr marL="9209" marR="9209" marT="9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861226"/>
                  </a:ext>
                </a:extLst>
              </a:tr>
              <a:tr h="34951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VIEW</a:t>
                      </a:r>
                    </a:p>
                  </a:txBody>
                  <a:tcPr marL="9209" marR="9209" marT="92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VW_CLIENTE_PROCESSO</a:t>
                      </a:r>
                    </a:p>
                  </a:txBody>
                  <a:tcPr marL="9209" marR="9209" marT="9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256625"/>
                  </a:ext>
                </a:extLst>
              </a:tr>
              <a:tr h="34951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PROCEDURE</a:t>
                      </a:r>
                    </a:p>
                  </a:txBody>
                  <a:tcPr marL="9209" marR="9209" marT="92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PRC_CLIENTE_PROCESSO</a:t>
                      </a:r>
                    </a:p>
                  </a:txBody>
                  <a:tcPr marL="9209" marR="9209" marT="9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614218"/>
                  </a:ext>
                </a:extLst>
              </a:tr>
              <a:tr h="34951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9209" marR="9209" marT="92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FNC_CLIENTE_PROCESSO</a:t>
                      </a:r>
                    </a:p>
                  </a:txBody>
                  <a:tcPr marL="9209" marR="9209" marT="9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211324"/>
                  </a:ext>
                </a:extLst>
              </a:tr>
              <a:tr h="35950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TRIGGER</a:t>
                      </a:r>
                    </a:p>
                  </a:txBody>
                  <a:tcPr marL="9209" marR="9209" marT="92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TG_CLIENTE_PROCESSO</a:t>
                      </a:r>
                    </a:p>
                  </a:txBody>
                  <a:tcPr marL="9209" marR="9209" marT="9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933753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CFDABCB9-C8CE-4863-82A5-668188AE3DBF}"/>
              </a:ext>
            </a:extLst>
          </p:cNvPr>
          <p:cNvSpPr txBox="1"/>
          <p:nvPr/>
        </p:nvSpPr>
        <p:spPr>
          <a:xfrm>
            <a:off x="2849218" y="5864558"/>
            <a:ext cx="547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* Nome do cliente com no máximo 4 caractere</a:t>
            </a:r>
          </a:p>
        </p:txBody>
      </p:sp>
    </p:spTree>
    <p:extLst>
      <p:ext uri="{BB962C8B-B14F-4D97-AF65-F5344CB8AC3E}">
        <p14:creationId xmlns:p14="http://schemas.microsoft.com/office/powerpoint/2010/main" val="379060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4A779-4EB1-4A08-A02F-C2E3D28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864"/>
          </a:xfrm>
        </p:spPr>
        <p:txBody>
          <a:bodyPr/>
          <a:lstStyle/>
          <a:p>
            <a:r>
              <a:rPr lang="pt-BR" dirty="0"/>
              <a:t>Nomenclatura de colunas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D25946B-759C-4824-B779-22C3A07B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33838"/>
              </p:ext>
            </p:extLst>
          </p:nvPr>
        </p:nvGraphicFramePr>
        <p:xfrm>
          <a:off x="2592923" y="1537252"/>
          <a:ext cx="8671426" cy="4720683"/>
        </p:xfrm>
        <a:graphic>
          <a:graphicData uri="http://schemas.openxmlformats.org/drawingml/2006/table">
            <a:tbl>
              <a:tblPr/>
              <a:tblGrid>
                <a:gridCol w="1566451">
                  <a:extLst>
                    <a:ext uri="{9D8B030D-6E8A-4147-A177-3AD203B41FA5}">
                      <a16:colId xmlns:a16="http://schemas.microsoft.com/office/drawing/2014/main" val="802699248"/>
                    </a:ext>
                  </a:extLst>
                </a:gridCol>
                <a:gridCol w="5236424">
                  <a:extLst>
                    <a:ext uri="{9D8B030D-6E8A-4147-A177-3AD203B41FA5}">
                      <a16:colId xmlns:a16="http://schemas.microsoft.com/office/drawing/2014/main" val="2668836855"/>
                    </a:ext>
                  </a:extLst>
                </a:gridCol>
                <a:gridCol w="1868551">
                  <a:extLst>
                    <a:ext uri="{9D8B030D-6E8A-4147-A177-3AD203B41FA5}">
                      <a16:colId xmlns:a16="http://schemas.microsoft.com/office/drawing/2014/main" val="1740119682"/>
                    </a:ext>
                  </a:extLst>
                </a:gridCol>
              </a:tblGrid>
              <a:tr h="5326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Identificação</a:t>
                      </a:r>
                    </a:p>
                  </a:txBody>
                  <a:tcPr marL="8013" marR="8013" marT="80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Descrição do atributo</a:t>
                      </a:r>
                    </a:p>
                  </a:txBody>
                  <a:tcPr marL="8013" marR="8013" marT="8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Tipo de dado utilizado</a:t>
                      </a:r>
                    </a:p>
                  </a:txBody>
                  <a:tcPr marL="8013" marR="8013" marT="8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512793"/>
                  </a:ext>
                </a:extLst>
              </a:tr>
              <a:tr h="83280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NM</a:t>
                      </a:r>
                    </a:p>
                  </a:txBody>
                  <a:tcPr marL="8013" marR="8013" marT="80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Nome de coluna que irá armazenar valores “</a:t>
                      </a:r>
                      <a:r>
                        <a:rPr lang="pt-BR" sz="1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pt-BR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”, ou seja, caracteres.(utilizar para nome próprio)</a:t>
                      </a:r>
                    </a:p>
                  </a:txBody>
                  <a:tcPr marL="8013" marR="8013" marT="8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String</a:t>
                      </a:r>
                    </a:p>
                  </a:txBody>
                  <a:tcPr marL="8013" marR="8013" marT="8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295381"/>
                  </a:ext>
                </a:extLst>
              </a:tr>
              <a:tr h="83280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NR</a:t>
                      </a:r>
                    </a:p>
                  </a:txBody>
                  <a:tcPr marL="8013" marR="8013" marT="80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Nome de coluna que irá armazenar valores numéricos inteiros, para conteúdos significativos.</a:t>
                      </a:r>
                    </a:p>
                  </a:txBody>
                  <a:tcPr marL="8013" marR="8013" marT="8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Numérico</a:t>
                      </a:r>
                    </a:p>
                  </a:txBody>
                  <a:tcPr marL="8013" marR="8013" marT="8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053664"/>
                  </a:ext>
                </a:extLst>
              </a:tr>
              <a:tr h="83280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DT</a:t>
                      </a:r>
                    </a:p>
                  </a:txBody>
                  <a:tcPr marL="8013" marR="8013" marT="80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Nome de coluna que irá armazenar valores do tipo data (Data/Datetime)</a:t>
                      </a:r>
                    </a:p>
                  </a:txBody>
                  <a:tcPr marL="8013" marR="8013" marT="8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Data</a:t>
                      </a:r>
                    </a:p>
                  </a:txBody>
                  <a:tcPr marL="8013" marR="8013" marT="8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97123"/>
                  </a:ext>
                </a:extLst>
              </a:tr>
              <a:tr h="83280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HR</a:t>
                      </a:r>
                    </a:p>
                  </a:txBody>
                  <a:tcPr marL="8013" marR="8013" marT="80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Nome da coluna que irá armazenar valores do tipo hora</a:t>
                      </a:r>
                    </a:p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(Time)</a:t>
                      </a:r>
                    </a:p>
                  </a:txBody>
                  <a:tcPr marL="8013" marR="8013" marT="8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Hora</a:t>
                      </a:r>
                    </a:p>
                  </a:txBody>
                  <a:tcPr marL="8013" marR="8013" marT="8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59132"/>
                  </a:ext>
                </a:extLst>
              </a:tr>
              <a:tr h="83280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VL</a:t>
                      </a:r>
                    </a:p>
                  </a:txBody>
                  <a:tcPr marL="8013" marR="8013" marT="80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Nome de coluna que irá armazenar valores numéricos, ou seja, números que podem possuir casas decimais</a:t>
                      </a:r>
                    </a:p>
                  </a:txBody>
                  <a:tcPr marL="8013" marR="8013" marT="8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Numérico decimal</a:t>
                      </a:r>
                    </a:p>
                  </a:txBody>
                  <a:tcPr marL="8013" marR="8013" marT="8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65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E6811-9E36-4CAC-8FD8-13942D33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6636"/>
          </a:xfrm>
        </p:spPr>
        <p:txBody>
          <a:bodyPr/>
          <a:lstStyle/>
          <a:p>
            <a:r>
              <a:rPr lang="pt-BR" dirty="0"/>
              <a:t>Descrição de objetos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9C6F3A1-9323-42AC-A031-8CA93DA32D3B}"/>
              </a:ext>
            </a:extLst>
          </p:cNvPr>
          <p:cNvSpPr/>
          <p:nvPr/>
        </p:nvSpPr>
        <p:spPr>
          <a:xfrm>
            <a:off x="2592923" y="1763532"/>
            <a:ext cx="785937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-- =============================================</a:t>
            </a:r>
            <a:endParaRPr lang="pt-BR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-- AUTHOR: &lt;Nome de quem criou o objeto&gt;</a:t>
            </a:r>
            <a:endParaRPr lang="pt-BR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-- CREATE DATE: &lt;Data de criação&gt;</a:t>
            </a:r>
          </a:p>
          <a:p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-- USED TABLES: &lt;Tabelas envolvidas&gt;</a:t>
            </a:r>
            <a:endParaRPr lang="pt-BR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-- DESCRIPTION: &lt;Descrição do objeto&gt;</a:t>
            </a:r>
          </a:p>
          <a:p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-- UPDATE: &lt;Atualizações realizadas</a:t>
            </a:r>
          </a:p>
          <a:p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			 (Data/RE/Descrição da atualização)&gt;</a:t>
            </a:r>
            <a:endParaRPr lang="pt-BR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-- =============================================</a:t>
            </a:r>
            <a:endParaRPr lang="pt-BR" sz="17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06B5ADE-3F31-4AB8-80F0-2185FBC2A299}"/>
              </a:ext>
            </a:extLst>
          </p:cNvPr>
          <p:cNvSpPr txBox="1">
            <a:spLocks/>
          </p:cNvSpPr>
          <p:nvPr/>
        </p:nvSpPr>
        <p:spPr>
          <a:xfrm>
            <a:off x="2592923" y="1301842"/>
            <a:ext cx="5371633" cy="524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>
                <a:solidFill>
                  <a:srgbClr val="FF0000"/>
                </a:solidFill>
              </a:rPr>
              <a:t>&gt; </a:t>
            </a:r>
            <a:r>
              <a:rPr lang="pt-BR" sz="2400" dirty="0" err="1">
                <a:solidFill>
                  <a:srgbClr val="FF0000"/>
                </a:solidFill>
              </a:rPr>
              <a:t>View</a:t>
            </a:r>
            <a:r>
              <a:rPr lang="pt-BR" sz="2400" dirty="0">
                <a:solidFill>
                  <a:srgbClr val="FF0000"/>
                </a:solidFill>
              </a:rPr>
              <a:t> - </a:t>
            </a:r>
            <a:r>
              <a:rPr lang="pt-BR" sz="2400" dirty="0" err="1">
                <a:solidFill>
                  <a:srgbClr val="FF0000"/>
                </a:solidFill>
              </a:rPr>
              <a:t>Proc</a:t>
            </a:r>
            <a:r>
              <a:rPr lang="pt-BR" sz="2400" dirty="0">
                <a:solidFill>
                  <a:srgbClr val="FF0000"/>
                </a:solidFill>
              </a:rPr>
              <a:t> - </a:t>
            </a:r>
            <a:r>
              <a:rPr lang="pt-BR" sz="2400" dirty="0" err="1">
                <a:solidFill>
                  <a:srgbClr val="FF0000"/>
                </a:solidFill>
              </a:rPr>
              <a:t>Function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178E7E6-E5C2-48CB-B2FB-F2BA27F1C879}"/>
              </a:ext>
            </a:extLst>
          </p:cNvPr>
          <p:cNvSpPr txBox="1">
            <a:spLocks/>
          </p:cNvSpPr>
          <p:nvPr/>
        </p:nvSpPr>
        <p:spPr>
          <a:xfrm>
            <a:off x="2705568" y="4009292"/>
            <a:ext cx="5371633" cy="524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>
                <a:solidFill>
                  <a:srgbClr val="FF0000"/>
                </a:solidFill>
              </a:rPr>
              <a:t>&gt; </a:t>
            </a:r>
            <a:r>
              <a:rPr lang="pt-BR" sz="2400" dirty="0" err="1">
                <a:solidFill>
                  <a:srgbClr val="FF0000"/>
                </a:solidFill>
              </a:rPr>
              <a:t>Job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FF0D1C2-9432-4505-BE4E-04A49EC7A4B6}"/>
              </a:ext>
            </a:extLst>
          </p:cNvPr>
          <p:cNvSpPr/>
          <p:nvPr/>
        </p:nvSpPr>
        <p:spPr>
          <a:xfrm>
            <a:off x="2705568" y="4401996"/>
            <a:ext cx="785937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-- =============================================</a:t>
            </a:r>
          </a:p>
          <a:p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-- AUTHOR: &lt;Nome de quem criou a JOB&gt;</a:t>
            </a:r>
          </a:p>
          <a:p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-- RE: &lt;RE de quem criou o JOB&gt; </a:t>
            </a:r>
          </a:p>
          <a:p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-- PACKAGE: &lt;SSISDB\</a:t>
            </a:r>
            <a:r>
              <a:rPr lang="pt-BR" sz="1700" dirty="0" err="1">
                <a:solidFill>
                  <a:srgbClr val="008000"/>
                </a:solidFill>
                <a:latin typeface="Consolas" panose="020B0609020204030204" pitchFamily="49" charset="0"/>
              </a:rPr>
              <a:t>xxxxxxxxx</a:t>
            </a:r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\</a:t>
            </a:r>
            <a:r>
              <a:rPr lang="pt-BR" sz="1700" dirty="0" err="1">
                <a:solidFill>
                  <a:srgbClr val="008000"/>
                </a:solidFill>
                <a:latin typeface="Consolas" panose="020B0609020204030204" pitchFamily="49" charset="0"/>
              </a:rPr>
              <a:t>xxxxxxx</a:t>
            </a:r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-- DESCRIPTION: &lt;Descrição da JOB&gt;</a:t>
            </a:r>
          </a:p>
          <a:p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-- UPDATE: &lt;Atualizações realizadas</a:t>
            </a:r>
          </a:p>
          <a:p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			 (Data/RE/Descrição da atualização)&gt;</a:t>
            </a:r>
          </a:p>
          <a:p>
            <a:r>
              <a:rPr lang="pt-BR" sz="1700" dirty="0">
                <a:solidFill>
                  <a:srgbClr val="008000"/>
                </a:solidFill>
                <a:latin typeface="Consolas" panose="020B0609020204030204" pitchFamily="49" charset="0"/>
              </a:rPr>
              <a:t>-- =============================================</a:t>
            </a:r>
            <a:endParaRPr lang="pt-BR" sz="1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6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4C2DC-5096-4643-B230-A38336FA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7125"/>
          </a:xfrm>
        </p:spPr>
        <p:txBody>
          <a:bodyPr/>
          <a:lstStyle/>
          <a:p>
            <a:r>
              <a:rPr lang="pt-BR" dirty="0"/>
              <a:t>Descrição de Tabela, </a:t>
            </a:r>
            <a:r>
              <a:rPr lang="pt-BR" dirty="0" err="1"/>
              <a:t>Proc</a:t>
            </a:r>
            <a:r>
              <a:rPr lang="pt-BR" dirty="0"/>
              <a:t> e </a:t>
            </a:r>
            <a:r>
              <a:rPr lang="pt-BR" dirty="0" err="1"/>
              <a:t>View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550CA0-831D-4998-B93A-5F7B88A35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" r="3796" b="59860"/>
          <a:stretch/>
        </p:blipFill>
        <p:spPr>
          <a:xfrm>
            <a:off x="2592925" y="2198077"/>
            <a:ext cx="7961536" cy="24618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764E9B-F337-4940-A7F2-C347D59A6189}"/>
              </a:ext>
            </a:extLst>
          </p:cNvPr>
          <p:cNvSpPr txBox="1"/>
          <p:nvPr/>
        </p:nvSpPr>
        <p:spPr>
          <a:xfrm>
            <a:off x="2592925" y="1828745"/>
            <a:ext cx="614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Propriedades &gt; </a:t>
            </a:r>
            <a:r>
              <a:rPr lang="pt-BR" i="1" dirty="0" err="1"/>
              <a:t>Extended</a:t>
            </a:r>
            <a:r>
              <a:rPr lang="pt-BR" i="1" dirty="0"/>
              <a:t> </a:t>
            </a:r>
            <a:r>
              <a:rPr lang="pt-BR" i="1" dirty="0" err="1"/>
              <a:t>Properties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0030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FB13B-BC01-45B5-B9A6-7A35E1AB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8466"/>
          </a:xfrm>
        </p:spPr>
        <p:txBody>
          <a:bodyPr/>
          <a:lstStyle/>
          <a:p>
            <a:r>
              <a:rPr lang="pt-BR" dirty="0"/>
              <a:t>Criação de tabelas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3FE9B10-0F32-42C4-AC9D-5176493E91EA}"/>
              </a:ext>
            </a:extLst>
          </p:cNvPr>
          <p:cNvSpPr/>
          <p:nvPr/>
        </p:nvSpPr>
        <p:spPr>
          <a:xfrm>
            <a:off x="2086817" y="1432576"/>
            <a:ext cx="9417795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Antes de criar, pesquise para verificar se não existe objetos com as mesmas informações;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Aft>
                <a:spcPts val="0"/>
              </a:spcAft>
            </a:pPr>
            <a:r>
              <a:rPr lang="pt-BR" sz="17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17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Data, conversão de hora, etc...</a:t>
            </a: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utilizar caracteres especiais;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Criar tabelas particionadas para as que forem conter grandes volumes de dados;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pt-BR" sz="17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DataType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spcAft>
                <a:spcPts val="0"/>
              </a:spcAft>
              <a:buFont typeface="+mj-lt"/>
              <a:buAutoNum type="romanLcPeriod"/>
            </a:pPr>
            <a:r>
              <a:rPr lang="pt-BR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Respeitar o máximo possível um padrão, por exemplo:</a:t>
            </a:r>
          </a:p>
          <a:p>
            <a:pPr marL="1714500" lvl="3" indent="-342900">
              <a:spcAft>
                <a:spcPts val="0"/>
              </a:spcAft>
              <a:buFont typeface="+mj-lt"/>
              <a:buAutoNum type="alphaLcPeriod"/>
            </a:pP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Campos numéricos com casa decimal possuírem o mesmo número de casas decimais;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0200" lvl="3" indent="-228600">
              <a:spcAft>
                <a:spcPts val="0"/>
              </a:spcAft>
              <a:buFont typeface="+mj-lt"/>
              <a:buAutoNum type="alphaLcPeriod"/>
            </a:pP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Campos alfanuméricos possuírem o mesmo número de caracteres.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tabelas devem possuir o mesmo COLLATION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spcAft>
                <a:spcPts val="0"/>
              </a:spcAft>
              <a:buFont typeface="+mj-lt"/>
              <a:buAutoNum type="romanLcPeriod"/>
            </a:pPr>
            <a:r>
              <a:rPr lang="pt-BR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 é uma configuração do SQL Server que seria como o idioma, senão você pode criar tabelas com “idiomas” diferentes, o que dificultará em muito a comparação. </a:t>
            </a:r>
          </a:p>
          <a:p>
            <a:pPr lvl="2"/>
            <a:r>
              <a:rPr lang="pt-BR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7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dos padrões é o: </a:t>
            </a: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SQL_Latin1_General_CP1_CI_AI</a:t>
            </a:r>
            <a:endParaRPr lang="pt-BR" sz="17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criar tabelas do mesmo assunto em bancos diferentes.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Criar index para as colunas mais utilizadas, quando a tabela tiver uma grande volume de registros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Utilizar os tipos certos para os campos, não generalizar com o uso de “</a:t>
            </a:r>
            <a:r>
              <a:rPr lang="pt-BR" sz="17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Varchar</a:t>
            </a: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Aft>
                <a:spcPts val="0"/>
              </a:spcAft>
            </a:pPr>
            <a:r>
              <a:rPr lang="pt-BR" sz="17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17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Data sempre tipo date ou </a:t>
            </a:r>
            <a:r>
              <a:rPr lang="pt-BR" sz="17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lang="pt-BR" sz="17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campos numéricos sempre em INT ou Decimal, etc..</a:t>
            </a:r>
            <a:endParaRPr lang="pt-BR" sz="17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0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01549-A86E-4E2C-BB7E-D9EA52FB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de consultas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CDB3A-6AD3-4DE5-AA30-578EC8541010}"/>
              </a:ext>
            </a:extLst>
          </p:cNvPr>
          <p:cNvSpPr/>
          <p:nvPr/>
        </p:nvSpPr>
        <p:spPr>
          <a:xfrm>
            <a:off x="2076090" y="1537252"/>
            <a:ext cx="926777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Sempre utilizar WITH(NOLOCK) nas consultas de construção e execução, para não bloquear o processos;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WHERE sempre tentar utilizar os campos de INT ou data para busca,  criando dimensões para isso, caso seja necessário. Principalmente se houver muitos registros no objeto consultado;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Sempre deixar a tabela já pronta para consumo, sendo desnecessário a </a:t>
            </a:r>
            <a:r>
              <a:rPr lang="pt-BR" sz="17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</a:t>
            </a: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ter vários cálculos, </a:t>
            </a:r>
            <a:r>
              <a:rPr lang="pt-BR" sz="17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Unions</a:t>
            </a: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7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etc</a:t>
            </a: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NUNCA utilizar </a:t>
            </a:r>
            <a:r>
              <a:rPr lang="pt-BR" sz="17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linked</a:t>
            </a: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server;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Sempre utilizar o </a:t>
            </a:r>
            <a:r>
              <a:rPr lang="pt-BR" sz="17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Integration</a:t>
            </a:r>
            <a:r>
              <a:rPr lang="pt-BR" sz="1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para criação de processos;</a:t>
            </a: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 seja necessário o us</a:t>
            </a:r>
            <a:r>
              <a:rPr lang="pt-BR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 like, evitar o uso da % no início e no final, se possível utilizar apenas no final. </a:t>
            </a:r>
            <a:r>
              <a:rPr lang="pt-BR" sz="17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Ex.: ‘palavra%’</a:t>
            </a:r>
            <a:r>
              <a:rPr lang="pt-BR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Evitar o uso de sub queries, uma opção é substituir por CTE ou Tabela temporária.</a:t>
            </a:r>
          </a:p>
        </p:txBody>
      </p:sp>
    </p:spTree>
    <p:extLst>
      <p:ext uri="{BB962C8B-B14F-4D97-AF65-F5344CB8AC3E}">
        <p14:creationId xmlns:p14="http://schemas.microsoft.com/office/powerpoint/2010/main" val="14243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1683B-216C-4D2D-8AE3-045FEAEB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629"/>
          </a:xfrm>
        </p:spPr>
        <p:txBody>
          <a:bodyPr/>
          <a:lstStyle/>
          <a:p>
            <a:r>
              <a:rPr lang="pt-BR" dirty="0"/>
              <a:t>Modelo de entrega de projeto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35C440-567F-4E10-9293-C9E70C8C2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98207"/>
              </p:ext>
            </p:extLst>
          </p:nvPr>
        </p:nvGraphicFramePr>
        <p:xfrm>
          <a:off x="2592925" y="1457738"/>
          <a:ext cx="8911687" cy="4478830"/>
        </p:xfrm>
        <a:graphic>
          <a:graphicData uri="http://schemas.openxmlformats.org/drawingml/2006/table">
            <a:tbl>
              <a:tblPr firstRow="1" firstCol="1" bandRow="1"/>
              <a:tblGrid>
                <a:gridCol w="2462231">
                  <a:extLst>
                    <a:ext uri="{9D8B030D-6E8A-4147-A177-3AD203B41FA5}">
                      <a16:colId xmlns:a16="http://schemas.microsoft.com/office/drawing/2014/main" val="1912801006"/>
                    </a:ext>
                  </a:extLst>
                </a:gridCol>
                <a:gridCol w="4717952">
                  <a:extLst>
                    <a:ext uri="{9D8B030D-6E8A-4147-A177-3AD203B41FA5}">
                      <a16:colId xmlns:a16="http://schemas.microsoft.com/office/drawing/2014/main" val="3461822445"/>
                    </a:ext>
                  </a:extLst>
                </a:gridCol>
                <a:gridCol w="1731504">
                  <a:extLst>
                    <a:ext uri="{9D8B030D-6E8A-4147-A177-3AD203B41FA5}">
                      <a16:colId xmlns:a16="http://schemas.microsoft.com/office/drawing/2014/main" val="4140542327"/>
                    </a:ext>
                  </a:extLst>
                </a:gridCol>
              </a:tblGrid>
              <a:tr h="43661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HUGME - ANALISTA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297766"/>
                  </a:ext>
                </a:extLst>
              </a:tr>
              <a:tr h="436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PACOTE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01 - PROCESSO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60970"/>
                  </a:ext>
                </a:extLst>
              </a:tr>
              <a:tr h="450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PROCEDURE BASE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PRC_CLIENTE_PROCESSO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482853"/>
                  </a:ext>
                </a:extLst>
              </a:tr>
              <a:tr h="450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PROCEDURE FINAL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PRC_CLIENTE_PROCESSO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332508"/>
                  </a:ext>
                </a:extLst>
              </a:tr>
              <a:tr h="450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TABELA TRAT BASE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TB_CLIENTE_PROCESSO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747598"/>
                  </a:ext>
                </a:extLst>
              </a:tr>
              <a:tr h="450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ARQUIVO_BASE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CAMINHO DE ONDE ESTA O ARQUIVO BASE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583414"/>
                  </a:ext>
                </a:extLst>
              </a:tr>
              <a:tr h="450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TABELA STG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TB_STG_CLIENTE_PROCESSO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358981"/>
                  </a:ext>
                </a:extLst>
              </a:tr>
              <a:tr h="450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TABELA DE PARA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TB_DIM_CLIENTE_PROCESSO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847958"/>
                  </a:ext>
                </a:extLst>
              </a:tr>
              <a:tr h="450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ARQUIVO_DE PARA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CAMINHO DE ONDE ESTA O ARQUIVO DE PARA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471655"/>
                  </a:ext>
                </a:extLst>
              </a:tr>
              <a:tr h="450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TABELA PBI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TB_FAT_CLIENTE_PROCESSO_PBI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92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72858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560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Inherit</vt:lpstr>
      <vt:lpstr>Wingdings 3</vt:lpstr>
      <vt:lpstr>Cacho</vt:lpstr>
      <vt:lpstr>Boas praticas - SQL Server</vt:lpstr>
      <vt:lpstr>Nomenclatura de objetos</vt:lpstr>
      <vt:lpstr>Nomenclatura de colunas</vt:lpstr>
      <vt:lpstr>Descrição de objetos</vt:lpstr>
      <vt:lpstr>Descrição de Tabela, Proc e View</vt:lpstr>
      <vt:lpstr>Criação de tabelas</vt:lpstr>
      <vt:lpstr>Execução de consultas</vt:lpstr>
      <vt:lpstr>Modelo de entrega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Boas praticas - SQL Server</dc:title>
  <dc:creator>Felipe Estivalli Da Silva</dc:creator>
  <cp:lastModifiedBy>Felipe Estivalli Da Silva</cp:lastModifiedBy>
  <cp:revision>33</cp:revision>
  <dcterms:created xsi:type="dcterms:W3CDTF">2019-06-11T14:34:17Z</dcterms:created>
  <dcterms:modified xsi:type="dcterms:W3CDTF">2019-07-02T14:07:06Z</dcterms:modified>
</cp:coreProperties>
</file>