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C6ITpfpOlSCNaxXn77QzuA8n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0bf37d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0bf37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0bf37d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80bf37d8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0bf37d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80bf37d89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bf37d89_0_1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780bf37d89_0_1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780bf37d89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80bf37d89_0_4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780bf37d89_0_4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780bf37d89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80bf37d89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0bf37d89_0_5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780bf37d89_0_5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3" name="Google Shape;53;g780bf37d89_0_5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780bf37d89_0_5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780bf37d89_0_5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bf37d89_0_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780bf37d89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80bf37d89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780bf37d89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780bf37d89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80bf37d89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780bf37d89_0_2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780bf37d89_0_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780bf37d89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80bf37d89_0_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780bf37d89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80bf37d89_0_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780bf37d89_0_3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780bf37d89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80bf37d89_0_3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780bf37d89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bf37d89_0_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780bf37d89_0_3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780bf37d89_0_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780bf37d89_0_3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780bf37d89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80bf37d89_0_4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780bf37d89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80bf37d89_0_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780bf37d89_0_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780bf37d89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80bf37d89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g780bf37d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780bf37d89_0_0"/>
          <p:cNvSpPr txBox="1"/>
          <p:nvPr/>
        </p:nvSpPr>
        <p:spPr>
          <a:xfrm>
            <a:off x="0" y="5144525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pt-BR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Informação e Técnicas para Apoio a Transtornos</a:t>
            </a:r>
            <a:endParaRPr b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Concorrência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Minha Rotina Especial (Organização de Rotina)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Chat TEA (Apoio e Comunicação)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Neuro Saber (Curso e artigos sobre transtornos)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pt-BR"/>
              <a:t>Nossos diferenciais: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Visão expandida para tratar do cuidador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Diário de bordo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Apoio de profissionais especializados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Modelo de Negócio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pt-BR"/>
              <a:t>Free 			R$   0,00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pt-BR"/>
              <a:t>Prime 		     R$ 29,90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pt-BR"/>
              <a:t>Premium 		R$ 89,90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pt-BR"/>
              <a:t>Patrocínio       Empresas Adotando famílias 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80bf37d89_0_117"/>
          <p:cNvSpPr txBox="1"/>
          <p:nvPr/>
        </p:nvSpPr>
        <p:spPr>
          <a:xfrm>
            <a:off x="378754" y="6163388"/>
            <a:ext cx="778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2" name="Google Shape;152;g780bf37d89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780bf37d89_0_1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Financeiro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80bf37d89_0_117"/>
          <p:cNvSpPr txBox="1"/>
          <p:nvPr>
            <p:ph idx="1" type="body"/>
          </p:nvPr>
        </p:nvSpPr>
        <p:spPr>
          <a:xfrm>
            <a:off x="677334" y="17389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/>
              <a:t>Gastos e despesas no </a:t>
            </a:r>
            <a:r>
              <a:rPr b="1" lang="pt-BR" sz="1500"/>
              <a:t>primeiro</a:t>
            </a:r>
            <a:r>
              <a:rPr b="1" lang="pt-BR" sz="1500"/>
              <a:t> ano 		R$ 414.000,00	</a:t>
            </a:r>
            <a:endParaRPr b="1" sz="15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-Despesa para Criar a Empresa 		R$ 125.000,00</a:t>
            </a:r>
            <a:endParaRPr sz="15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-Despesa com operação			R$ 379.500,00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Primeiro ano  		R$ 48.844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Segundo ano 		R$ 5.628 (break even)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terceiro ano		R$ 58.335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Quarto ano 		R$ 123.409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/>
              <a:t>Quinto ano		R$ 203.094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0" y="2160590"/>
            <a:ext cx="10394302" cy="70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pt-BR" sz="3600">
                <a:solidFill>
                  <a:srgbClr val="286C9E"/>
                </a:solidFill>
              </a:rPr>
              <a:t>Obrigado!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378754" y="1109034"/>
            <a:ext cx="7767638" cy="109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2E93CD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Informação e Técnicas para Apoio a Transtornos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286C9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0"/>
          <p:cNvSpPr txBox="1"/>
          <p:nvPr>
            <p:ph type="title"/>
          </p:nvPr>
        </p:nvSpPr>
        <p:spPr>
          <a:xfrm>
            <a:off x="397416" y="448634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lang="pt-BR" sz="2000">
                <a:solidFill>
                  <a:srgbClr val="A5A5A5"/>
                </a:solidFill>
              </a:rPr>
              <a:t>Info</a:t>
            </a:r>
            <a:r>
              <a:rPr lang="pt-BR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pt-BR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2000">
                <a:solidFill>
                  <a:srgbClr val="A5A5A5"/>
                </a:solidFill>
              </a:rPr>
              <a:t>T.A.T</a:t>
            </a:r>
            <a:endParaRPr sz="2000">
              <a:solidFill>
                <a:srgbClr val="A5A5A5"/>
              </a:solidFill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29" y="471613"/>
            <a:ext cx="858574" cy="58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/>
          <p:nvPr/>
        </p:nvSpPr>
        <p:spPr>
          <a:xfrm>
            <a:off x="0" y="2889377"/>
            <a:ext cx="10394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2E93CD"/>
                </a:solidFill>
                <a:latin typeface="Trebuchet MS"/>
                <a:ea typeface="Trebuchet MS"/>
                <a:cs typeface="Trebuchet MS"/>
                <a:sym typeface="Trebuchet MS"/>
              </a:rPr>
              <a:t>A informação gera conhecimento e o conhecimento gera empoderamento.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1240516" y="6031887"/>
            <a:ext cx="2359869" cy="905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6C9E"/>
              </a:buClr>
              <a:buSzPts val="1800"/>
              <a:buFont typeface="Lato"/>
              <a:buNone/>
            </a:pPr>
            <a:r>
              <a:rPr b="0" i="0" lang="pt-BR" sz="1800" u="none" cap="none" strike="noStrike">
                <a:solidFill>
                  <a:srgbClr val="286C9E"/>
                </a:solidFill>
                <a:latin typeface="Lato"/>
                <a:ea typeface="Lato"/>
                <a:cs typeface="Lato"/>
                <a:sym typeface="Lato"/>
              </a:rPr>
              <a:t>Éder Paixão</a:t>
            </a:r>
            <a:endParaRPr b="0" i="0" sz="1800" u="none" cap="none" strike="noStrike">
              <a:solidFill>
                <a:srgbClr val="286C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6C9E"/>
              </a:buClr>
              <a:buSzPts val="1800"/>
              <a:buFont typeface="Lato"/>
              <a:buNone/>
            </a:pPr>
            <a:r>
              <a:rPr b="0" i="0" lang="pt-BR" sz="1800" u="none" cap="none" strike="noStrike">
                <a:solidFill>
                  <a:srgbClr val="286C9E"/>
                </a:solidFill>
                <a:latin typeface="Lato"/>
                <a:ea typeface="Lato"/>
                <a:cs typeface="Lato"/>
                <a:sym typeface="Lato"/>
              </a:rPr>
              <a:t>Engenheiro de dados </a:t>
            </a:r>
            <a:endParaRPr b="0" i="0" sz="1800" u="none" cap="none" strike="noStrike">
              <a:solidFill>
                <a:srgbClr val="286C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4700046" y="6031887"/>
            <a:ext cx="2419210" cy="905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6C9E"/>
              </a:buClr>
              <a:buSzPts val="1800"/>
              <a:buFont typeface="Lato"/>
              <a:buNone/>
            </a:pPr>
            <a:r>
              <a:rPr b="0" i="0" lang="pt-BR" sz="1800" u="none" cap="none" strike="noStrike">
                <a:solidFill>
                  <a:srgbClr val="286C9E"/>
                </a:solidFill>
                <a:latin typeface="Lato"/>
                <a:ea typeface="Lato"/>
                <a:cs typeface="Lato"/>
                <a:sym typeface="Lato"/>
              </a:rPr>
              <a:t>Ricardo Reis</a:t>
            </a:r>
            <a:endParaRPr b="0" i="0" sz="1800" u="none" cap="none" strike="noStrike">
              <a:solidFill>
                <a:srgbClr val="286C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6C9E"/>
              </a:buClr>
              <a:buSzPts val="1800"/>
              <a:buFont typeface="Lato"/>
              <a:buNone/>
            </a:pPr>
            <a:r>
              <a:rPr b="0" i="0" lang="pt-BR" sz="1800" u="none" cap="none" strike="noStrike">
                <a:solidFill>
                  <a:srgbClr val="286C9E"/>
                </a:solidFill>
                <a:latin typeface="Lato"/>
                <a:ea typeface="Lato"/>
                <a:cs typeface="Lato"/>
                <a:sym typeface="Lato"/>
              </a:rPr>
              <a:t>Engenheiro de dados </a:t>
            </a:r>
            <a:endParaRPr b="0" i="0" sz="1800" u="none" cap="none" strike="noStrike">
              <a:solidFill>
                <a:srgbClr val="286C9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10" y="6032804"/>
            <a:ext cx="767206" cy="7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8964" y="6042501"/>
            <a:ext cx="714375" cy="7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3358" y="3363701"/>
            <a:ext cx="2442046" cy="214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subTitle"/>
          </p:nvPr>
        </p:nvSpPr>
        <p:spPr>
          <a:xfrm>
            <a:off x="397416" y="1109034"/>
            <a:ext cx="7767638" cy="109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2E93CD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Informação e Técnicas para Apoio a Transtornos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286C9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99" y="-14125"/>
            <a:ext cx="35357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397416" y="2866397"/>
            <a:ext cx="7767638" cy="109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B3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pt-BR" sz="2400" u="none" cap="none" strike="noStrike">
                <a:solidFill>
                  <a:srgbClr val="2E75A3"/>
                </a:solidFill>
                <a:latin typeface="Trebuchet MS"/>
                <a:ea typeface="Trebuchet MS"/>
                <a:cs typeface="Trebuchet MS"/>
                <a:sym typeface="Trebuchet MS"/>
              </a:rPr>
              <a:t>écnicas,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B30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b="0" i="0" lang="pt-BR" sz="2400" u="none" cap="none" strike="noStrike">
                <a:solidFill>
                  <a:srgbClr val="2E75A3"/>
                </a:solidFill>
                <a:latin typeface="Trebuchet MS"/>
                <a:ea typeface="Trebuchet MS"/>
                <a:cs typeface="Trebuchet MS"/>
                <a:sym typeface="Trebuchet MS"/>
              </a:rPr>
              <a:t>ecursos e 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B3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0" i="0" lang="pt-BR" sz="2400" u="none" cap="none" strike="noStrike">
                <a:solidFill>
                  <a:srgbClr val="2E75A3"/>
                </a:solidFill>
                <a:latin typeface="Trebuchet MS"/>
                <a:ea typeface="Trebuchet MS"/>
                <a:cs typeface="Trebuchet MS"/>
                <a:sym typeface="Trebuchet MS"/>
              </a:rPr>
              <a:t>poio a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B300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="0" i="0" lang="pt-BR" sz="2400" u="none" cap="none" strike="noStrike">
                <a:solidFill>
                  <a:srgbClr val="2E75A3"/>
                </a:solidFill>
                <a:latin typeface="Trebuchet MS"/>
                <a:ea typeface="Trebuchet MS"/>
                <a:cs typeface="Trebuchet MS"/>
                <a:sym typeface="Trebuchet MS"/>
              </a:rPr>
              <a:t>ranstornos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E75A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"/>
          <p:cNvSpPr txBox="1"/>
          <p:nvPr>
            <p:ph type="title"/>
          </p:nvPr>
        </p:nvSpPr>
        <p:spPr>
          <a:xfrm>
            <a:off x="397416" y="448634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lang="pt-BR" sz="2000">
                <a:solidFill>
                  <a:srgbClr val="A5A5A5"/>
                </a:solidFill>
              </a:rPr>
              <a:t>Info</a:t>
            </a:r>
            <a:r>
              <a:rPr lang="pt-BR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pt-BR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2000">
                <a:solidFill>
                  <a:srgbClr val="A5A5A5"/>
                </a:solidFill>
              </a:rPr>
              <a:t>T.A.T</a:t>
            </a:r>
            <a:endParaRPr sz="2000">
              <a:solidFill>
                <a:srgbClr val="A5A5A5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229" y="471613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Origem Projeto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Familiares e amigos que trabalham na área do transtorno do desenvolvimento.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Relacionamento com amigos que possuem familiares com o transtorno do espectro autista.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Frases 		frases				frases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Os pais podem sofrer de: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Baixa autoestima;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Sentimentos de culpa;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Perda de confiança no futuro;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Stress conjugal;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Crises de ansiedade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Pânico;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Dificuldade de acesso à informação.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0bf37d89_0_90"/>
          <p:cNvSpPr txBox="1"/>
          <p:nvPr/>
        </p:nvSpPr>
        <p:spPr>
          <a:xfrm>
            <a:off x="378754" y="6163388"/>
            <a:ext cx="778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g780bf37d89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780bf37d89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54925"/>
            <a:ext cx="571500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780bf37d89_0_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1600" y="866775"/>
            <a:ext cx="3200400" cy="5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80bf37d89_0_90"/>
          <p:cNvSpPr txBox="1"/>
          <p:nvPr/>
        </p:nvSpPr>
        <p:spPr>
          <a:xfrm>
            <a:off x="152400" y="726850"/>
            <a:ext cx="5715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Como tudo começa</a:t>
            </a:r>
            <a:endParaRPr sz="2600"/>
          </a:p>
        </p:txBody>
      </p:sp>
      <p:sp>
        <p:nvSpPr>
          <p:cNvPr id="97" name="Google Shape;97;g780bf37d89_0_90"/>
          <p:cNvSpPr txBox="1"/>
          <p:nvPr/>
        </p:nvSpPr>
        <p:spPr>
          <a:xfrm>
            <a:off x="6753075" y="866775"/>
            <a:ext cx="2194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Como fica….</a:t>
            </a:r>
            <a:endParaRPr sz="3000"/>
          </a:p>
        </p:txBody>
      </p:sp>
      <p:pic>
        <p:nvPicPr>
          <p:cNvPr id="98" name="Google Shape;98;g780bf37d89_0_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200" y="1442600"/>
            <a:ext cx="2819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Ideia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Criar um ecossistema de informações sobre transtorno.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Plataforma </a:t>
            </a:r>
            <a:r>
              <a:rPr b="1" lang="pt-BR"/>
              <a:t>mobile</a:t>
            </a:r>
            <a:r>
              <a:rPr lang="pt-BR"/>
              <a:t> de serviço que visa apoiar pais de crianças com Transtorno do desenvolvimento.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677334" y="15890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Um único ambiente com: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Diário de Bordo (Analisar, aperfeiçoar e acompanhar);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Artigos;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Cursos;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Análises de desenvolvimento;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Acompanhamento psicológico;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Área de desabado;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Grupos de pais apoiadores;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pt-BR"/>
              <a:t>E análise comportamental para os pais e crianças.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Mercado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Mundo:  1 em cada 160 crianças com TEA.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Brasil: Cerca de 2 milhões de pessoas possui autismo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São Paulo: aproximadamente 407 mil pessoas.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5000"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677334" y="609600"/>
            <a:ext cx="8596668" cy="813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Estratégia</a:t>
            </a:r>
            <a:r>
              <a:rPr lang="pt-BR"/>
              <a:t> de entrada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Grupos de WhatsApp;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Hospitais;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pt-BR"/>
              <a:t>Escolas.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378754" y="6163388"/>
            <a:ext cx="778241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Trebuchet MS"/>
              <a:buNone/>
            </a:pP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Info</a:t>
            </a:r>
            <a: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pt-BR" sz="2000" u="none" cap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pt-BR" sz="20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T.A.T</a:t>
            </a:r>
            <a:endParaRPr b="0" i="0" sz="2000" u="none" cap="none" strike="noStrik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567" y="6186367"/>
            <a:ext cx="858574" cy="5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2020-03-10T16:55:44Z</dcterms:created>
  <dc:creator>Ricardo Tiago Goncalves dos Reis (P)</dc:creator>
</cp:coreProperties>
</file>