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f19e374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f19e374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f2841504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f284150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f19e374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f19e374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f19e3741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f19e3741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f19e374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f19e374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f19e37412_0_2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f19e37412_0_2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f19e3741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f19e3741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f19e3741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f19e3741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hyperlink" Target="https://tismoo.us/categoria/ciencia/page/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hyperlink" Target="https://www.fluidui.com/editor/live/project/p_ErWiyX77oIuW7z2DIBettU10bQtk4kOT.1581866609743#x_Cp47hl5X4NW5l2Q13DnRb4cUIootZTeZ"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0" y="0"/>
            <a:ext cx="3346200" cy="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latin typeface="Times New Roman"/>
                <a:ea typeface="Times New Roman"/>
                <a:cs typeface="Times New Roman"/>
                <a:sym typeface="Times New Roman"/>
              </a:rPr>
              <a:t>Info T.A.T</a:t>
            </a:r>
            <a:endParaRPr sz="3000">
              <a:latin typeface="Times New Roman"/>
              <a:ea typeface="Times New Roman"/>
              <a:cs typeface="Times New Roman"/>
              <a:sym typeface="Times New Roman"/>
            </a:endParaRPr>
          </a:p>
        </p:txBody>
      </p:sp>
      <p:pic>
        <p:nvPicPr>
          <p:cNvPr id="135" name="Google Shape;135;p13"/>
          <p:cNvPicPr preferRelativeResize="0"/>
          <p:nvPr/>
        </p:nvPicPr>
        <p:blipFill>
          <a:blip r:embed="rId3">
            <a:alphaModFix/>
          </a:blip>
          <a:stretch>
            <a:fillRect/>
          </a:stretch>
        </p:blipFill>
        <p:spPr>
          <a:xfrm>
            <a:off x="5089775" y="1044537"/>
            <a:ext cx="3881125" cy="3903675"/>
          </a:xfrm>
          <a:prstGeom prst="rect">
            <a:avLst/>
          </a:prstGeom>
          <a:noFill/>
          <a:ln>
            <a:noFill/>
          </a:ln>
        </p:spPr>
      </p:pic>
      <p:sp>
        <p:nvSpPr>
          <p:cNvPr id="136" name="Google Shape;136;p13"/>
          <p:cNvSpPr txBox="1"/>
          <p:nvPr/>
        </p:nvSpPr>
        <p:spPr>
          <a:xfrm>
            <a:off x="849000" y="458300"/>
            <a:ext cx="67416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lt1"/>
                </a:solidFill>
              </a:rPr>
              <a:t>Informação e </a:t>
            </a:r>
            <a:r>
              <a:rPr lang="pt-BR">
                <a:solidFill>
                  <a:schemeClr val="lt1"/>
                </a:solidFill>
              </a:rPr>
              <a:t>Técnicas</a:t>
            </a:r>
            <a:r>
              <a:rPr lang="pt-BR">
                <a:solidFill>
                  <a:schemeClr val="lt1"/>
                </a:solidFill>
              </a:rPr>
              <a:t> para Apoio a Transtornos</a:t>
            </a:r>
            <a:endParaRPr>
              <a:solidFill>
                <a:schemeClr val="lt1"/>
              </a:solidFill>
            </a:endParaRPr>
          </a:p>
        </p:txBody>
      </p:sp>
      <p:pic>
        <p:nvPicPr>
          <p:cNvPr id="137" name="Google Shape;137;p13"/>
          <p:cNvPicPr preferRelativeResize="0"/>
          <p:nvPr/>
        </p:nvPicPr>
        <p:blipFill>
          <a:blip r:embed="rId4">
            <a:alphaModFix/>
          </a:blip>
          <a:stretch>
            <a:fillRect/>
          </a:stretch>
        </p:blipFill>
        <p:spPr>
          <a:xfrm>
            <a:off x="1086300" y="976513"/>
            <a:ext cx="1839445" cy="3867550"/>
          </a:xfrm>
          <a:prstGeom prst="rect">
            <a:avLst/>
          </a:prstGeom>
          <a:noFill/>
          <a:ln>
            <a:noFill/>
          </a:ln>
        </p:spPr>
      </p:pic>
      <p:sp>
        <p:nvSpPr>
          <p:cNvPr id="138" name="Google Shape;138;p13"/>
          <p:cNvSpPr txBox="1"/>
          <p:nvPr/>
        </p:nvSpPr>
        <p:spPr>
          <a:xfrm>
            <a:off x="1086300" y="2105425"/>
            <a:ext cx="15924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t>Éder - Ricardo</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1297500" y="393750"/>
            <a:ext cx="7038900" cy="6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Mercado</a:t>
            </a:r>
            <a:endParaRPr/>
          </a:p>
        </p:txBody>
      </p:sp>
      <p:sp>
        <p:nvSpPr>
          <p:cNvPr id="144" name="Google Shape;144;p14"/>
          <p:cNvSpPr txBox="1"/>
          <p:nvPr>
            <p:ph idx="1" type="body"/>
          </p:nvPr>
        </p:nvSpPr>
        <p:spPr>
          <a:xfrm>
            <a:off x="200850" y="1213650"/>
            <a:ext cx="4888800" cy="3679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a:p>
          <a:p>
            <a:pPr indent="457200" lvl="0" marL="0" rtl="0" algn="l">
              <a:spcBef>
                <a:spcPts val="1600"/>
              </a:spcBef>
              <a:spcAft>
                <a:spcPts val="0"/>
              </a:spcAft>
              <a:buNone/>
            </a:pPr>
            <a:r>
              <a:rPr lang="pt-BR"/>
              <a:t>Mundo: </a:t>
            </a:r>
            <a:r>
              <a:rPr lang="pt-BR"/>
              <a:t> 1 em cada 160 crianças com TEA.</a:t>
            </a:r>
            <a:endParaRPr/>
          </a:p>
          <a:p>
            <a:pPr indent="457200" lvl="0" marL="0" rtl="0" algn="l">
              <a:spcBef>
                <a:spcPts val="1600"/>
              </a:spcBef>
              <a:spcAft>
                <a:spcPts val="0"/>
              </a:spcAft>
              <a:buNone/>
            </a:pPr>
            <a:r>
              <a:rPr lang="pt-BR"/>
              <a:t>Brasil: Cerca de 2 milhões de pessoas possui autismo</a:t>
            </a:r>
            <a:endParaRPr/>
          </a:p>
          <a:p>
            <a:pPr indent="457200" lvl="0" marL="0" rtl="0" algn="l">
              <a:spcBef>
                <a:spcPts val="1600"/>
              </a:spcBef>
              <a:spcAft>
                <a:spcPts val="0"/>
              </a:spcAft>
              <a:buNone/>
            </a:pPr>
            <a:r>
              <a:rPr lang="pt-BR"/>
              <a:t>São Paulo: aproximadamente 407 mil pessoas.</a:t>
            </a:r>
            <a:endParaRPr/>
          </a:p>
          <a:p>
            <a:pPr indent="457200" lvl="0" marL="0" rtl="0" algn="l">
              <a:spcBef>
                <a:spcPts val="1600"/>
              </a:spcBef>
              <a:spcAft>
                <a:spcPts val="0"/>
              </a:spcAft>
              <a:buNone/>
            </a:pPr>
            <a:r>
              <a:t/>
            </a:r>
            <a:endParaRPr/>
          </a:p>
          <a:p>
            <a:pPr indent="45720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pt-BR" sz="1000"/>
              <a:t>Fonte: Organização mundial da Saúde, Prefeitura do estado de São Paulo</a:t>
            </a:r>
            <a:endParaRPr sz="1000"/>
          </a:p>
        </p:txBody>
      </p:sp>
      <p:pic>
        <p:nvPicPr>
          <p:cNvPr id="145" name="Google Shape;145;p14"/>
          <p:cNvPicPr preferRelativeResize="0"/>
          <p:nvPr/>
        </p:nvPicPr>
        <p:blipFill>
          <a:blip r:embed="rId3">
            <a:alphaModFix/>
          </a:blip>
          <a:stretch>
            <a:fillRect/>
          </a:stretch>
        </p:blipFill>
        <p:spPr>
          <a:xfrm>
            <a:off x="5089775" y="1044537"/>
            <a:ext cx="3881125" cy="3903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5"/>
          <p:cNvSpPr txBox="1"/>
          <p:nvPr>
            <p:ph idx="1" type="body"/>
          </p:nvPr>
        </p:nvSpPr>
        <p:spPr>
          <a:xfrm>
            <a:off x="248025" y="1612350"/>
            <a:ext cx="4778100" cy="25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400"/>
              <a:t>IDÉIA</a:t>
            </a:r>
            <a:r>
              <a:rPr lang="pt-BR" sz="1400"/>
              <a:t>:</a:t>
            </a:r>
            <a:r>
              <a:rPr lang="pt-BR" sz="1100"/>
              <a:t> Criar um </a:t>
            </a:r>
            <a:r>
              <a:rPr lang="pt-BR" sz="1100"/>
              <a:t>ecossistema</a:t>
            </a:r>
            <a:r>
              <a:rPr lang="pt-BR" sz="1100"/>
              <a:t> de informações sobre transtorno.</a:t>
            </a:r>
            <a:endParaRPr sz="1100"/>
          </a:p>
          <a:p>
            <a:pPr indent="0" lvl="0" marL="0" rtl="0" algn="l">
              <a:spcBef>
                <a:spcPts val="1600"/>
              </a:spcBef>
              <a:spcAft>
                <a:spcPts val="0"/>
              </a:spcAft>
              <a:buNone/>
            </a:pPr>
            <a:r>
              <a:rPr lang="pt-BR" sz="1400"/>
              <a:t>PROBLEMA: </a:t>
            </a:r>
            <a:r>
              <a:rPr lang="pt-BR" sz="1100"/>
              <a:t>Pais de crianças com transtorno do desenvolvimento pode sofrer de baixa autoestima, culpa, perda de confiança no futuro, estresse conjugal, crises de ansiedade, pânico, problemas de sono e redução de renda familiar, outro problema e dificuldade de acesso à informação</a:t>
            </a:r>
            <a:endParaRPr sz="1100"/>
          </a:p>
          <a:p>
            <a:pPr indent="0" lvl="0" marL="0" rtl="0" algn="l">
              <a:spcBef>
                <a:spcPts val="1600"/>
              </a:spcBef>
              <a:spcAft>
                <a:spcPts val="0"/>
              </a:spcAft>
              <a:buNone/>
            </a:pPr>
            <a:r>
              <a:rPr lang="pt-BR" sz="1400"/>
              <a:t>SOLUÇÃO: </a:t>
            </a:r>
            <a:r>
              <a:rPr lang="pt-BR" sz="1100"/>
              <a:t>Plataforma de serviço que visa apoiar pais de crianças com Transtorno do desenvolvimento</a:t>
            </a:r>
            <a:endParaRPr sz="11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a:p>
        </p:txBody>
      </p:sp>
      <p:pic>
        <p:nvPicPr>
          <p:cNvPr id="151" name="Google Shape;151;p15"/>
          <p:cNvPicPr preferRelativeResize="0"/>
          <p:nvPr/>
        </p:nvPicPr>
        <p:blipFill>
          <a:blip r:embed="rId3">
            <a:alphaModFix/>
          </a:blip>
          <a:stretch>
            <a:fillRect/>
          </a:stretch>
        </p:blipFill>
        <p:spPr>
          <a:xfrm>
            <a:off x="5089775" y="1044537"/>
            <a:ext cx="3881125" cy="3903675"/>
          </a:xfrm>
          <a:prstGeom prst="rect">
            <a:avLst/>
          </a:prstGeom>
          <a:noFill/>
          <a:ln>
            <a:noFill/>
          </a:ln>
        </p:spPr>
      </p:pic>
      <p:sp>
        <p:nvSpPr>
          <p:cNvPr id="152" name="Google Shape;152;p15"/>
          <p:cNvSpPr txBox="1"/>
          <p:nvPr>
            <p:ph type="title"/>
          </p:nvPr>
        </p:nvSpPr>
        <p:spPr>
          <a:xfrm>
            <a:off x="0" y="0"/>
            <a:ext cx="3346200" cy="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latin typeface="Times New Roman"/>
                <a:ea typeface="Times New Roman"/>
                <a:cs typeface="Times New Roman"/>
                <a:sym typeface="Times New Roman"/>
              </a:rPr>
              <a:t>Info T.A.T</a:t>
            </a:r>
            <a:endParaRPr sz="3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6"/>
          <p:cNvSpPr txBox="1"/>
          <p:nvPr>
            <p:ph idx="1" type="body"/>
          </p:nvPr>
        </p:nvSpPr>
        <p:spPr>
          <a:xfrm>
            <a:off x="311675" y="1272750"/>
            <a:ext cx="4778100" cy="29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Como funciona?</a:t>
            </a:r>
            <a:endParaRPr/>
          </a:p>
          <a:p>
            <a:pPr indent="0" lvl="0" marL="0" rtl="0" algn="l">
              <a:spcBef>
                <a:spcPts val="1600"/>
              </a:spcBef>
              <a:spcAft>
                <a:spcPts val="0"/>
              </a:spcAft>
              <a:buClr>
                <a:schemeClr val="dk1"/>
              </a:buClr>
              <a:buSzPts val="1100"/>
              <a:buFont typeface="Arial"/>
              <a:buNone/>
            </a:pPr>
            <a:r>
              <a:rPr lang="pt-BR" sz="1100"/>
              <a:t>A ideia é possibilitar, em um único ambiente, acesso a artigos, cursos, análises do desenvolvimento, acompanhamento psicólogo, área de desabado e um grupo de pais apoiadores. A plataforma também oferece análise comportamental, tanto para crianças quanto para os pais, para identificação de alguma conduta que pode ser um impedimento ao desenvolvimento da criança ou um gatilho para desequilíbrio emocional dos pais.</a:t>
            </a:r>
            <a:endParaRPr sz="1100"/>
          </a:p>
          <a:p>
            <a:pPr indent="0" lvl="0" marL="0" rtl="0" algn="l">
              <a:spcBef>
                <a:spcPts val="1600"/>
              </a:spcBef>
              <a:spcAft>
                <a:spcPts val="1600"/>
              </a:spcAft>
              <a:buNone/>
            </a:pPr>
            <a:r>
              <a:t/>
            </a:r>
            <a:endParaRPr/>
          </a:p>
        </p:txBody>
      </p:sp>
      <p:pic>
        <p:nvPicPr>
          <p:cNvPr id="158" name="Google Shape;158;p16"/>
          <p:cNvPicPr preferRelativeResize="0"/>
          <p:nvPr/>
        </p:nvPicPr>
        <p:blipFill>
          <a:blip r:embed="rId3">
            <a:alphaModFix/>
          </a:blip>
          <a:stretch>
            <a:fillRect/>
          </a:stretch>
        </p:blipFill>
        <p:spPr>
          <a:xfrm>
            <a:off x="5089775" y="1044537"/>
            <a:ext cx="3881125" cy="3903675"/>
          </a:xfrm>
          <a:prstGeom prst="rect">
            <a:avLst/>
          </a:prstGeom>
          <a:noFill/>
          <a:ln>
            <a:noFill/>
          </a:ln>
        </p:spPr>
      </p:pic>
      <p:sp>
        <p:nvSpPr>
          <p:cNvPr id="159" name="Google Shape;159;p16"/>
          <p:cNvSpPr txBox="1"/>
          <p:nvPr>
            <p:ph type="title"/>
          </p:nvPr>
        </p:nvSpPr>
        <p:spPr>
          <a:xfrm>
            <a:off x="0" y="0"/>
            <a:ext cx="3346200" cy="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latin typeface="Times New Roman"/>
                <a:ea typeface="Times New Roman"/>
                <a:cs typeface="Times New Roman"/>
                <a:sym typeface="Times New Roman"/>
              </a:rPr>
              <a:t>Info T.A.T</a:t>
            </a:r>
            <a:endParaRPr sz="3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7"/>
          <p:cNvSpPr txBox="1"/>
          <p:nvPr>
            <p:ph idx="1" type="body"/>
          </p:nvPr>
        </p:nvSpPr>
        <p:spPr>
          <a:xfrm>
            <a:off x="240925" y="1469025"/>
            <a:ext cx="4778100" cy="31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200"/>
              <a:t>Modelo de Negócios :</a:t>
            </a:r>
            <a:endParaRPr sz="1200">
              <a:solidFill>
                <a:srgbClr val="222222"/>
              </a:solidFill>
              <a:highlight>
                <a:srgbClr val="FFFFFF"/>
              </a:highlight>
            </a:endParaRPr>
          </a:p>
          <a:p>
            <a:pPr indent="-304800" lvl="0" marL="457200" rtl="0" algn="l">
              <a:spcBef>
                <a:spcPts val="1600"/>
              </a:spcBef>
              <a:spcAft>
                <a:spcPts val="0"/>
              </a:spcAft>
              <a:buSzPts val="1200"/>
              <a:buAutoNum type="arabicPeriod"/>
            </a:pPr>
            <a:r>
              <a:rPr lang="pt-BR" sz="1200"/>
              <a:t>Free 		R$    0,00</a:t>
            </a:r>
            <a:endParaRPr sz="1200"/>
          </a:p>
          <a:p>
            <a:pPr indent="-304800" lvl="0" marL="457200" rtl="0" algn="l">
              <a:spcBef>
                <a:spcPts val="0"/>
              </a:spcBef>
              <a:spcAft>
                <a:spcPts val="0"/>
              </a:spcAft>
              <a:buSzPts val="1200"/>
              <a:buAutoNum type="arabicPeriod"/>
            </a:pPr>
            <a:r>
              <a:rPr lang="pt-BR" sz="1200"/>
              <a:t>Prime 		R$ 29,90</a:t>
            </a:r>
            <a:endParaRPr sz="1200"/>
          </a:p>
          <a:p>
            <a:pPr indent="-304800" lvl="0" marL="457200" rtl="0" algn="l">
              <a:spcBef>
                <a:spcPts val="0"/>
              </a:spcBef>
              <a:spcAft>
                <a:spcPts val="0"/>
              </a:spcAft>
              <a:buSzPts val="1200"/>
              <a:buAutoNum type="arabicPeriod"/>
            </a:pPr>
            <a:r>
              <a:rPr lang="pt-BR" sz="1200"/>
              <a:t>Premium 	R$ 89,90</a:t>
            </a:r>
            <a:endParaRPr sz="1200"/>
          </a:p>
          <a:p>
            <a:pPr indent="-304800" lvl="0" marL="457200" rtl="0" algn="l">
              <a:spcBef>
                <a:spcPts val="0"/>
              </a:spcBef>
              <a:spcAft>
                <a:spcPts val="0"/>
              </a:spcAft>
              <a:buSzPts val="1200"/>
              <a:buAutoNum type="arabicPeriod"/>
            </a:pPr>
            <a:r>
              <a:rPr lang="pt-BR" sz="1200"/>
              <a:t>Patrocínio       Empresas Adotando famílias </a:t>
            </a:r>
            <a:endParaRPr sz="1200"/>
          </a:p>
          <a:p>
            <a:pPr indent="0" lvl="0" marL="0" rtl="0" algn="l">
              <a:spcBef>
                <a:spcPts val="1600"/>
              </a:spcBef>
              <a:spcAft>
                <a:spcPts val="0"/>
              </a:spcAft>
              <a:buNone/>
            </a:pPr>
            <a:r>
              <a:rPr lang="pt-BR" sz="1200"/>
              <a:t>Concorrência: Parcial</a:t>
            </a:r>
            <a:endParaRPr b="1" sz="1200">
              <a:solidFill>
                <a:srgbClr val="222222"/>
              </a:solidFill>
              <a:highlight>
                <a:srgbClr val="FFFFFF"/>
              </a:highlight>
            </a:endParaRPr>
          </a:p>
          <a:p>
            <a:pPr indent="-304800" lvl="0" marL="457200" rtl="0" algn="l">
              <a:spcBef>
                <a:spcPts val="1600"/>
              </a:spcBef>
              <a:spcAft>
                <a:spcPts val="0"/>
              </a:spcAft>
              <a:buSzPts val="1200"/>
              <a:buAutoNum type="arabicPeriod"/>
            </a:pPr>
            <a:r>
              <a:rPr lang="pt-BR" sz="1200"/>
              <a:t>Minha Rotina Especial (Organização de Rotina)</a:t>
            </a:r>
            <a:endParaRPr sz="1200"/>
          </a:p>
          <a:p>
            <a:pPr indent="-304800" lvl="0" marL="457200" rtl="0" algn="l">
              <a:spcBef>
                <a:spcPts val="0"/>
              </a:spcBef>
              <a:spcAft>
                <a:spcPts val="0"/>
              </a:spcAft>
              <a:buSzPts val="1200"/>
              <a:buAutoNum type="arabicPeriod"/>
            </a:pPr>
            <a:r>
              <a:rPr lang="pt-BR" sz="1200"/>
              <a:t>Chat TEA (Apoio e Comunicação)</a:t>
            </a:r>
            <a:endParaRPr sz="1200"/>
          </a:p>
          <a:p>
            <a:pPr indent="-304800" lvl="0" marL="457200" rtl="0" algn="l">
              <a:spcBef>
                <a:spcPts val="0"/>
              </a:spcBef>
              <a:spcAft>
                <a:spcPts val="0"/>
              </a:spcAft>
              <a:buSzPts val="1200"/>
              <a:buAutoNum type="arabicPeriod"/>
            </a:pPr>
            <a:r>
              <a:rPr lang="pt-BR" sz="1200"/>
              <a:t>Neuro Saber (Curso e artigos sobre transtornos)</a:t>
            </a:r>
            <a:endParaRPr sz="1200"/>
          </a:p>
          <a:p>
            <a:pPr indent="0" lvl="0" marL="0" rtl="0" algn="l">
              <a:spcBef>
                <a:spcPts val="1600"/>
              </a:spcBef>
              <a:spcAft>
                <a:spcPts val="1600"/>
              </a:spcAft>
              <a:buNone/>
            </a:pPr>
            <a:r>
              <a:rPr lang="pt-BR"/>
              <a:t>Diferenciais : Visão expandida para cuidar do cuidador </a:t>
            </a:r>
            <a:endParaRPr/>
          </a:p>
        </p:txBody>
      </p:sp>
      <p:pic>
        <p:nvPicPr>
          <p:cNvPr id="165" name="Google Shape;165;p17"/>
          <p:cNvPicPr preferRelativeResize="0"/>
          <p:nvPr/>
        </p:nvPicPr>
        <p:blipFill>
          <a:blip r:embed="rId3">
            <a:alphaModFix/>
          </a:blip>
          <a:stretch>
            <a:fillRect/>
          </a:stretch>
        </p:blipFill>
        <p:spPr>
          <a:xfrm>
            <a:off x="5089775" y="1044537"/>
            <a:ext cx="3881125" cy="3903675"/>
          </a:xfrm>
          <a:prstGeom prst="rect">
            <a:avLst/>
          </a:prstGeom>
          <a:noFill/>
          <a:ln>
            <a:noFill/>
          </a:ln>
        </p:spPr>
      </p:pic>
      <p:sp>
        <p:nvSpPr>
          <p:cNvPr id="166" name="Google Shape;166;p17"/>
          <p:cNvSpPr txBox="1"/>
          <p:nvPr>
            <p:ph type="title"/>
          </p:nvPr>
        </p:nvSpPr>
        <p:spPr>
          <a:xfrm>
            <a:off x="0" y="0"/>
            <a:ext cx="3346200" cy="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latin typeface="Times New Roman"/>
                <a:ea typeface="Times New Roman"/>
                <a:cs typeface="Times New Roman"/>
                <a:sym typeface="Times New Roman"/>
              </a:rPr>
              <a:t>Info T.A.T</a:t>
            </a:r>
            <a:endParaRPr sz="3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Justificativa</a:t>
            </a:r>
            <a:endParaRPr/>
          </a:p>
        </p:txBody>
      </p:sp>
      <p:sp>
        <p:nvSpPr>
          <p:cNvPr id="172" name="Google Shape;172;p18"/>
          <p:cNvSpPr txBox="1"/>
          <p:nvPr>
            <p:ph idx="1" type="body"/>
          </p:nvPr>
        </p:nvSpPr>
        <p:spPr>
          <a:xfrm>
            <a:off x="179675" y="1485750"/>
            <a:ext cx="4433100" cy="29112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pt-BR" sz="1100"/>
              <a:t>O</a:t>
            </a:r>
            <a:r>
              <a:rPr lang="pt-BR" sz="1100"/>
              <a:t> Brasil não possua estudos sobre a prevalência de casos de autismo, o único estudo piloto, em 2011, no interior de São Paulo, demonstrou a prevalência de </a:t>
            </a:r>
            <a:r>
              <a:rPr b="1" lang="pt-BR"/>
              <a:t>1 autista para cada 367</a:t>
            </a:r>
            <a:r>
              <a:rPr lang="pt-BR"/>
              <a:t> </a:t>
            </a:r>
            <a:r>
              <a:rPr lang="pt-BR" sz="1100"/>
              <a:t>crianças. Os dados de 2014, publicados em 2018, pelo Centro de Controle e Prevenção de Doenças -  CDC, nos Estados Unidos, apontam que a prevalência de crianças na faixa de </a:t>
            </a:r>
            <a:r>
              <a:rPr b="1" lang="pt-BR"/>
              <a:t>8 anos de idade é de 1 em cada 59</a:t>
            </a:r>
            <a:r>
              <a:rPr lang="pt-BR" sz="1100"/>
              <a:t> crianças, em comparação com a estimativa de</a:t>
            </a:r>
            <a:r>
              <a:rPr b="1" lang="pt-BR"/>
              <a:t> 1 em cada 68</a:t>
            </a:r>
            <a:r>
              <a:rPr lang="pt-BR" sz="1100"/>
              <a:t> (referentes a dados de 2012, publicados em 2016), um aumento de 15% nos casos.</a:t>
            </a:r>
            <a:endParaRPr sz="1100"/>
          </a:p>
          <a:p>
            <a:pPr indent="0" lvl="0" marL="0" rtl="0" algn="l">
              <a:spcBef>
                <a:spcPts val="0"/>
              </a:spcBef>
              <a:spcAft>
                <a:spcPts val="1600"/>
              </a:spcAft>
              <a:buNone/>
            </a:pPr>
            <a:r>
              <a:t/>
            </a:r>
            <a:endParaRPr/>
          </a:p>
        </p:txBody>
      </p:sp>
      <p:pic>
        <p:nvPicPr>
          <p:cNvPr id="173" name="Google Shape;173;p18"/>
          <p:cNvPicPr preferRelativeResize="0"/>
          <p:nvPr/>
        </p:nvPicPr>
        <p:blipFill>
          <a:blip r:embed="rId3">
            <a:alphaModFix/>
          </a:blip>
          <a:stretch>
            <a:fillRect/>
          </a:stretch>
        </p:blipFill>
        <p:spPr>
          <a:xfrm>
            <a:off x="4698225" y="1048975"/>
            <a:ext cx="4226425" cy="3168307"/>
          </a:xfrm>
          <a:prstGeom prst="rect">
            <a:avLst/>
          </a:prstGeom>
          <a:noFill/>
          <a:ln>
            <a:noFill/>
          </a:ln>
        </p:spPr>
      </p:pic>
      <p:sp>
        <p:nvSpPr>
          <p:cNvPr id="174" name="Google Shape;174;p18"/>
          <p:cNvSpPr txBox="1"/>
          <p:nvPr>
            <p:ph type="title"/>
          </p:nvPr>
        </p:nvSpPr>
        <p:spPr>
          <a:xfrm>
            <a:off x="4698225" y="4217275"/>
            <a:ext cx="4226400" cy="2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100" u="sng">
                <a:latin typeface="Arial"/>
                <a:ea typeface="Arial"/>
                <a:cs typeface="Arial"/>
                <a:sym typeface="Arial"/>
                <a:hlinkClick r:id="rId4"/>
              </a:rPr>
              <a:t>https://tismoo.us/categoria/ciencia/page/3/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19"/>
          <p:cNvPicPr preferRelativeResize="0"/>
          <p:nvPr/>
        </p:nvPicPr>
        <p:blipFill>
          <a:blip r:embed="rId3">
            <a:alphaModFix/>
          </a:blip>
          <a:stretch>
            <a:fillRect/>
          </a:stretch>
        </p:blipFill>
        <p:spPr>
          <a:xfrm>
            <a:off x="3789725" y="129550"/>
            <a:ext cx="5300100" cy="4375975"/>
          </a:xfrm>
          <a:prstGeom prst="rect">
            <a:avLst/>
          </a:prstGeom>
          <a:noFill/>
          <a:ln>
            <a:noFill/>
          </a:ln>
        </p:spPr>
      </p:pic>
      <p:sp>
        <p:nvSpPr>
          <p:cNvPr id="180" name="Google Shape;180;p19"/>
          <p:cNvSpPr txBox="1"/>
          <p:nvPr>
            <p:ph type="title"/>
          </p:nvPr>
        </p:nvSpPr>
        <p:spPr>
          <a:xfrm>
            <a:off x="0" y="0"/>
            <a:ext cx="3346200" cy="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latin typeface="Times New Roman"/>
                <a:ea typeface="Times New Roman"/>
                <a:cs typeface="Times New Roman"/>
                <a:sym typeface="Times New Roman"/>
              </a:rPr>
              <a:t>Info T.A.T</a:t>
            </a:r>
            <a:endParaRPr sz="3000">
              <a:latin typeface="Times New Roman"/>
              <a:ea typeface="Times New Roman"/>
              <a:cs typeface="Times New Roman"/>
              <a:sym typeface="Times New Roman"/>
            </a:endParaRPr>
          </a:p>
        </p:txBody>
      </p:sp>
      <p:pic>
        <p:nvPicPr>
          <p:cNvPr id="181" name="Google Shape;181;p19"/>
          <p:cNvPicPr preferRelativeResize="0"/>
          <p:nvPr/>
        </p:nvPicPr>
        <p:blipFill>
          <a:blip r:embed="rId4">
            <a:alphaModFix/>
          </a:blip>
          <a:stretch>
            <a:fillRect/>
          </a:stretch>
        </p:blipFill>
        <p:spPr>
          <a:xfrm>
            <a:off x="1762250" y="637975"/>
            <a:ext cx="1839445" cy="3867550"/>
          </a:xfrm>
          <a:prstGeom prst="rect">
            <a:avLst/>
          </a:prstGeom>
          <a:noFill/>
          <a:ln>
            <a:noFill/>
          </a:ln>
        </p:spPr>
      </p:pic>
      <p:sp>
        <p:nvSpPr>
          <p:cNvPr id="182" name="Google Shape;182;p19"/>
          <p:cNvSpPr txBox="1"/>
          <p:nvPr/>
        </p:nvSpPr>
        <p:spPr>
          <a:xfrm>
            <a:off x="86075" y="1951225"/>
            <a:ext cx="1616400" cy="14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lt1"/>
                </a:solidFill>
                <a:latin typeface="Lato"/>
                <a:ea typeface="Lato"/>
                <a:cs typeface="Lato"/>
                <a:sym typeface="Lato"/>
              </a:rPr>
              <a:t>Analisar</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pt-BR">
                <a:solidFill>
                  <a:schemeClr val="lt1"/>
                </a:solidFill>
                <a:latin typeface="Lato"/>
                <a:ea typeface="Lato"/>
                <a:cs typeface="Lato"/>
                <a:sym typeface="Lato"/>
              </a:rPr>
              <a:t>Aperfeiçoar</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pt-BR">
                <a:solidFill>
                  <a:schemeClr val="lt1"/>
                </a:solidFill>
                <a:latin typeface="Lato"/>
                <a:ea typeface="Lato"/>
                <a:cs typeface="Lato"/>
                <a:sym typeface="Lato"/>
              </a:rPr>
              <a:t>Acompanhar</a:t>
            </a:r>
            <a:endParaRPr>
              <a:solidFill>
                <a:schemeClr val="lt1"/>
              </a:solidFill>
              <a:latin typeface="Lato"/>
              <a:ea typeface="Lato"/>
              <a:cs typeface="Lato"/>
              <a:sym typeface="Lato"/>
            </a:endParaRPr>
          </a:p>
        </p:txBody>
      </p:sp>
      <p:sp>
        <p:nvSpPr>
          <p:cNvPr id="183" name="Google Shape;183;p19"/>
          <p:cNvSpPr txBox="1"/>
          <p:nvPr/>
        </p:nvSpPr>
        <p:spPr>
          <a:xfrm>
            <a:off x="1762250" y="4505525"/>
            <a:ext cx="73275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u="sng">
                <a:solidFill>
                  <a:schemeClr val="hlink"/>
                </a:solidFill>
                <a:hlinkClick r:id="rId5"/>
              </a:rPr>
              <a:t>https://www.fluidui.com/editor/live/project/p_ErWiyX77oIuW7z2DIBettU10bQtk4kOT.1581866609743#x_Cp47hl5X4NW5l2Q13DnRb4cUIootZTeZ</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20"/>
          <p:cNvPicPr preferRelativeResize="0"/>
          <p:nvPr/>
        </p:nvPicPr>
        <p:blipFill>
          <a:blip r:embed="rId3">
            <a:alphaModFix amt="9000"/>
          </a:blip>
          <a:stretch>
            <a:fillRect/>
          </a:stretch>
        </p:blipFill>
        <p:spPr>
          <a:xfrm>
            <a:off x="0" y="0"/>
            <a:ext cx="9144000" cy="5143500"/>
          </a:xfrm>
          <a:prstGeom prst="rect">
            <a:avLst/>
          </a:prstGeom>
          <a:noFill/>
          <a:ln>
            <a:noFill/>
          </a:ln>
        </p:spPr>
      </p:pic>
      <p:sp>
        <p:nvSpPr>
          <p:cNvPr id="189" name="Google Shape;189;p20"/>
          <p:cNvSpPr txBox="1"/>
          <p:nvPr/>
        </p:nvSpPr>
        <p:spPr>
          <a:xfrm>
            <a:off x="28300" y="1800575"/>
            <a:ext cx="9144000" cy="5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3600">
                <a:solidFill>
                  <a:schemeClr val="lt1"/>
                </a:solidFill>
              </a:rPr>
              <a:t>OBRIGADO</a:t>
            </a:r>
            <a:endParaRPr sz="3600">
              <a:solidFill>
                <a:schemeClr val="lt1"/>
              </a:solidFill>
            </a:endParaRPr>
          </a:p>
        </p:txBody>
      </p:sp>
      <p:sp>
        <p:nvSpPr>
          <p:cNvPr id="190" name="Google Shape;190;p20"/>
          <p:cNvSpPr txBox="1"/>
          <p:nvPr>
            <p:ph type="title"/>
          </p:nvPr>
        </p:nvSpPr>
        <p:spPr>
          <a:xfrm>
            <a:off x="0" y="0"/>
            <a:ext cx="3346200" cy="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latin typeface="Times New Roman"/>
                <a:ea typeface="Times New Roman"/>
                <a:cs typeface="Times New Roman"/>
                <a:sym typeface="Times New Roman"/>
              </a:rPr>
              <a:t>Info T.A.T</a:t>
            </a:r>
            <a:endParaRPr sz="3000">
              <a:latin typeface="Times New Roman"/>
              <a:ea typeface="Times New Roman"/>
              <a:cs typeface="Times New Roman"/>
              <a:sym typeface="Times New Roman"/>
            </a:endParaRPr>
          </a:p>
        </p:txBody>
      </p:sp>
      <p:sp>
        <p:nvSpPr>
          <p:cNvPr id="191" name="Google Shape;191;p20"/>
          <p:cNvSpPr txBox="1"/>
          <p:nvPr/>
        </p:nvSpPr>
        <p:spPr>
          <a:xfrm>
            <a:off x="0" y="2571750"/>
            <a:ext cx="9144000" cy="47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solidFill>
                  <a:schemeClr val="lt1"/>
                </a:solidFill>
              </a:rPr>
              <a:t>A informação gera conhecimento e o conhecimento gera empoderamento.</a:t>
            </a:r>
            <a:endParaRPr>
              <a:solidFill>
                <a:schemeClr val="lt1"/>
              </a:solidFill>
            </a:endParaRPr>
          </a:p>
        </p:txBody>
      </p:sp>
      <p:sp>
        <p:nvSpPr>
          <p:cNvPr id="192" name="Google Shape;192;p20"/>
          <p:cNvSpPr txBox="1"/>
          <p:nvPr/>
        </p:nvSpPr>
        <p:spPr>
          <a:xfrm>
            <a:off x="1253000" y="4179825"/>
            <a:ext cx="19131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lt1"/>
                </a:solidFill>
                <a:latin typeface="Lato"/>
                <a:ea typeface="Lato"/>
                <a:cs typeface="Lato"/>
                <a:sym typeface="Lato"/>
              </a:rPr>
              <a:t>Éder </a:t>
            </a:r>
            <a:r>
              <a:rPr lang="pt-BR">
                <a:solidFill>
                  <a:schemeClr val="lt1"/>
                </a:solidFill>
                <a:latin typeface="Lato"/>
                <a:ea typeface="Lato"/>
                <a:cs typeface="Lato"/>
                <a:sym typeface="Lato"/>
              </a:rPr>
              <a:t>Paixão</a:t>
            </a:r>
            <a:endParaRPr>
              <a:solidFill>
                <a:schemeClr val="lt1"/>
              </a:solidFill>
              <a:latin typeface="Lato"/>
              <a:ea typeface="Lato"/>
              <a:cs typeface="Lato"/>
              <a:sym typeface="Lato"/>
            </a:endParaRPr>
          </a:p>
          <a:p>
            <a:pPr indent="0" lvl="0" marL="0" rtl="0" algn="l">
              <a:spcBef>
                <a:spcPts val="0"/>
              </a:spcBef>
              <a:spcAft>
                <a:spcPts val="0"/>
              </a:spcAft>
              <a:buNone/>
            </a:pPr>
            <a:r>
              <a:rPr lang="pt-BR">
                <a:solidFill>
                  <a:schemeClr val="lt1"/>
                </a:solidFill>
                <a:latin typeface="Lato"/>
                <a:ea typeface="Lato"/>
                <a:cs typeface="Lato"/>
                <a:sym typeface="Lato"/>
              </a:rPr>
              <a:t>Engenheiro de dados </a:t>
            </a:r>
            <a:endParaRPr>
              <a:solidFill>
                <a:schemeClr val="lt1"/>
              </a:solidFill>
              <a:latin typeface="Lato"/>
              <a:ea typeface="Lato"/>
              <a:cs typeface="Lato"/>
              <a:sym typeface="Lato"/>
            </a:endParaRPr>
          </a:p>
        </p:txBody>
      </p:sp>
      <p:sp>
        <p:nvSpPr>
          <p:cNvPr id="193" name="Google Shape;193;p20"/>
          <p:cNvSpPr txBox="1"/>
          <p:nvPr/>
        </p:nvSpPr>
        <p:spPr>
          <a:xfrm>
            <a:off x="4332250" y="4179825"/>
            <a:ext cx="19131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lt1"/>
                </a:solidFill>
                <a:latin typeface="Lato"/>
                <a:ea typeface="Lato"/>
                <a:cs typeface="Lato"/>
                <a:sym typeface="Lato"/>
              </a:rPr>
              <a:t>Ricardo Reis</a:t>
            </a:r>
            <a:endParaRPr>
              <a:solidFill>
                <a:schemeClr val="lt1"/>
              </a:solidFill>
              <a:latin typeface="Lato"/>
              <a:ea typeface="Lato"/>
              <a:cs typeface="Lato"/>
              <a:sym typeface="Lato"/>
            </a:endParaRPr>
          </a:p>
          <a:p>
            <a:pPr indent="0" lvl="0" marL="0" rtl="0" algn="l">
              <a:spcBef>
                <a:spcPts val="0"/>
              </a:spcBef>
              <a:spcAft>
                <a:spcPts val="0"/>
              </a:spcAft>
              <a:buNone/>
            </a:pPr>
            <a:r>
              <a:rPr lang="pt-BR">
                <a:solidFill>
                  <a:schemeClr val="lt1"/>
                </a:solidFill>
                <a:latin typeface="Lato"/>
                <a:ea typeface="Lato"/>
                <a:cs typeface="Lato"/>
                <a:sym typeface="Lato"/>
              </a:rPr>
              <a:t>Engenheiro de dados </a:t>
            </a:r>
            <a:endParaRPr>
              <a:solidFill>
                <a:schemeClr val="lt1"/>
              </a:solidFill>
              <a:latin typeface="Lato"/>
              <a:ea typeface="Lato"/>
              <a:cs typeface="Lato"/>
              <a:sym typeface="Lato"/>
            </a:endParaRPr>
          </a:p>
        </p:txBody>
      </p:sp>
      <p:pic>
        <p:nvPicPr>
          <p:cNvPr id="194" name="Google Shape;194;p20"/>
          <p:cNvPicPr preferRelativeResize="0"/>
          <p:nvPr/>
        </p:nvPicPr>
        <p:blipFill>
          <a:blip r:embed="rId4">
            <a:alphaModFix/>
          </a:blip>
          <a:stretch>
            <a:fillRect/>
          </a:stretch>
        </p:blipFill>
        <p:spPr>
          <a:xfrm>
            <a:off x="538625" y="4054717"/>
            <a:ext cx="767206" cy="720600"/>
          </a:xfrm>
          <a:prstGeom prst="rect">
            <a:avLst/>
          </a:prstGeom>
          <a:noFill/>
          <a:ln>
            <a:noFill/>
          </a:ln>
        </p:spPr>
      </p:pic>
      <p:pic>
        <p:nvPicPr>
          <p:cNvPr id="195" name="Google Shape;195;p20"/>
          <p:cNvPicPr preferRelativeResize="0"/>
          <p:nvPr/>
        </p:nvPicPr>
        <p:blipFill>
          <a:blip r:embed="rId5">
            <a:alphaModFix/>
          </a:blip>
          <a:stretch>
            <a:fillRect/>
          </a:stretch>
        </p:blipFill>
        <p:spPr>
          <a:xfrm>
            <a:off x="3665700" y="4064413"/>
            <a:ext cx="714375" cy="701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