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5" r:id="rId5"/>
    <p:sldId id="259" r:id="rId6"/>
    <p:sldId id="267" r:id="rId7"/>
    <p:sldId id="268" r:id="rId8"/>
    <p:sldId id="261" r:id="rId9"/>
    <p:sldId id="262" r:id="rId10"/>
    <p:sldId id="263" r:id="rId11"/>
    <p:sldId id="269" r:id="rId12"/>
    <p:sldId id="264" r:id="rId13"/>
    <p:sldId id="266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6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A8FC9-657A-4F0A-94CB-5518141DF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406ABE-D91C-4A7C-AA94-70B645A25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8B6097-F633-44D6-8F29-1984982B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572154-C818-4AB5-8115-E99EDFB6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BA9D8E-82F4-4585-B0DC-AE8603BF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710965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E2E7A-6A90-4CAA-A6ED-3DAFAF8F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483D33-A133-42D1-813E-C1E0FF595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BA5A21-22D1-434F-BBF0-4ADF7D45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998C5A-7F1A-40B0-A90B-E0826C14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545A7F-B62B-480D-822C-12FBB8F9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184988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EEDD2A-DEAA-4FED-A1FC-8A030FF8A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5DE202-31C2-4E52-9DDA-8E7A8ABCB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2D512E-9BEA-4398-900A-445EE758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5172E9-4C6A-418F-B1E6-2849DAC6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22EF66-9D3E-43FC-AE80-5D9429AE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541815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BC462-70B7-4C41-A096-493D8731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3B4C8-A570-46CE-A456-BD0FDDD2C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6F1169-8576-4B0B-9350-E479DF31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186BB0-AC80-4F4C-8374-BAAF3E6C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B82204-6B19-4958-AF00-E7F7BEBB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8400744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B19C3-A71F-44AE-A251-99F4A2A5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F3A68E-3E76-4CF1-8317-9262EFC31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AB86BB-42FD-4BA6-B328-335FD303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7D1E0-7E8A-415A-A84B-E9E20794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9FB15B-D384-4DC1-BFAE-FD8C5159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649104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A8DAD-1B2A-4370-8CC7-7173A9E7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52EBB4-E3CC-4E2D-BEE0-6BD450835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588E85-5884-4978-9E3A-D1EC60735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246BAC-6EB7-466D-83FE-711BEDFC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9F946B-CD4F-42DA-9BCC-A34F41C3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017B07-F88D-41A3-A5CB-7C910FD1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7896674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FE729-0F6E-4E1E-B79F-EDF5B5EB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6C92E4-31BD-4895-A11F-726441D61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F1703C-4909-4369-B0A0-2F9F2A780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142549-FD87-4DB1-B424-D2D0C0344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893799-400F-4831-863C-F5A7BF867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56711F-28F5-4C2A-A042-84C795A3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0C7D02-4865-49CB-B154-B5E1A377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8F487B-D8CE-4BAE-BE70-05DB89A6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1871197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CD9A4-D174-4B1B-ADA1-C3B25F6B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E9AAD8-D4DA-4CBD-99E0-E2E3D4DD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15F5E4-378D-47C3-B0DE-83723F0A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2A3064-4D71-4927-9AD0-0B4250F0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828671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DCD39C-447E-4E1C-B481-9EBE5F32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4B2F8E-63B8-440D-B259-4E17F4E4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2A3B6A-5563-4B4E-BC0F-6E4E3B81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506743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E305F-A6BC-4FBC-8303-A69B7A03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7E2812-F4E2-4F38-9C94-E28B7FA5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C433B8-72D8-4B22-B319-D51ECDFD4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7B99EB-98A2-40D6-B4CE-1C7F3900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8E4788-168C-452A-B7F2-6C72D430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5CC8B7-CF71-4BCC-85BA-AAB3F12C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50845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30284-615C-4578-9F9C-333313DA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BFEDBD-D8C2-4350-9837-05EDC8ACD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D69A78-44B2-49C6-A018-82309F681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FBD83A-5D71-4089-B3E0-8F785981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852C23-CBCB-4D84-9C63-82502110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64D28E-2FD7-4D6F-999F-0A4A81E1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002611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18E253B-A1CC-47A9-A2AD-F9858BAB4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8E7D646-36AD-4589-8ABB-F3C3FA5C9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64966A9-4EC8-4DD8-8AE5-9BF2797F24F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382FA39-6AC5-4594-BFC4-9B63DDC8C6FE}" type="datetimeFigureOut">
              <a:rPr lang="es-CO" smtClean="0"/>
              <a:t>01/04/2019</a:t>
            </a:fld>
            <a:endParaRPr lang="es-CO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E8EDEB4-70F2-433B-8BC6-908C4661F03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CO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FBC8E2F-5830-4A95-8C8D-F2448286F6C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46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01B26BF-0DBD-4358-A8D5-DB1A97D2EBC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9" t="14560" r="10244" b="13727"/>
          <a:stretch/>
        </p:blipFill>
        <p:spPr>
          <a:xfrm>
            <a:off x="8070574" y="3509964"/>
            <a:ext cx="3604591" cy="3348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63B823-D6BA-48DE-A457-8B25A53A5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s-CO" dirty="0"/>
              <a:t>Interpolación mano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B37BA3-4286-4693-943F-A35DC5BA0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6279" y="3704363"/>
            <a:ext cx="9144000" cy="1655762"/>
          </a:xfrm>
        </p:spPr>
        <p:txBody>
          <a:bodyPr/>
          <a:lstStyle/>
          <a:p>
            <a:r>
              <a:rPr lang="es-CO" dirty="0"/>
              <a:t>Ricardo Riscanevo</a:t>
            </a:r>
          </a:p>
          <a:p>
            <a:r>
              <a:rPr lang="es-CO" dirty="0"/>
              <a:t>Johan Ortegón</a:t>
            </a:r>
          </a:p>
        </p:txBody>
      </p:sp>
    </p:spTree>
    <p:extLst>
      <p:ext uri="{BB962C8B-B14F-4D97-AF65-F5344CB8AC3E}">
        <p14:creationId xmlns:p14="http://schemas.microsoft.com/office/powerpoint/2010/main" val="2213439360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8DAC9-50BD-42CB-A6B0-A1017712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2AA178-4033-4372-97C2-6E8EDE731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80" y="2567610"/>
            <a:ext cx="4121425" cy="2176669"/>
          </a:xfrm>
        </p:spPr>
        <p:txBody>
          <a:bodyPr/>
          <a:lstStyle/>
          <a:p>
            <a:r>
              <a:rPr lang="es-CO" sz="2400" dirty="0">
                <a:latin typeface="Calibri Light" panose="020F0302020204030204" pitchFamily="34" charset="0"/>
              </a:rPr>
              <a:t>Principalmente es necesario que los </a:t>
            </a:r>
            <a:r>
              <a:rPr lang="es-CO" sz="2400" b="1" dirty="0">
                <a:latin typeface="Calibri Light" panose="020F0302020204030204" pitchFamily="34" charset="0"/>
              </a:rPr>
              <a:t>puntos estén en el orden</a:t>
            </a:r>
            <a:r>
              <a:rPr lang="es-CO" sz="2400" dirty="0">
                <a:latin typeface="Calibri Light" panose="020F0302020204030204" pitchFamily="34" charset="0"/>
              </a:rPr>
              <a:t> en que se muestran en la grafica</a:t>
            </a:r>
          </a:p>
          <a:p>
            <a:endParaRPr lang="es-CO" sz="2400" dirty="0">
              <a:latin typeface="Calibri Light" panose="020F0302020204030204" pitchFamily="34" charset="0"/>
            </a:endParaRPr>
          </a:p>
          <a:p>
            <a:endParaRPr lang="es-CO" sz="2400" dirty="0">
              <a:latin typeface="Calibri Light" panose="020F0302020204030204" pitchFamily="34" charset="0"/>
            </a:endParaRPr>
          </a:p>
          <a:p>
            <a:r>
              <a:rPr lang="es-CO" sz="2400" dirty="0">
                <a:latin typeface="Calibri Light" panose="020F0302020204030204" pitchFamily="34" charset="0"/>
              </a:rPr>
              <a:t>Jaccard</a:t>
            </a:r>
          </a:p>
        </p:txBody>
      </p:sp>
      <p:pic>
        <p:nvPicPr>
          <p:cNvPr id="5" name="Imagen 4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2A948F2E-BBED-4EE3-A8EB-5F52C28CF9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57" y="1126607"/>
            <a:ext cx="5340625" cy="5310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689531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9A5E4-BADF-4412-82FE-88D2D146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Ventajas /Desventajas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36E3D-E168-4C75-8499-BBDE86EA4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Ventajas: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Soporta la inserción de nuevos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Maneja una cantidad de puntos menor que el primer algoritmo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Código menos complejo (el número de validaciones es mínima)</a:t>
            </a:r>
          </a:p>
          <a:p>
            <a:pPr marL="0" indent="0">
              <a:buNone/>
            </a:pPr>
            <a:endParaRPr lang="es-CO" sz="2400" dirty="0">
              <a:latin typeface="Calibri Light" panose="020F0302020204030204" pitchFamily="34" charset="0"/>
            </a:endParaRPr>
          </a:p>
          <a:p>
            <a:r>
              <a:rPr lang="es-CO" sz="2400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Desventajas: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Las cubicas son muy sensibles a irregularidades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Depende del orden de los puntos para funcionar correctamente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La cantidad de puntos de los que depende una cubica es poco eficiente (47 puntos)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El ajuste es muy pobre en calidad </a:t>
            </a:r>
          </a:p>
          <a:p>
            <a:endParaRPr lang="es-CO" sz="2400" dirty="0">
              <a:solidFill>
                <a:schemeClr val="accent6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85710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D6FEC-F21C-4DC4-AB02-FDBAE53A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Método N°3: lineales, cuadráticas y cubicas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A7EBF1-F1CE-4481-A5A5-69B4AAC79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7025" y="1734529"/>
            <a:ext cx="4320209" cy="4389782"/>
          </a:xfrm>
        </p:spPr>
        <p:txBody>
          <a:bodyPr/>
          <a:lstStyle/>
          <a:p>
            <a:r>
              <a:rPr lang="es-CO" sz="2400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Criterio de selección:</a:t>
            </a:r>
          </a:p>
          <a:p>
            <a:r>
              <a:rPr lang="es-CO" sz="2400" b="1" dirty="0">
                <a:latin typeface="Calibri Light" panose="020F0302020204030204" pitchFamily="34" charset="0"/>
              </a:rPr>
              <a:t>Análisis manual</a:t>
            </a:r>
            <a:r>
              <a:rPr lang="es-CO" sz="2400" dirty="0">
                <a:latin typeface="Calibri Light" panose="020F0302020204030204" pitchFamily="34" charset="0"/>
              </a:rPr>
              <a:t>. Se van identificando las tendencias de los puntos en comparación con el comportamiento expuesto por polinomios </a:t>
            </a:r>
            <a:r>
              <a:rPr lang="es-CO" sz="2400" b="1" dirty="0">
                <a:latin typeface="Calibri Light" panose="020F0302020204030204" pitchFamily="34" charset="0"/>
              </a:rPr>
              <a:t>lineales, cuadráticos y cúbicos.</a:t>
            </a:r>
          </a:p>
          <a:p>
            <a:r>
              <a:rPr lang="es-CO" sz="2400" dirty="0">
                <a:latin typeface="Calibri Light" panose="020F0302020204030204" pitchFamily="34" charset="0"/>
              </a:rPr>
              <a:t>Se plantean segmentos de puntos para la interpolación que generen el polinomio con mejor </a:t>
            </a:r>
            <a:r>
              <a:rPr lang="es-CO" sz="2400" dirty="0" err="1">
                <a:latin typeface="Calibri Light" panose="020F0302020204030204" pitchFamily="34" charset="0"/>
              </a:rPr>
              <a:t>representacion</a:t>
            </a:r>
            <a:r>
              <a:rPr lang="es-CO" sz="2400" dirty="0">
                <a:latin typeface="Calibri Light" panose="020F0302020204030204" pitchFamily="34" charset="0"/>
              </a:rPr>
              <a:t>.</a:t>
            </a:r>
          </a:p>
          <a:p>
            <a:endParaRPr lang="es-CO" dirty="0">
              <a:latin typeface="Calibri Light" panose="020F03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2C93358-E640-4C27-92DF-40E24ABFA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39" t="38402" r="1157" b="7183"/>
          <a:stretch/>
        </p:blipFill>
        <p:spPr>
          <a:xfrm>
            <a:off x="154506" y="1819198"/>
            <a:ext cx="6264067" cy="53078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BAEB9AD-07EF-4766-AB4A-A907DBCD0242}"/>
              </a:ext>
            </a:extLst>
          </p:cNvPr>
          <p:cNvCxnSpPr>
            <a:cxnSpLocks/>
          </p:cNvCxnSpPr>
          <p:nvPr/>
        </p:nvCxnSpPr>
        <p:spPr>
          <a:xfrm flipH="1">
            <a:off x="2372139" y="2610678"/>
            <a:ext cx="914401" cy="15933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6503161-3E30-4EA4-B440-1A9FFF28D3BD}"/>
              </a:ext>
            </a:extLst>
          </p:cNvPr>
          <p:cNvCxnSpPr>
            <a:cxnSpLocks/>
          </p:cNvCxnSpPr>
          <p:nvPr/>
        </p:nvCxnSpPr>
        <p:spPr>
          <a:xfrm>
            <a:off x="2392017" y="4408665"/>
            <a:ext cx="311426" cy="222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4B95EA8-80AB-454D-A39A-B196B819BA75}"/>
              </a:ext>
            </a:extLst>
          </p:cNvPr>
          <p:cNvCxnSpPr>
            <a:cxnSpLocks/>
          </p:cNvCxnSpPr>
          <p:nvPr/>
        </p:nvCxnSpPr>
        <p:spPr>
          <a:xfrm flipV="1">
            <a:off x="2723321" y="4152566"/>
            <a:ext cx="417444" cy="512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D8631F3-0171-4A8B-9346-7D792352675A}"/>
              </a:ext>
            </a:extLst>
          </p:cNvPr>
          <p:cNvCxnSpPr>
            <a:cxnSpLocks/>
          </p:cNvCxnSpPr>
          <p:nvPr/>
        </p:nvCxnSpPr>
        <p:spPr>
          <a:xfrm flipH="1">
            <a:off x="3028950" y="4256222"/>
            <a:ext cx="237711" cy="96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BBCF1185-2A22-4A82-A53B-5A1698168B35}"/>
              </a:ext>
            </a:extLst>
          </p:cNvPr>
          <p:cNvCxnSpPr>
            <a:cxnSpLocks/>
          </p:cNvCxnSpPr>
          <p:nvPr/>
        </p:nvCxnSpPr>
        <p:spPr>
          <a:xfrm>
            <a:off x="3109807" y="4109817"/>
            <a:ext cx="208724" cy="94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283091B3-A725-4766-9D83-85346F83E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39" t="38402" r="1157" b="7183"/>
          <a:stretch/>
        </p:blipFill>
        <p:spPr>
          <a:xfrm>
            <a:off x="102118" y="1890636"/>
            <a:ext cx="6264067" cy="53078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2989518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7063B-2E35-436F-AFBC-994B8D9D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489A22-1B86-4FC5-8F1B-4C5D9056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486400" cy="4525963"/>
          </a:xfrm>
        </p:spPr>
        <p:txBody>
          <a:bodyPr/>
          <a:lstStyle/>
          <a:p>
            <a:r>
              <a:rPr lang="es-CO" sz="2400" dirty="0">
                <a:latin typeface="Calibri Light" panose="020F0302020204030204" pitchFamily="34" charset="0"/>
              </a:rPr>
              <a:t>Para que el algoritmo funcione necesita: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s-CO" sz="2400" dirty="0">
                <a:latin typeface="Calibri Light" panose="020F0302020204030204" pitchFamily="34" charset="0"/>
              </a:rPr>
              <a:t>Que el usuario conozca los datos X, Y de los puntos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s-CO" sz="2400" dirty="0">
                <a:latin typeface="Calibri Light" panose="020F0302020204030204" pitchFamily="34" charset="0"/>
              </a:rPr>
              <a:t>Que el usuario conozca el comportamiento de la figura para determinar los posibles polinomios a usar</a:t>
            </a:r>
          </a:p>
          <a:p>
            <a:endParaRPr lang="es-CO" dirty="0"/>
          </a:p>
          <a:p>
            <a:r>
              <a:rPr lang="es-CO" sz="2400" dirty="0">
                <a:latin typeface="Calibri Light" panose="020F0302020204030204" pitchFamily="34" charset="0"/>
              </a:rPr>
              <a:t>Jaccard</a:t>
            </a:r>
          </a:p>
        </p:txBody>
      </p:sp>
      <p:pic>
        <p:nvPicPr>
          <p:cNvPr id="4" name="Metodo 3">
            <a:hlinkClick r:id="" action="ppaction://media"/>
            <a:extLst>
              <a:ext uri="{FF2B5EF4-FFF2-40B4-BE49-F238E27FC236}">
                <a16:creationId xmlns:a16="http://schemas.microsoft.com/office/drawing/2014/main" id="{774F7EE3-4D3F-4B6C-9B59-3AF3ED2097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3917" r="23846"/>
          <a:stretch/>
        </p:blipFill>
        <p:spPr>
          <a:xfrm>
            <a:off x="6414051" y="1205948"/>
            <a:ext cx="4810540" cy="518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871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1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ED081-EC55-402B-8D2B-EC387B72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Ventajas /Desventajas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D6E5F5-FB14-423B-A7AF-3109748B5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0749"/>
            <a:ext cx="10972800" cy="4615416"/>
          </a:xfrm>
        </p:spPr>
        <p:txBody>
          <a:bodyPr/>
          <a:lstStyle/>
          <a:p>
            <a:r>
              <a:rPr lang="es-CO" sz="2400" b="1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Desventajas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No es autónomo, requiere de un usuario capaz de reconocer los puntos y comportamientos de los polinomios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Soporta la nueva inserción de datos (</a:t>
            </a:r>
            <a:r>
              <a:rPr lang="es-CO" sz="2400" b="1" dirty="0">
                <a:latin typeface="Calibri Light" panose="020F0302020204030204" pitchFamily="34" charset="0"/>
              </a:rPr>
              <a:t>solo si se modifica los segmentos</a:t>
            </a:r>
            <a:r>
              <a:rPr lang="es-CO" sz="2400" dirty="0">
                <a:latin typeface="Calibri Light" panose="020F0302020204030204" pitchFamily="34" charset="0"/>
              </a:rPr>
              <a:t>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La exactitud depende del usuario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s-CO" sz="2400" dirty="0">
              <a:latin typeface="Calibri Light" panose="020F0302020204030204" pitchFamily="34" charset="0"/>
            </a:endParaRPr>
          </a:p>
          <a:p>
            <a:r>
              <a:rPr lang="es-CO" sz="2400" b="1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Ventajas </a:t>
            </a:r>
          </a:p>
          <a:p>
            <a:r>
              <a:rPr lang="es-CO" sz="2400" dirty="0">
                <a:latin typeface="Calibri Light" panose="020F0302020204030204" pitchFamily="34" charset="0"/>
              </a:rPr>
              <a:t>No depende del orden de los puntos para funcionar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Maneja una cantidad de puntos menor que los dos algoritmos anteriores (20 puntos)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Código menos complejo, no existen validaciones, solo entradas de datos, la construcción de los polinomios y su gráfica.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0890699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55681D07-14C7-4EAC-98AA-95DC7D5F7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44" y="1310016"/>
            <a:ext cx="3779767" cy="45427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91A8CC-348F-47AE-AB7A-CE5104E4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Punto de Origen cambiado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D48E92-4FB4-4B92-A7ED-53908AD62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2638" y="1433512"/>
            <a:ext cx="6151699" cy="3161678"/>
          </a:xfrm>
        </p:spPr>
        <p:txBody>
          <a:bodyPr/>
          <a:lstStyle/>
          <a:p>
            <a:r>
              <a:rPr lang="es-CO" sz="2400" i="1" dirty="0">
                <a:latin typeface="Calibri Light" panose="020F0302020204030204" pitchFamily="34" charset="0"/>
              </a:rPr>
              <a:t>Método N°1 : Cambio de la calidad de interpolación.</a:t>
            </a:r>
          </a:p>
          <a:p>
            <a:endParaRPr lang="es-CO" sz="2400" i="1" dirty="0">
              <a:latin typeface="Calibri Light" panose="020F0302020204030204" pitchFamily="34" charset="0"/>
            </a:endParaRPr>
          </a:p>
          <a:p>
            <a:r>
              <a:rPr lang="es-CO" sz="2400" i="1" dirty="0">
                <a:latin typeface="Calibri Light" panose="020F0302020204030204" pitchFamily="34" charset="0"/>
              </a:rPr>
              <a:t>Método N°2 : Perdida de calidad</a:t>
            </a:r>
          </a:p>
          <a:p>
            <a:endParaRPr lang="es-CO" sz="2400" i="1" dirty="0">
              <a:latin typeface="Calibri Light" panose="020F0302020204030204" pitchFamily="34" charset="0"/>
            </a:endParaRPr>
          </a:p>
          <a:p>
            <a:r>
              <a:rPr lang="es-CO" sz="2400" i="1" dirty="0">
                <a:latin typeface="Calibri Light" panose="020F0302020204030204" pitchFamily="34" charset="0"/>
              </a:rPr>
              <a:t>Método N°3 : Cambiar de manera inversa los puntos de los segmentos.</a:t>
            </a:r>
          </a:p>
        </p:txBody>
      </p:sp>
      <p:sp>
        <p:nvSpPr>
          <p:cNvPr id="4" name="AutoShape 2" descr="blob:https://web.whatsapp.com/58d0df73-726a-4b8b-adc9-e6e67795fa89">
            <a:extLst>
              <a:ext uri="{FF2B5EF4-FFF2-40B4-BE49-F238E27FC236}">
                <a16:creationId xmlns:a16="http://schemas.microsoft.com/office/drawing/2014/main" id="{7648042A-DA53-4575-B43B-08AED61218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blob:https://web.whatsapp.com/58d0df73-726a-4b8b-adc9-e6e67795fa89">
            <a:extLst>
              <a:ext uri="{FF2B5EF4-FFF2-40B4-BE49-F238E27FC236}">
                <a16:creationId xmlns:a16="http://schemas.microsoft.com/office/drawing/2014/main" id="{139386AB-E1E3-46F6-805A-4294D7F2F6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1166191" cy="11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6F9C2EA-B5CF-42B4-9895-C6EE15266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9" y="1310016"/>
            <a:ext cx="3779767" cy="454276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F365180-1ED8-47D8-AD07-4AC71ABB6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86" y="1310014"/>
            <a:ext cx="3779768" cy="454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035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8732C787-38C6-4890-90A9-55E13DCDF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005" y="1315062"/>
            <a:ext cx="4045622" cy="48622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420E24-99D4-4392-9748-BBC4B19D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Nuevos puntos agregados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8EC8AE-68BC-4FF3-B302-DE23AF1E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4660232" cy="4525963"/>
          </a:xfrm>
        </p:spPr>
        <p:txBody>
          <a:bodyPr/>
          <a:lstStyle/>
          <a:p>
            <a:r>
              <a:rPr lang="es-CO" sz="2400" i="1" dirty="0">
                <a:latin typeface="Calibri Light" panose="020F0302020204030204" pitchFamily="34" charset="0"/>
              </a:rPr>
              <a:t>Método N°1: capaz de manejar diversas cantidades de puntos sin inconveniente</a:t>
            </a:r>
          </a:p>
          <a:p>
            <a:endParaRPr lang="es-CO" sz="2400" i="1" dirty="0">
              <a:latin typeface="Calibri Light" panose="020F0302020204030204" pitchFamily="34" charset="0"/>
            </a:endParaRPr>
          </a:p>
          <a:p>
            <a:r>
              <a:rPr lang="es-CO" sz="2400" i="1" dirty="0">
                <a:latin typeface="Calibri Light" panose="020F0302020204030204" pitchFamily="34" charset="0"/>
              </a:rPr>
              <a:t>Método N°2:capaz de manejar diversas cantidades de puntos</a:t>
            </a:r>
          </a:p>
          <a:p>
            <a:endParaRPr lang="es-CO" sz="2400" i="1" dirty="0">
              <a:latin typeface="Calibri Light" panose="020F0302020204030204" pitchFamily="34" charset="0"/>
            </a:endParaRPr>
          </a:p>
          <a:p>
            <a:r>
              <a:rPr lang="es-CO" sz="2400" i="1" dirty="0">
                <a:latin typeface="Calibri Light" panose="020F0302020204030204" pitchFamily="34" charset="0"/>
              </a:rPr>
              <a:t>Método N°3: Es necesario actualizar los segmentos de puntos a interpolar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97E2B5-28C3-4EB2-8E92-6C7E66434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718" y="1315062"/>
            <a:ext cx="4045622" cy="48622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CE3E103-3306-4D42-B774-9EAC7F0FB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431" y="1315062"/>
            <a:ext cx="4045622" cy="486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429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AF96D-87F0-4B53-8E63-E7050B09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Calibri Light" panose="020F0302020204030204" pitchFamily="34" charset="0"/>
              </a:rPr>
              <a:t>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2FFE71-8996-4C09-B4FD-B81ECBEE9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i="1" dirty="0">
                <a:latin typeface="Calibri Light" panose="020F0302020204030204" pitchFamily="34" charset="0"/>
              </a:rPr>
              <a:t>¿El origen se puede modificar?</a:t>
            </a:r>
          </a:p>
          <a:p>
            <a:endParaRPr lang="es-CO" sz="2400" i="1" dirty="0">
              <a:latin typeface="Calibri Light" panose="020F0302020204030204" pitchFamily="34" charset="0"/>
            </a:endParaRPr>
          </a:p>
          <a:p>
            <a:r>
              <a:rPr lang="es-CO" sz="2400" i="1" dirty="0">
                <a:latin typeface="Calibri Light" panose="020F0302020204030204" pitchFamily="34" charset="0"/>
              </a:rPr>
              <a:t>¿Si tenemos nueva información, ósea nodos, como podemos implementar esa información en el algoritmo de interpolación?</a:t>
            </a:r>
          </a:p>
          <a:p>
            <a:endParaRPr lang="es-CO" sz="2400" i="1" dirty="0">
              <a:latin typeface="Calibri Light" panose="020F0302020204030204" pitchFamily="34" charset="0"/>
            </a:endParaRPr>
          </a:p>
          <a:p>
            <a:r>
              <a:rPr lang="es-CO" sz="2400" i="1" dirty="0">
                <a:latin typeface="Calibri Light" panose="020F0302020204030204" pitchFamily="34" charset="0"/>
              </a:rPr>
              <a:t>¿Su método es robusto, en el sentido que si se tienen mas puntos la exactitud no disminuye? </a:t>
            </a:r>
          </a:p>
          <a:p>
            <a:endParaRPr lang="es-CO" sz="2400" i="1" dirty="0">
              <a:latin typeface="Calibri Light" panose="020F0302020204030204" pitchFamily="34" charset="0"/>
            </a:endParaRPr>
          </a:p>
          <a:p>
            <a:r>
              <a:rPr lang="es-CO" sz="2400" i="1" dirty="0">
                <a:latin typeface="Calibri Light" panose="020F0302020204030204" pitchFamily="34" charset="0"/>
              </a:rPr>
              <a:t>¿suponga tiene la información de otra mano con mas cifras significativas como se comporta su algoritmo? la exactitud decae?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66399672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D2AF3-6884-4BEF-B629-DB0A27E7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6"/>
            <a:ext cx="10972800" cy="1143000"/>
          </a:xfrm>
        </p:spPr>
        <p:txBody>
          <a:bodyPr/>
          <a:lstStyle/>
          <a:p>
            <a:pPr algn="ctr"/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Intento N1 : Pendientes y Curvas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A496B1-81C5-4DDF-8E8C-5565F8A0F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6096000" cy="2928149"/>
          </a:xfrm>
        </p:spPr>
        <p:txBody>
          <a:bodyPr/>
          <a:lstStyle/>
          <a:p>
            <a:r>
              <a:rPr lang="es-CO" sz="2400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Criterios de selección:</a:t>
            </a:r>
          </a:p>
          <a:p>
            <a:r>
              <a:rPr lang="es-CO" sz="2400" dirty="0">
                <a:latin typeface="Calibri Light" panose="020F0302020204030204" pitchFamily="34" charset="0"/>
                <a:cs typeface="Consolas" panose="020B0609020204030204" pitchFamily="49" charset="0"/>
              </a:rPr>
              <a:t>Se planteo que la mano podía graficarse con </a:t>
            </a:r>
            <a:r>
              <a:rPr lang="es-CO" sz="2400" b="1" dirty="0">
                <a:latin typeface="Calibri Light" panose="020F0302020204030204" pitchFamily="34" charset="0"/>
                <a:cs typeface="Consolas" panose="020B0609020204030204" pitchFamily="49" charset="0"/>
              </a:rPr>
              <a:t>Rectas y Curvas.</a:t>
            </a:r>
          </a:p>
          <a:p>
            <a:endParaRPr lang="es-CO" sz="2400" dirty="0">
              <a:solidFill>
                <a:schemeClr val="accent6">
                  <a:lumMod val="50000"/>
                </a:schemeClr>
              </a:solidFill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s-CO" sz="2400" dirty="0">
                <a:latin typeface="Calibri Light" panose="020F0302020204030204" pitchFamily="34" charset="0"/>
              </a:rPr>
              <a:t>Una recta posee puede graficar con solo 2 puntos y 2 rectas con ciertas pendientes se pueden representar como una curva </a:t>
            </a:r>
          </a:p>
          <a:p>
            <a:endParaRPr lang="es-CO" sz="2000" dirty="0">
              <a:latin typeface="Calibri Light" panose="020F030202020403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00C7D65-1BED-4EA0-8CBB-A70907E1D152}"/>
              </a:ext>
            </a:extLst>
          </p:cNvPr>
          <p:cNvCxnSpPr/>
          <p:nvPr/>
        </p:nvCxnSpPr>
        <p:spPr>
          <a:xfrm flipV="1">
            <a:off x="6480313" y="4440069"/>
            <a:ext cx="450574" cy="1842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upo 29">
            <a:extLst>
              <a:ext uri="{FF2B5EF4-FFF2-40B4-BE49-F238E27FC236}">
                <a16:creationId xmlns:a16="http://schemas.microsoft.com/office/drawing/2014/main" id="{A668D4E8-7F25-4BE1-8012-1094FFC0A89D}"/>
              </a:ext>
            </a:extLst>
          </p:cNvPr>
          <p:cNvGrpSpPr/>
          <p:nvPr/>
        </p:nvGrpSpPr>
        <p:grpSpPr>
          <a:xfrm>
            <a:off x="8440950" y="1600201"/>
            <a:ext cx="3008537" cy="3068470"/>
            <a:chOff x="5186762" y="3507438"/>
            <a:chExt cx="3008537" cy="3068470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C2BA04DB-4D6A-48B0-B141-3E74E08EC158}"/>
                </a:ext>
              </a:extLst>
            </p:cNvPr>
            <p:cNvGrpSpPr/>
            <p:nvPr/>
          </p:nvGrpSpPr>
          <p:grpSpPr>
            <a:xfrm>
              <a:off x="5287616" y="3636065"/>
              <a:ext cx="2835968" cy="2799522"/>
              <a:chOff x="2398640" y="3309730"/>
              <a:chExt cx="2835968" cy="2799522"/>
            </a:xfrm>
          </p:grpSpPr>
          <p:sp>
            <p:nvSpPr>
              <p:cNvPr id="17" name="Arco 16">
                <a:extLst>
                  <a:ext uri="{FF2B5EF4-FFF2-40B4-BE49-F238E27FC236}">
                    <a16:creationId xmlns:a16="http://schemas.microsoft.com/office/drawing/2014/main" id="{6BA1787B-EBDB-4943-9E89-4C040FB7583F}"/>
                  </a:ext>
                </a:extLst>
              </p:cNvPr>
              <p:cNvSpPr/>
              <p:nvPr/>
            </p:nvSpPr>
            <p:spPr>
              <a:xfrm>
                <a:off x="2398640" y="3309730"/>
                <a:ext cx="2835965" cy="2799522"/>
              </a:xfrm>
              <a:prstGeom prst="arc">
                <a:avLst>
                  <a:gd name="adj1" fmla="val 16605774"/>
                  <a:gd name="adj2" fmla="val 21000441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" name="Arco 17">
                <a:extLst>
                  <a:ext uri="{FF2B5EF4-FFF2-40B4-BE49-F238E27FC236}">
                    <a16:creationId xmlns:a16="http://schemas.microsoft.com/office/drawing/2014/main" id="{549232CF-9F55-4898-9C2D-1769C6F18931}"/>
                  </a:ext>
                </a:extLst>
              </p:cNvPr>
              <p:cNvSpPr/>
              <p:nvPr/>
            </p:nvSpPr>
            <p:spPr>
              <a:xfrm>
                <a:off x="2398640" y="3309730"/>
                <a:ext cx="2835965" cy="2799522"/>
              </a:xfrm>
              <a:prstGeom prst="arc">
                <a:avLst>
                  <a:gd name="adj1" fmla="val 6072242"/>
                  <a:gd name="adj2" fmla="val 1016774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" name="Arco 18">
                <a:extLst>
                  <a:ext uri="{FF2B5EF4-FFF2-40B4-BE49-F238E27FC236}">
                    <a16:creationId xmlns:a16="http://schemas.microsoft.com/office/drawing/2014/main" id="{980882E9-65B9-49C0-924C-317CFE727E56}"/>
                  </a:ext>
                </a:extLst>
              </p:cNvPr>
              <p:cNvSpPr/>
              <p:nvPr/>
            </p:nvSpPr>
            <p:spPr>
              <a:xfrm>
                <a:off x="2398641" y="3309730"/>
                <a:ext cx="2835965" cy="2799522"/>
              </a:xfrm>
              <a:prstGeom prst="arc">
                <a:avLst>
                  <a:gd name="adj1" fmla="val 518717"/>
                  <a:gd name="adj2" fmla="val 4670184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" name="Arco 19">
                <a:extLst>
                  <a:ext uri="{FF2B5EF4-FFF2-40B4-BE49-F238E27FC236}">
                    <a16:creationId xmlns:a16="http://schemas.microsoft.com/office/drawing/2014/main" id="{C0C1924D-4372-498D-9598-DD145FBDB2AF}"/>
                  </a:ext>
                </a:extLst>
              </p:cNvPr>
              <p:cNvSpPr/>
              <p:nvPr/>
            </p:nvSpPr>
            <p:spPr>
              <a:xfrm>
                <a:off x="2398643" y="3309730"/>
                <a:ext cx="2835965" cy="2799522"/>
              </a:xfrm>
              <a:prstGeom prst="arc">
                <a:avLst>
                  <a:gd name="adj1" fmla="val 11435341"/>
                  <a:gd name="adj2" fmla="val 1542424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C6794AE-E34E-4CB0-9982-42ED01764A18}"/>
                </a:ext>
              </a:extLst>
            </p:cNvPr>
            <p:cNvSpPr/>
            <p:nvPr/>
          </p:nvSpPr>
          <p:spPr>
            <a:xfrm>
              <a:off x="5186762" y="4652682"/>
              <a:ext cx="201706" cy="2286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79303E8-1105-483C-AB5D-C6E16A8B788F}"/>
                </a:ext>
              </a:extLst>
            </p:cNvPr>
            <p:cNvSpPr/>
            <p:nvPr/>
          </p:nvSpPr>
          <p:spPr>
            <a:xfrm>
              <a:off x="6266329" y="3583640"/>
              <a:ext cx="201706" cy="2286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588DC52-DE1E-45DB-AC87-29031937601C}"/>
                </a:ext>
              </a:extLst>
            </p:cNvPr>
            <p:cNvSpPr/>
            <p:nvPr/>
          </p:nvSpPr>
          <p:spPr>
            <a:xfrm>
              <a:off x="7993593" y="4652682"/>
              <a:ext cx="201706" cy="2286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BA6EBEC9-1E3C-458B-AF0C-C06F3A8B69D6}"/>
                </a:ext>
              </a:extLst>
            </p:cNvPr>
            <p:cNvSpPr/>
            <p:nvPr/>
          </p:nvSpPr>
          <p:spPr>
            <a:xfrm>
              <a:off x="6772835" y="3507438"/>
              <a:ext cx="201706" cy="2286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5C05BC00-820F-4357-97AC-D36B35A24F26}"/>
                </a:ext>
              </a:extLst>
            </p:cNvPr>
            <p:cNvSpPr/>
            <p:nvPr/>
          </p:nvSpPr>
          <p:spPr>
            <a:xfrm>
              <a:off x="5215901" y="5235971"/>
              <a:ext cx="201706" cy="2286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0C81182-2839-48CF-BCBD-F00342EAB545}"/>
                </a:ext>
              </a:extLst>
            </p:cNvPr>
            <p:cNvSpPr/>
            <p:nvPr/>
          </p:nvSpPr>
          <p:spPr>
            <a:xfrm>
              <a:off x="6266329" y="6347306"/>
              <a:ext cx="201706" cy="2286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006FAB2B-7EB0-4A9E-8B2F-079B11E38CAD}"/>
                </a:ext>
              </a:extLst>
            </p:cNvPr>
            <p:cNvSpPr/>
            <p:nvPr/>
          </p:nvSpPr>
          <p:spPr>
            <a:xfrm>
              <a:off x="6974541" y="6308718"/>
              <a:ext cx="201706" cy="2286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29BA499-B3DA-491C-9D8D-2F0D5DDD8417}"/>
                </a:ext>
              </a:extLst>
            </p:cNvPr>
            <p:cNvSpPr/>
            <p:nvPr/>
          </p:nvSpPr>
          <p:spPr>
            <a:xfrm>
              <a:off x="7993593" y="5235971"/>
              <a:ext cx="201706" cy="2286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31" name="Elipse 30">
            <a:extLst>
              <a:ext uri="{FF2B5EF4-FFF2-40B4-BE49-F238E27FC236}">
                <a16:creationId xmlns:a16="http://schemas.microsoft.com/office/drawing/2014/main" id="{591A987C-F317-4048-9C16-A34938D2828C}"/>
              </a:ext>
            </a:extLst>
          </p:cNvPr>
          <p:cNvSpPr/>
          <p:nvPr/>
        </p:nvSpPr>
        <p:spPr>
          <a:xfrm>
            <a:off x="8848164" y="2057400"/>
            <a:ext cx="201706" cy="2286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502F1643-3F3D-4A64-B6A4-5CBD2C716E51}"/>
              </a:ext>
            </a:extLst>
          </p:cNvPr>
          <p:cNvSpPr/>
          <p:nvPr/>
        </p:nvSpPr>
        <p:spPr>
          <a:xfrm>
            <a:off x="10965393" y="2057400"/>
            <a:ext cx="201706" cy="2286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4D00A06-EF57-462A-864A-2707F9F21E6D}"/>
              </a:ext>
            </a:extLst>
          </p:cNvPr>
          <p:cNvSpPr/>
          <p:nvPr/>
        </p:nvSpPr>
        <p:spPr>
          <a:xfrm>
            <a:off x="10965393" y="3886198"/>
            <a:ext cx="201706" cy="2286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7588A050-F881-4082-9C90-ED9EB2DDA96D}"/>
              </a:ext>
            </a:extLst>
          </p:cNvPr>
          <p:cNvSpPr/>
          <p:nvPr/>
        </p:nvSpPr>
        <p:spPr>
          <a:xfrm>
            <a:off x="8848164" y="3975847"/>
            <a:ext cx="201706" cy="2286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084CC18-AE8A-4B0A-99A5-A0860203A972}"/>
              </a:ext>
            </a:extLst>
          </p:cNvPr>
          <p:cNvSpPr/>
          <p:nvPr/>
        </p:nvSpPr>
        <p:spPr>
          <a:xfrm>
            <a:off x="6405771" y="6140926"/>
            <a:ext cx="201706" cy="2286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340E038-A249-41A0-8E6A-10880D5EDBEF}"/>
              </a:ext>
            </a:extLst>
          </p:cNvPr>
          <p:cNvSpPr/>
          <p:nvPr/>
        </p:nvSpPr>
        <p:spPr>
          <a:xfrm>
            <a:off x="6830034" y="4401481"/>
            <a:ext cx="201706" cy="2286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69EB266E-1F0F-4BD8-8417-A2F1AB51D6B0}"/>
              </a:ext>
            </a:extLst>
          </p:cNvPr>
          <p:cNvCxnSpPr>
            <a:cxnSpLocks/>
          </p:cNvCxnSpPr>
          <p:nvPr/>
        </p:nvCxnSpPr>
        <p:spPr>
          <a:xfrm>
            <a:off x="3578500" y="4931628"/>
            <a:ext cx="1608923" cy="806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E385EF2F-356E-4666-A9A6-A3F02F479655}"/>
              </a:ext>
            </a:extLst>
          </p:cNvPr>
          <p:cNvSpPr/>
          <p:nvPr/>
        </p:nvSpPr>
        <p:spPr>
          <a:xfrm rot="9326164">
            <a:off x="5083944" y="5623344"/>
            <a:ext cx="201706" cy="2286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C5B9CC6A-EFDE-4146-9FEA-3DEFF27AB901}"/>
              </a:ext>
            </a:extLst>
          </p:cNvPr>
          <p:cNvSpPr/>
          <p:nvPr/>
        </p:nvSpPr>
        <p:spPr>
          <a:xfrm rot="9326164">
            <a:off x="3556747" y="4899471"/>
            <a:ext cx="201706" cy="2286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D9BDCCBD-4684-4928-9285-48F1E3160B7C}"/>
              </a:ext>
            </a:extLst>
          </p:cNvPr>
          <p:cNvCxnSpPr>
            <a:cxnSpLocks/>
            <a:stCxn id="23" idx="3"/>
            <a:endCxn id="31" idx="6"/>
          </p:cNvCxnSpPr>
          <p:nvPr/>
        </p:nvCxnSpPr>
        <p:spPr>
          <a:xfrm flipH="1">
            <a:off x="9049870" y="1871527"/>
            <a:ext cx="500186" cy="3001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2976B762-C3A2-4915-87C3-996E37410DBE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8642656" y="2264542"/>
            <a:ext cx="327870" cy="5952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EB848C8-D2AA-4C71-8922-618FA9B3E1D7}"/>
              </a:ext>
            </a:extLst>
          </p:cNvPr>
          <p:cNvCxnSpPr>
            <a:cxnSpLocks/>
            <a:stCxn id="35" idx="0"/>
            <a:endCxn id="26" idx="6"/>
          </p:cNvCxnSpPr>
          <p:nvPr/>
        </p:nvCxnSpPr>
        <p:spPr>
          <a:xfrm flipH="1" flipV="1">
            <a:off x="8671795" y="3443035"/>
            <a:ext cx="277222" cy="5328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9D1A7202-C8B6-4198-B635-3B576A87E871}"/>
              </a:ext>
            </a:extLst>
          </p:cNvPr>
          <p:cNvCxnSpPr>
            <a:cxnSpLocks/>
            <a:stCxn id="27" idx="7"/>
            <a:endCxn id="35" idx="6"/>
          </p:cNvCxnSpPr>
          <p:nvPr/>
        </p:nvCxnSpPr>
        <p:spPr>
          <a:xfrm flipH="1" flipV="1">
            <a:off x="9049870" y="4090148"/>
            <a:ext cx="642814" cy="3833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29A43463-E1E9-4F05-8049-155EE5F8A5B0}"/>
              </a:ext>
            </a:extLst>
          </p:cNvPr>
          <p:cNvCxnSpPr>
            <a:cxnSpLocks/>
          </p:cNvCxnSpPr>
          <p:nvPr/>
        </p:nvCxnSpPr>
        <p:spPr>
          <a:xfrm>
            <a:off x="4045722" y="5159654"/>
            <a:ext cx="337239" cy="201441"/>
          </a:xfrm>
          <a:prstGeom prst="bentConnector3">
            <a:avLst>
              <a:gd name="adj1" fmla="val -501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DB2BE7B2-7E16-4926-9CD5-A42154D2D69E}"/>
              </a:ext>
            </a:extLst>
          </p:cNvPr>
          <p:cNvCxnSpPr>
            <a:cxnSpLocks/>
          </p:cNvCxnSpPr>
          <p:nvPr/>
        </p:nvCxnSpPr>
        <p:spPr>
          <a:xfrm rot="5400000">
            <a:off x="6457852" y="5255559"/>
            <a:ext cx="532830" cy="139579"/>
          </a:xfrm>
          <a:prstGeom prst="bentConnector3">
            <a:avLst>
              <a:gd name="adj1" fmla="val 1022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A9AC5D34-A837-4629-9A4E-5ED0375E4ADD}"/>
              </a:ext>
            </a:extLst>
          </p:cNvPr>
          <p:cNvSpPr txBox="1"/>
          <p:nvPr/>
        </p:nvSpPr>
        <p:spPr>
          <a:xfrm>
            <a:off x="1113638" y="5469756"/>
            <a:ext cx="22922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 i="1" dirty="0"/>
              <a:t>| m0-m1 | &lt; tolerancia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8A2E2E1-421C-4909-BA78-B0541D7F9A9F}"/>
                  </a:ext>
                </a:extLst>
              </p:cNvPr>
              <p:cNvSpPr txBox="1"/>
              <p:nvPr/>
            </p:nvSpPr>
            <p:spPr>
              <a:xfrm>
                <a:off x="9082093" y="5013772"/>
                <a:ext cx="1633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0&gt;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1&gt;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8A2E2E1-421C-4909-BA78-B0541D7F9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093" y="5013772"/>
                <a:ext cx="1633460" cy="276999"/>
              </a:xfrm>
              <a:prstGeom prst="rect">
                <a:avLst/>
              </a:prstGeom>
              <a:blipFill>
                <a:blip r:embed="rId2"/>
                <a:stretch>
                  <a:fillRect l="-2985" r="-2612" b="-86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9F957518-773C-4319-B5BC-FFBA4A6108D9}"/>
                  </a:ext>
                </a:extLst>
              </p:cNvPr>
              <p:cNvSpPr txBox="1"/>
              <p:nvPr/>
            </p:nvSpPr>
            <p:spPr>
              <a:xfrm>
                <a:off x="9085021" y="5535960"/>
                <a:ext cx="1633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1&lt;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9F957518-773C-4319-B5BC-FFBA4A610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021" y="5535960"/>
                <a:ext cx="1633460" cy="276999"/>
              </a:xfrm>
              <a:prstGeom prst="rect">
                <a:avLst/>
              </a:prstGeom>
              <a:blipFill>
                <a:blip r:embed="rId3"/>
                <a:stretch>
                  <a:fillRect l="-2612" r="-2985" b="-86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45000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62258-696D-4E4E-A6F3-1AFB3268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Comportamiento Lineal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7172FB-8AC4-4000-9328-571DAE2C3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339" y="1417638"/>
            <a:ext cx="5088835" cy="5340971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Ir comparando pendientes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Comparar el valor de las pendientes contra un índice de tolerancia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s-CO" sz="2400" dirty="0">
              <a:latin typeface="Calibri Light" panose="020F030202020403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No se exceda consecutivamente la tolerancia estamos en una función lineal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s-CO" sz="2400" dirty="0">
              <a:latin typeface="Calibri Light" panose="020F0302020204030204" pitchFamily="34" charset="0"/>
            </a:endParaRPr>
          </a:p>
          <a:p>
            <a:pPr marL="457200" lvl="1" indent="0">
              <a:buNone/>
            </a:pPr>
            <a:endParaRPr lang="es-CO" sz="2400" dirty="0">
              <a:latin typeface="Calibri Light" panose="020F030202020403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Con una tolerancia excedida consecutivamente por mas de 2 puntos se trabaja con una función cuadrática</a:t>
            </a:r>
            <a:endParaRPr lang="es-CO" dirty="0">
              <a:latin typeface="Calibri Light" panose="020F0302020204030204" pitchFamily="34" charset="0"/>
            </a:endParaRPr>
          </a:p>
        </p:txBody>
      </p:sp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C9A9C26A-0D40-47D1-B978-41DD44DF3836}"/>
              </a:ext>
            </a:extLst>
          </p:cNvPr>
          <p:cNvCxnSpPr>
            <a:cxnSpLocks/>
          </p:cNvCxnSpPr>
          <p:nvPr/>
        </p:nvCxnSpPr>
        <p:spPr>
          <a:xfrm rot="5400000">
            <a:off x="6467063" y="3207029"/>
            <a:ext cx="2902225" cy="1815549"/>
          </a:xfrm>
          <a:prstGeom prst="bentConnector3">
            <a:avLst>
              <a:gd name="adj1" fmla="val 8447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46D06D5-AE77-4F9E-9512-F4586B996B83}"/>
              </a:ext>
            </a:extLst>
          </p:cNvPr>
          <p:cNvCxnSpPr/>
          <p:nvPr/>
        </p:nvCxnSpPr>
        <p:spPr>
          <a:xfrm>
            <a:off x="7023652" y="3429000"/>
            <a:ext cx="1855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E6069EC-48EB-46CE-9690-4CEF0D9C5AA6}"/>
              </a:ext>
            </a:extLst>
          </p:cNvPr>
          <p:cNvCxnSpPr/>
          <p:nvPr/>
        </p:nvCxnSpPr>
        <p:spPr>
          <a:xfrm>
            <a:off x="7010401" y="5565916"/>
            <a:ext cx="27829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12634CA1-DBED-446A-8962-EE397AC1B5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41" y="1987826"/>
            <a:ext cx="4152693" cy="4214190"/>
          </a:xfrm>
          <a:prstGeom prst="rect">
            <a:avLst/>
          </a:prstGeom>
        </p:spPr>
      </p:pic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FC18A0F9-223B-4B69-8176-90B0ABBF5390}"/>
              </a:ext>
            </a:extLst>
          </p:cNvPr>
          <p:cNvCxnSpPr>
            <a:cxnSpLocks/>
          </p:cNvCxnSpPr>
          <p:nvPr/>
        </p:nvCxnSpPr>
        <p:spPr>
          <a:xfrm flipH="1">
            <a:off x="4404659" y="2330824"/>
            <a:ext cx="71718" cy="2271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1FB156A-AC91-45CC-B9EE-FE30D1AD8CED}"/>
              </a:ext>
            </a:extLst>
          </p:cNvPr>
          <p:cNvCxnSpPr/>
          <p:nvPr/>
        </p:nvCxnSpPr>
        <p:spPr>
          <a:xfrm flipH="1">
            <a:off x="4273176" y="2605741"/>
            <a:ext cx="131483" cy="203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B1F1B619-E62E-49A7-A181-335F9A69AE08}"/>
              </a:ext>
            </a:extLst>
          </p:cNvPr>
          <p:cNvCxnSpPr/>
          <p:nvPr/>
        </p:nvCxnSpPr>
        <p:spPr>
          <a:xfrm flipH="1">
            <a:off x="3669553" y="2928471"/>
            <a:ext cx="508000" cy="6813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F4BAFAC-5386-4327-A0CC-CCAB25206819}"/>
              </a:ext>
            </a:extLst>
          </p:cNvPr>
          <p:cNvCxnSpPr/>
          <p:nvPr/>
        </p:nvCxnSpPr>
        <p:spPr>
          <a:xfrm flipH="1">
            <a:off x="3398293" y="3691719"/>
            <a:ext cx="190318" cy="6073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7BC357F-797E-476A-9CBE-C9F043AD336C}"/>
              </a:ext>
            </a:extLst>
          </p:cNvPr>
          <p:cNvCxnSpPr/>
          <p:nvPr/>
        </p:nvCxnSpPr>
        <p:spPr>
          <a:xfrm flipH="1">
            <a:off x="2859206" y="4421875"/>
            <a:ext cx="458081" cy="5936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55459B5C-1C5F-41BC-81D8-D2F40EEBA915}"/>
              </a:ext>
            </a:extLst>
          </p:cNvPr>
          <p:cNvCxnSpPr/>
          <p:nvPr/>
        </p:nvCxnSpPr>
        <p:spPr>
          <a:xfrm flipH="1">
            <a:off x="2627194" y="5042848"/>
            <a:ext cx="197893" cy="3138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93D870DE-CE7E-4637-9BE9-9650D70F78B2}"/>
              </a:ext>
            </a:extLst>
          </p:cNvPr>
          <p:cNvCxnSpPr/>
          <p:nvPr/>
        </p:nvCxnSpPr>
        <p:spPr>
          <a:xfrm flipH="1">
            <a:off x="2497540" y="5411337"/>
            <a:ext cx="81887" cy="1545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918276D-19A0-4006-A056-F1BEE009A104}"/>
              </a:ext>
            </a:extLst>
          </p:cNvPr>
          <p:cNvCxnSpPr>
            <a:cxnSpLocks/>
          </p:cNvCxnSpPr>
          <p:nvPr/>
        </p:nvCxnSpPr>
        <p:spPr>
          <a:xfrm flipH="1">
            <a:off x="2251881" y="5565916"/>
            <a:ext cx="245660" cy="3845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56527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7F7B9-9D1B-47E0-A7E7-7D3B21CB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168418" cy="1143000"/>
          </a:xfrm>
        </p:spPr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Comportamiento Cuadrático (No implementado)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4D405-8161-4820-8382-DAD19EACC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967663" cy="4525963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Ir comparando pendientes, punto tras punto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s-CO" sz="2400" dirty="0">
              <a:latin typeface="Calibri Light" panose="020F0302020204030204" pitchFamily="34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verificar un cambio continuo de las pendientes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s-CO" sz="2400" dirty="0">
              <a:latin typeface="Calibri Light" panose="020F0302020204030204" pitchFamily="34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Identificar fin de la curva 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s-CO" sz="2400" dirty="0">
              <a:latin typeface="Calibri Light" panose="020F0302020204030204" pitchFamily="34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Tomar puntos para expresar el polinomio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E82B17-3F8A-4DF6-98D7-66AFE63598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0" t="41488" r="73003" b="44774"/>
          <a:stretch/>
        </p:blipFill>
        <p:spPr>
          <a:xfrm>
            <a:off x="7252524" y="2001968"/>
            <a:ext cx="4203933" cy="3853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D6C271E-52A3-4574-974B-0ED83BD97C2E}"/>
              </a:ext>
            </a:extLst>
          </p:cNvPr>
          <p:cNvCxnSpPr/>
          <p:nvPr/>
        </p:nvCxnSpPr>
        <p:spPr>
          <a:xfrm flipH="1" flipV="1">
            <a:off x="10122568" y="2903621"/>
            <a:ext cx="320843" cy="7218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221789D-F3CA-485E-98C6-14B450453C56}"/>
              </a:ext>
            </a:extLst>
          </p:cNvPr>
          <p:cNvCxnSpPr/>
          <p:nvPr/>
        </p:nvCxnSpPr>
        <p:spPr>
          <a:xfrm flipH="1" flipV="1">
            <a:off x="9496926" y="2502568"/>
            <a:ext cx="497306" cy="2566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895F2F0-995B-471F-848C-791B0319C709}"/>
              </a:ext>
            </a:extLst>
          </p:cNvPr>
          <p:cNvCxnSpPr/>
          <p:nvPr/>
        </p:nvCxnSpPr>
        <p:spPr>
          <a:xfrm flipH="1">
            <a:off x="8999621" y="2422358"/>
            <a:ext cx="304800" cy="3368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F3B17C0-B04B-4DD5-935A-A0E0697D1AC2}"/>
              </a:ext>
            </a:extLst>
          </p:cNvPr>
          <p:cNvCxnSpPr>
            <a:cxnSpLocks/>
          </p:cNvCxnSpPr>
          <p:nvPr/>
        </p:nvCxnSpPr>
        <p:spPr>
          <a:xfrm flipH="1">
            <a:off x="8245642" y="2903621"/>
            <a:ext cx="577517" cy="8662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08166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C0AF8-0856-4A0E-8F01-464E7834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6"/>
            <a:ext cx="10972800" cy="1143000"/>
          </a:xfrm>
        </p:spPr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F75E4D-7820-46C2-B98F-502863008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9" y="1495841"/>
            <a:ext cx="6283622" cy="4268855"/>
          </a:xfrm>
        </p:spPr>
        <p:txBody>
          <a:bodyPr/>
          <a:lstStyle/>
          <a:p>
            <a:pPr lvl="0"/>
            <a:r>
              <a:rPr lang="es-CO" sz="2400" dirty="0">
                <a:latin typeface="Calibri Light" panose="020F0302020204030204" pitchFamily="34" charset="0"/>
              </a:rPr>
              <a:t>Es necesario que los </a:t>
            </a:r>
            <a:r>
              <a:rPr lang="es-CO" sz="2400" b="1" dirty="0">
                <a:latin typeface="Calibri Light" panose="020F0302020204030204" pitchFamily="34" charset="0"/>
              </a:rPr>
              <a:t>puntos estén en el orden</a:t>
            </a:r>
            <a:r>
              <a:rPr lang="es-CO" sz="2400" dirty="0">
                <a:latin typeface="Calibri Light" panose="020F0302020204030204" pitchFamily="34" charset="0"/>
              </a:rPr>
              <a:t> en que se muestran en la grafica</a:t>
            </a:r>
          </a:p>
          <a:p>
            <a:pPr lvl="0"/>
            <a:endParaRPr lang="es-CO" sz="2400" dirty="0">
              <a:latin typeface="Calibri Light" panose="020F0302020204030204" pitchFamily="34" charset="0"/>
            </a:endParaRPr>
          </a:p>
          <a:p>
            <a:r>
              <a:rPr lang="es-CO" sz="2400" dirty="0">
                <a:latin typeface="Calibri Light" panose="020F0302020204030204" pitchFamily="34" charset="0"/>
              </a:rPr>
              <a:t>La presencia de puntos con pendientes muy irregulares afectan la eficiencia del programa al interpretar los comportamientos</a:t>
            </a:r>
          </a:p>
          <a:p>
            <a:endParaRPr lang="es-CO" sz="2400" dirty="0">
              <a:latin typeface="Calibri Light" panose="020F0302020204030204" pitchFamily="34" charset="0"/>
            </a:endParaRPr>
          </a:p>
          <a:p>
            <a:r>
              <a:rPr lang="es-CO" sz="2400" dirty="0">
                <a:latin typeface="Calibri Light" panose="020F0302020204030204" pitchFamily="34" charset="0"/>
              </a:rPr>
              <a:t>Jaccard</a:t>
            </a:r>
          </a:p>
        </p:txBody>
      </p:sp>
      <p:pic>
        <p:nvPicPr>
          <p:cNvPr id="4" name="Metodo pendiente">
            <a:hlinkClick r:id="" action="ppaction://media"/>
            <a:extLst>
              <a:ext uri="{FF2B5EF4-FFF2-40B4-BE49-F238E27FC236}">
                <a16:creationId xmlns:a16="http://schemas.microsoft.com/office/drawing/2014/main" id="{A5091362-ECFE-4C9F-A56B-8743A25742B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3818" r="23683"/>
          <a:stretch/>
        </p:blipFill>
        <p:spPr>
          <a:xfrm>
            <a:off x="7050157" y="1303336"/>
            <a:ext cx="4916558" cy="526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674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3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68774-030E-43E7-97FF-015A85CA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Irregularidades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B2AE2-3A3B-4518-947D-DDF1EB685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058" y="1750563"/>
            <a:ext cx="3494480" cy="3356874"/>
          </a:xfrm>
        </p:spPr>
        <p:txBody>
          <a:bodyPr/>
          <a:lstStyle/>
          <a:p>
            <a:r>
              <a:rPr lang="es-CO" sz="2400" dirty="0">
                <a:latin typeface="Calibri Light" panose="020F0302020204030204" pitchFamily="34" charset="0"/>
              </a:rPr>
              <a:t>Puntos irregulares pueden afectar los criterios estipulados para una curva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C324942-5CA3-4960-AAAF-6FDAD41C1673}"/>
              </a:ext>
            </a:extLst>
          </p:cNvPr>
          <p:cNvGrpSpPr/>
          <p:nvPr/>
        </p:nvGrpSpPr>
        <p:grpSpPr>
          <a:xfrm>
            <a:off x="1156213" y="1158924"/>
            <a:ext cx="2448678" cy="3932154"/>
            <a:chOff x="370773" y="1140115"/>
            <a:chExt cx="2448678" cy="3932154"/>
          </a:xfrm>
        </p:grpSpPr>
        <p:pic>
          <p:nvPicPr>
            <p:cNvPr id="4" name="Imagen 3" descr="Imagen que contiene imágenes prediseñadas&#10;&#10;Descripción generada automáticamente">
              <a:extLst>
                <a:ext uri="{FF2B5EF4-FFF2-40B4-BE49-F238E27FC236}">
                  <a16:creationId xmlns:a16="http://schemas.microsoft.com/office/drawing/2014/main" id="{E4C63907-B9BB-4901-B157-4A92FC10CF10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73" y="1140115"/>
              <a:ext cx="2410264" cy="373625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5AD6525-EE43-4158-A792-4CAB5F7BA854}"/>
                </a:ext>
              </a:extLst>
            </p:cNvPr>
            <p:cNvSpPr/>
            <p:nvPr/>
          </p:nvSpPr>
          <p:spPr>
            <a:xfrm>
              <a:off x="1590261" y="3929270"/>
              <a:ext cx="1229190" cy="114299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CO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1A9E43CD-F6A8-421A-A7C0-155B30A531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645" y="1092901"/>
            <a:ext cx="3236571" cy="38682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3" name="Grupo 22">
            <a:extLst>
              <a:ext uri="{FF2B5EF4-FFF2-40B4-BE49-F238E27FC236}">
                <a16:creationId xmlns:a16="http://schemas.microsoft.com/office/drawing/2014/main" id="{8DB90427-2624-43E0-A198-A3F721433C27}"/>
              </a:ext>
            </a:extLst>
          </p:cNvPr>
          <p:cNvGrpSpPr/>
          <p:nvPr/>
        </p:nvGrpSpPr>
        <p:grpSpPr>
          <a:xfrm>
            <a:off x="8022859" y="1781269"/>
            <a:ext cx="2472142" cy="2374991"/>
            <a:chOff x="1966317" y="5091974"/>
            <a:chExt cx="1453491" cy="1129922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9656F69-49A9-4D28-A97B-D3118C8BAE45}"/>
                </a:ext>
              </a:extLst>
            </p:cNvPr>
            <p:cNvSpPr/>
            <p:nvPr/>
          </p:nvSpPr>
          <p:spPr>
            <a:xfrm>
              <a:off x="3181269" y="5091974"/>
              <a:ext cx="238539" cy="2252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704FF132-B7DA-4FFC-9B00-9D6864B373E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H="1">
              <a:off x="3057992" y="5284268"/>
              <a:ext cx="158210" cy="165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A2ABD33A-D437-4B03-8AA6-BA212DCAEA4A}"/>
                </a:ext>
              </a:extLst>
            </p:cNvPr>
            <p:cNvSpPr/>
            <p:nvPr/>
          </p:nvSpPr>
          <p:spPr>
            <a:xfrm>
              <a:off x="2488164" y="5996609"/>
              <a:ext cx="238539" cy="2252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2B1558D5-7F32-4F11-8BC4-948842867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1771" y="5562254"/>
              <a:ext cx="256363" cy="393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AAE7D3D-26DF-4556-8CCD-77BFC46BFB30}"/>
                </a:ext>
              </a:extLst>
            </p:cNvPr>
            <p:cNvSpPr/>
            <p:nvPr/>
          </p:nvSpPr>
          <p:spPr>
            <a:xfrm>
              <a:off x="2819451" y="5449611"/>
              <a:ext cx="238539" cy="2252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0128D8A-46DC-4B5F-B09A-E18AAB1BD938}"/>
                </a:ext>
              </a:extLst>
            </p:cNvPr>
            <p:cNvSpPr/>
            <p:nvPr/>
          </p:nvSpPr>
          <p:spPr>
            <a:xfrm>
              <a:off x="1966317" y="5695464"/>
              <a:ext cx="238539" cy="2252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FB08F3B6-A85B-4561-B93D-90AEB2362FE7}"/>
                </a:ext>
              </a:extLst>
            </p:cNvPr>
            <p:cNvCxnSpPr>
              <a:cxnSpLocks/>
              <a:endCxn id="19" idx="5"/>
            </p:cNvCxnSpPr>
            <p:nvPr/>
          </p:nvCxnSpPr>
          <p:spPr>
            <a:xfrm flipH="1" flipV="1">
              <a:off x="2169923" y="5887758"/>
              <a:ext cx="318242" cy="201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13EC5ECC-D7F5-4495-8FC1-AD4E8E93C3EF}"/>
              </a:ext>
            </a:extLst>
          </p:cNvPr>
          <p:cNvGrpSpPr/>
          <p:nvPr/>
        </p:nvGrpSpPr>
        <p:grpSpPr>
          <a:xfrm>
            <a:off x="1907396" y="1307737"/>
            <a:ext cx="1487622" cy="3438627"/>
            <a:chOff x="6475216" y="3648796"/>
            <a:chExt cx="1487622" cy="3438627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B11A511E-CF13-4C83-A829-3B21A007EC1E}"/>
                </a:ext>
              </a:extLst>
            </p:cNvPr>
            <p:cNvGrpSpPr/>
            <p:nvPr/>
          </p:nvGrpSpPr>
          <p:grpSpPr>
            <a:xfrm>
              <a:off x="6475216" y="4618269"/>
              <a:ext cx="946527" cy="2469154"/>
              <a:chOff x="2872428" y="5159935"/>
              <a:chExt cx="556508" cy="1174721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0041B564-3C33-46EA-B4A4-1FD44C25EE8D}"/>
                  </a:ext>
                </a:extLst>
              </p:cNvPr>
              <p:cNvSpPr/>
              <p:nvPr/>
            </p:nvSpPr>
            <p:spPr>
              <a:xfrm>
                <a:off x="3146420" y="5159935"/>
                <a:ext cx="238539" cy="22528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29" name="Conector recto de flecha 28">
                <a:extLst>
                  <a:ext uri="{FF2B5EF4-FFF2-40B4-BE49-F238E27FC236}">
                    <a16:creationId xmlns:a16="http://schemas.microsoft.com/office/drawing/2014/main" id="{8638EB56-C43D-4E3E-A7D8-EB69F1D50394}"/>
                  </a:ext>
                </a:extLst>
              </p:cNvPr>
              <p:cNvCxnSpPr>
                <a:cxnSpLocks/>
                <a:stCxn id="28" idx="4"/>
                <a:endCxn id="32" idx="0"/>
              </p:cNvCxnSpPr>
              <p:nvPr/>
            </p:nvCxnSpPr>
            <p:spPr>
              <a:xfrm>
                <a:off x="3265690" y="5385222"/>
                <a:ext cx="43977" cy="1008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96B51C14-1394-4DDB-8DA5-703E852CBBD2}"/>
                  </a:ext>
                </a:extLst>
              </p:cNvPr>
              <p:cNvSpPr/>
              <p:nvPr/>
            </p:nvSpPr>
            <p:spPr>
              <a:xfrm>
                <a:off x="2872428" y="6109369"/>
                <a:ext cx="238539" cy="22528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31" name="Conector recto de flecha 30">
                <a:extLst>
                  <a:ext uri="{FF2B5EF4-FFF2-40B4-BE49-F238E27FC236}">
                    <a16:creationId xmlns:a16="http://schemas.microsoft.com/office/drawing/2014/main" id="{135DFFAF-A5E3-4857-BBEE-880CE2BE9D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6278" y="5569415"/>
                <a:ext cx="331287" cy="5469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98B5B7D-861A-4557-82B2-2E24149A511C}"/>
                  </a:ext>
                </a:extLst>
              </p:cNvPr>
              <p:cNvSpPr/>
              <p:nvPr/>
            </p:nvSpPr>
            <p:spPr>
              <a:xfrm>
                <a:off x="3190397" y="5486053"/>
                <a:ext cx="238539" cy="22528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6AE89384-4935-4633-9FF2-9616CF5447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6582" y="3976824"/>
              <a:ext cx="498324" cy="64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1E459812-5064-48AE-90F8-E8273C2BD6C5}"/>
                </a:ext>
              </a:extLst>
            </p:cNvPr>
            <p:cNvSpPr/>
            <p:nvPr/>
          </p:nvSpPr>
          <p:spPr>
            <a:xfrm>
              <a:off x="7557123" y="3648796"/>
              <a:ext cx="405715" cy="47353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44" name="Marcador de contenido 2">
            <a:extLst>
              <a:ext uri="{FF2B5EF4-FFF2-40B4-BE49-F238E27FC236}">
                <a16:creationId xmlns:a16="http://schemas.microsoft.com/office/drawing/2014/main" id="{90AD3B71-E4CF-4911-84F0-331400A6E5AF}"/>
              </a:ext>
            </a:extLst>
          </p:cNvPr>
          <p:cNvSpPr txBox="1">
            <a:spLocks/>
          </p:cNvSpPr>
          <p:nvPr/>
        </p:nvSpPr>
        <p:spPr bwMode="auto">
          <a:xfrm>
            <a:off x="3906432" y="2397883"/>
            <a:ext cx="3494480" cy="3356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dirty="0">
                <a:latin typeface="Calibri Light" panose="020F0302020204030204" pitchFamily="34" charset="0"/>
              </a:rPr>
              <a:t>Un punto irregular en medio de una serie de puntos afecta el comportamiento de las pendientes y genera un nuevo segmento a evaluar.</a:t>
            </a:r>
          </a:p>
        </p:txBody>
      </p:sp>
    </p:spTree>
    <p:extLst>
      <p:ext uri="{BB962C8B-B14F-4D97-AF65-F5344CB8AC3E}">
        <p14:creationId xmlns:p14="http://schemas.microsoft.com/office/powerpoint/2010/main" val="16887652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50E2B-DB84-42CE-8F3F-5407D1E4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Ventajas/Desventajas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B78C45-198F-428F-A0A1-309B5898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>
                <a:latin typeface="Calibri Light" panose="020F0302020204030204" pitchFamily="34" charset="0"/>
              </a:rPr>
              <a:t>Desventajas: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	Sensible a irregularidades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	Depende del orden de los puntos para funcionar correctamente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	La cantidad de puntos a tomar es mucho mayor en comparación a los demás 	algoritmos (48 puntos)</a:t>
            </a:r>
          </a:p>
          <a:p>
            <a:pPr marL="0" indent="0">
              <a:buNone/>
            </a:pPr>
            <a:endParaRPr lang="es-CO" sz="2400" dirty="0">
              <a:latin typeface="Calibri Light" panose="020F0302020204030204" pitchFamily="34" charset="0"/>
            </a:endParaRPr>
          </a:p>
          <a:p>
            <a:r>
              <a:rPr lang="es-CO" sz="2400" dirty="0">
                <a:latin typeface="Calibri Light" panose="020F0302020204030204" pitchFamily="34" charset="0"/>
              </a:rPr>
              <a:t>Ventajas: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	Soporta la inserción de nuevos puntos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	Nunca supera el segundo grado en los polinomios que usa para sus 	interpolaciones</a:t>
            </a:r>
          </a:p>
          <a:p>
            <a:endParaRPr lang="es-CO" sz="24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16686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BB2274-2450-4573-B00C-B1599EBF9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38400"/>
            <a:ext cx="5035826" cy="3687764"/>
          </a:xfrm>
        </p:spPr>
        <p:txBody>
          <a:bodyPr/>
          <a:lstStyle/>
          <a:p>
            <a:r>
              <a:rPr lang="es-CO" sz="2400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Criterio de selección:</a:t>
            </a:r>
          </a:p>
          <a:p>
            <a:r>
              <a:rPr lang="es-CO" sz="2400" dirty="0">
                <a:latin typeface="Calibri Light" panose="020F0302020204030204" pitchFamily="34" charset="0"/>
              </a:rPr>
              <a:t>Se tomo en cuenta las </a:t>
            </a:r>
            <a:r>
              <a:rPr lang="es-CO" sz="2400" b="1" dirty="0">
                <a:latin typeface="Calibri Light" panose="020F0302020204030204" pitchFamily="34" charset="0"/>
              </a:rPr>
              <a:t>variaciones del comportamiento de los puntos en el eje Y</a:t>
            </a:r>
            <a:r>
              <a:rPr lang="es-CO" sz="2400" dirty="0">
                <a:latin typeface="Calibri Light" panose="020F0302020204030204" pitchFamily="34" charset="0"/>
              </a:rPr>
              <a:t> para la identificación de segmentos </a:t>
            </a:r>
          </a:p>
          <a:p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D43F261-829F-4C2E-AE3F-89A334F87773}"/>
              </a:ext>
            </a:extLst>
          </p:cNvPr>
          <p:cNvSpPr txBox="1">
            <a:spLocks/>
          </p:cNvSpPr>
          <p:nvPr/>
        </p:nvSpPr>
        <p:spPr bwMode="auto">
          <a:xfrm>
            <a:off x="397565" y="457201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Método N°2: </a:t>
            </a:r>
            <a:r>
              <a:rPr lang="es-CO" dirty="0">
                <a:latin typeface="Calibri Light" panose="020F0302020204030204" pitchFamily="34" charset="0"/>
              </a:rPr>
              <a:t>mínimos y máximos con cuadráticas</a:t>
            </a:r>
            <a:endParaRPr lang="es-CO" dirty="0">
              <a:solidFill>
                <a:schemeClr val="accent6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5EAAFB9-74FE-4E99-9D34-B553BBC6659F}"/>
              </a:ext>
            </a:extLst>
          </p:cNvPr>
          <p:cNvGrpSpPr/>
          <p:nvPr/>
        </p:nvGrpSpPr>
        <p:grpSpPr>
          <a:xfrm>
            <a:off x="6070049" y="1600201"/>
            <a:ext cx="5035826" cy="5257799"/>
            <a:chOff x="6096000" y="1600200"/>
            <a:chExt cx="5035826" cy="525779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0C5D617-C158-48BA-80AA-28EE89BB6A65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600200"/>
              <a:ext cx="5035826" cy="525779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E5A1BB62-CA4B-489D-B54D-AF9EC8EEA401}"/>
                </a:ext>
              </a:extLst>
            </p:cNvPr>
            <p:cNvCxnSpPr>
              <a:cxnSpLocks/>
            </p:cNvCxnSpPr>
            <p:nvPr/>
          </p:nvCxnSpPr>
          <p:spPr>
            <a:xfrm>
              <a:off x="7328452" y="3922643"/>
              <a:ext cx="3154018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AC0408B-DBC5-424A-9D1F-DDE2DD0A6B3F}"/>
                </a:ext>
              </a:extLst>
            </p:cNvPr>
            <p:cNvCxnSpPr>
              <a:cxnSpLocks/>
            </p:cNvCxnSpPr>
            <p:nvPr/>
          </p:nvCxnSpPr>
          <p:spPr>
            <a:xfrm>
              <a:off x="7328452" y="4459356"/>
              <a:ext cx="3154018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C787C308-9B4D-4093-A817-721EF64BAF19}"/>
                </a:ext>
              </a:extLst>
            </p:cNvPr>
            <p:cNvCxnSpPr>
              <a:cxnSpLocks/>
            </p:cNvCxnSpPr>
            <p:nvPr/>
          </p:nvCxnSpPr>
          <p:spPr>
            <a:xfrm>
              <a:off x="7328452" y="4260573"/>
              <a:ext cx="3154018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2C323A9A-0B74-46C7-AF5E-FAED561C1B4F}"/>
                </a:ext>
              </a:extLst>
            </p:cNvPr>
            <p:cNvCxnSpPr>
              <a:cxnSpLocks/>
            </p:cNvCxnSpPr>
            <p:nvPr/>
          </p:nvCxnSpPr>
          <p:spPr>
            <a:xfrm>
              <a:off x="7328452" y="5466521"/>
              <a:ext cx="3154018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567D133-C79E-486C-9D24-C7A1AD11EF50}"/>
                </a:ext>
              </a:extLst>
            </p:cNvPr>
            <p:cNvCxnSpPr>
              <a:cxnSpLocks/>
            </p:cNvCxnSpPr>
            <p:nvPr/>
          </p:nvCxnSpPr>
          <p:spPr>
            <a:xfrm>
              <a:off x="7328452" y="5307496"/>
              <a:ext cx="3154018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9E18893-A266-4FDE-9712-9FB62C0D90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8452" y="4896678"/>
              <a:ext cx="3154018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156EE834-4007-4198-B464-DB5674E047A3}"/>
              </a:ext>
            </a:extLst>
          </p:cNvPr>
          <p:cNvGrpSpPr/>
          <p:nvPr/>
        </p:nvGrpSpPr>
        <p:grpSpPr>
          <a:xfrm>
            <a:off x="6230773" y="1614267"/>
            <a:ext cx="4714378" cy="4616753"/>
            <a:chOff x="2274275" y="2686331"/>
            <a:chExt cx="4714378" cy="4616753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44A5F46E-2EB9-4E12-A151-5E86F1F65030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275" y="2686331"/>
              <a:ext cx="4714378" cy="461675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783390C4-E21D-49CE-AB4E-75223A8D42D6}"/>
                </a:ext>
              </a:extLst>
            </p:cNvPr>
            <p:cNvGrpSpPr/>
            <p:nvPr/>
          </p:nvGrpSpPr>
          <p:grpSpPr>
            <a:xfrm>
              <a:off x="3698890" y="3695714"/>
              <a:ext cx="2397110" cy="2256552"/>
              <a:chOff x="0" y="0"/>
              <a:chExt cx="2828098" cy="2807999"/>
            </a:xfrm>
          </p:grpSpPr>
          <p:cxnSp>
            <p:nvCxnSpPr>
              <p:cNvPr id="19" name="Conector recto de flecha 18">
                <a:extLst>
                  <a:ext uri="{FF2B5EF4-FFF2-40B4-BE49-F238E27FC236}">
                    <a16:creationId xmlns:a16="http://schemas.microsoft.com/office/drawing/2014/main" id="{50BF6EE4-5BC4-4E14-B337-3691886BEA77}"/>
                  </a:ext>
                </a:extLst>
              </p:cNvPr>
              <p:cNvCxnSpPr/>
              <p:nvPr/>
            </p:nvCxnSpPr>
            <p:spPr>
              <a:xfrm flipH="1">
                <a:off x="0" y="0"/>
                <a:ext cx="936685" cy="1509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de flecha 19">
                <a:extLst>
                  <a:ext uri="{FF2B5EF4-FFF2-40B4-BE49-F238E27FC236}">
                    <a16:creationId xmlns:a16="http://schemas.microsoft.com/office/drawing/2014/main" id="{2A3B2A9C-53B1-4EDF-8E1D-76BF792DF30C}"/>
                  </a:ext>
                </a:extLst>
              </p:cNvPr>
              <p:cNvCxnSpPr/>
              <p:nvPr/>
            </p:nvCxnSpPr>
            <p:spPr>
              <a:xfrm flipV="1">
                <a:off x="280877" y="1484128"/>
                <a:ext cx="436353" cy="414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>
                <a:extLst>
                  <a:ext uri="{FF2B5EF4-FFF2-40B4-BE49-F238E27FC236}">
                    <a16:creationId xmlns:a16="http://schemas.microsoft.com/office/drawing/2014/main" id="{53E95513-BE43-4E7C-815C-7444CB533A2C}"/>
                  </a:ext>
                </a:extLst>
              </p:cNvPr>
              <p:cNvCxnSpPr/>
              <p:nvPr/>
            </p:nvCxnSpPr>
            <p:spPr>
              <a:xfrm flipH="1">
                <a:off x="552893" y="1690577"/>
                <a:ext cx="279639" cy="7850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>
                <a:extLst>
                  <a:ext uri="{FF2B5EF4-FFF2-40B4-BE49-F238E27FC236}">
                    <a16:creationId xmlns:a16="http://schemas.microsoft.com/office/drawing/2014/main" id="{E2D1F9F2-C530-46AF-9234-C7229783737C}"/>
                  </a:ext>
                </a:extLst>
              </p:cNvPr>
              <p:cNvCxnSpPr/>
              <p:nvPr/>
            </p:nvCxnSpPr>
            <p:spPr>
              <a:xfrm flipV="1">
                <a:off x="1057053" y="2217775"/>
                <a:ext cx="108549" cy="387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>
                <a:extLst>
                  <a:ext uri="{FF2B5EF4-FFF2-40B4-BE49-F238E27FC236}">
                    <a16:creationId xmlns:a16="http://schemas.microsoft.com/office/drawing/2014/main" id="{83924E35-569A-4D08-A8F0-1C965BAF9A7D}"/>
                  </a:ext>
                </a:extLst>
              </p:cNvPr>
              <p:cNvCxnSpPr/>
              <p:nvPr/>
            </p:nvCxnSpPr>
            <p:spPr>
              <a:xfrm>
                <a:off x="1333500" y="2126512"/>
                <a:ext cx="105194" cy="6814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de flecha 23">
                <a:extLst>
                  <a:ext uri="{FF2B5EF4-FFF2-40B4-BE49-F238E27FC236}">
                    <a16:creationId xmlns:a16="http://schemas.microsoft.com/office/drawing/2014/main" id="{0E3DE91F-C580-4E68-91BD-F5277E088A00}"/>
                  </a:ext>
                </a:extLst>
              </p:cNvPr>
              <p:cNvCxnSpPr/>
              <p:nvPr/>
            </p:nvCxnSpPr>
            <p:spPr>
              <a:xfrm flipV="1">
                <a:off x="1690577" y="2068919"/>
                <a:ext cx="45719" cy="6669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>
                <a:extLst>
                  <a:ext uri="{FF2B5EF4-FFF2-40B4-BE49-F238E27FC236}">
                    <a16:creationId xmlns:a16="http://schemas.microsoft.com/office/drawing/2014/main" id="{7EBEDC3E-8DE6-4118-9F24-1CFD9EFBAEAA}"/>
                  </a:ext>
                </a:extLst>
              </p:cNvPr>
              <p:cNvCxnSpPr/>
              <p:nvPr/>
            </p:nvCxnSpPr>
            <p:spPr>
              <a:xfrm>
                <a:off x="1780067" y="2094614"/>
                <a:ext cx="129396" cy="6002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de flecha 25">
                <a:extLst>
                  <a:ext uri="{FF2B5EF4-FFF2-40B4-BE49-F238E27FC236}">
                    <a16:creationId xmlns:a16="http://schemas.microsoft.com/office/drawing/2014/main" id="{09040DD0-2401-4AF6-BC1A-1DE2CAEC76D0}"/>
                  </a:ext>
                </a:extLst>
              </p:cNvPr>
              <p:cNvCxnSpPr/>
              <p:nvPr/>
            </p:nvCxnSpPr>
            <p:spPr>
              <a:xfrm flipH="1" flipV="1">
                <a:off x="2060501" y="1813738"/>
                <a:ext cx="158870" cy="8428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de flecha 26">
                <a:extLst>
                  <a:ext uri="{FF2B5EF4-FFF2-40B4-BE49-F238E27FC236}">
                    <a16:creationId xmlns:a16="http://schemas.microsoft.com/office/drawing/2014/main" id="{FF797B71-4C39-4125-9D6D-6786BA22A213}"/>
                  </a:ext>
                </a:extLst>
              </p:cNvPr>
              <p:cNvCxnSpPr/>
              <p:nvPr/>
            </p:nvCxnSpPr>
            <p:spPr>
              <a:xfrm>
                <a:off x="2173472" y="1786270"/>
                <a:ext cx="543464" cy="5607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>
                <a:extLst>
                  <a:ext uri="{FF2B5EF4-FFF2-40B4-BE49-F238E27FC236}">
                    <a16:creationId xmlns:a16="http://schemas.microsoft.com/office/drawing/2014/main" id="{3CF49D6F-9E1F-40D1-B695-129E7936B328}"/>
                  </a:ext>
                </a:extLst>
              </p:cNvPr>
              <p:cNvCxnSpPr/>
              <p:nvPr/>
            </p:nvCxnSpPr>
            <p:spPr>
              <a:xfrm flipH="1" flipV="1">
                <a:off x="2094614" y="474035"/>
                <a:ext cx="733484" cy="15708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289680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8DAE7-B025-478C-A1F8-DD17C503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Cambios en Eje 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35EA6C-869D-4F0F-A5BE-DB1F5F54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878" y="1600201"/>
            <a:ext cx="6228522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Un punto critico de la mano sería el punto donde el comportamiento de la grafica cambia con respecto al eje Y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Se examina el comportamiento de la coordenada Y, punto por punto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Se van almacenando los puntos de un segmento hasta que el comportamiento de la Y cambie (</a:t>
            </a:r>
            <a:r>
              <a:rPr lang="es-CO" sz="2400" b="1" dirty="0">
                <a:latin typeface="Calibri Light" panose="020F0302020204030204" pitchFamily="34" charset="0"/>
              </a:rPr>
              <a:t>De decreciente a creciente o inverso</a:t>
            </a:r>
            <a:r>
              <a:rPr lang="es-CO" sz="2400" dirty="0">
                <a:latin typeface="Calibri Light" panose="020F0302020204030204" pitchFamily="34" charset="0"/>
              </a:rPr>
              <a:t>)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Terminada la validación se aplica interpolación a partir de 4 puntos para cada segmento encontrado</a:t>
            </a:r>
          </a:p>
          <a:p>
            <a:endParaRPr lang="es-CO" sz="1800" dirty="0">
              <a:latin typeface="Calibri Light" panose="020F0302020204030204" pitchFamily="34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2120941E-CBB4-4715-BD36-AF1043169304}"/>
              </a:ext>
            </a:extLst>
          </p:cNvPr>
          <p:cNvGrpSpPr/>
          <p:nvPr/>
        </p:nvGrpSpPr>
        <p:grpSpPr>
          <a:xfrm>
            <a:off x="507365" y="1647024"/>
            <a:ext cx="4289922" cy="4936338"/>
            <a:chOff x="507365" y="828358"/>
            <a:chExt cx="5612130" cy="5927090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FB574DA0-209F-45EE-A01E-B61CB44225E2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365" y="828358"/>
              <a:ext cx="5612130" cy="592709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9" name="Flecha: a la derecha 8">
              <a:extLst>
                <a:ext uri="{FF2B5EF4-FFF2-40B4-BE49-F238E27FC236}">
                  <a16:creationId xmlns:a16="http://schemas.microsoft.com/office/drawing/2014/main" id="{B75331FA-5095-4009-BF53-59408730B1EB}"/>
                </a:ext>
              </a:extLst>
            </p:cNvPr>
            <p:cNvSpPr/>
            <p:nvPr/>
          </p:nvSpPr>
          <p:spPr>
            <a:xfrm rot="18133530">
              <a:off x="1709958" y="3962190"/>
              <a:ext cx="379095" cy="21526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CO"/>
            </a:p>
          </p:txBody>
        </p:sp>
        <p:sp>
          <p:nvSpPr>
            <p:cNvPr id="10" name="Flecha: a la derecha 9">
              <a:extLst>
                <a:ext uri="{FF2B5EF4-FFF2-40B4-BE49-F238E27FC236}">
                  <a16:creationId xmlns:a16="http://schemas.microsoft.com/office/drawing/2014/main" id="{5E1C9710-04D4-407D-BD62-29643BB49502}"/>
                </a:ext>
              </a:extLst>
            </p:cNvPr>
            <p:cNvSpPr/>
            <p:nvPr/>
          </p:nvSpPr>
          <p:spPr>
            <a:xfrm rot="7787975">
              <a:off x="2920268" y="3106845"/>
              <a:ext cx="379095" cy="21526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CO"/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96A7D22-347B-4B53-949F-946E8FCB752F}"/>
                </a:ext>
              </a:extLst>
            </p:cNvPr>
            <p:cNvCxnSpPr/>
            <p:nvPr/>
          </p:nvCxnSpPr>
          <p:spPr>
            <a:xfrm flipV="1">
              <a:off x="1995073" y="3548170"/>
              <a:ext cx="275590" cy="3530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1C50791D-99D9-4217-85E5-830E67FD9EF6}"/>
                </a:ext>
              </a:extLst>
            </p:cNvPr>
            <p:cNvCxnSpPr/>
            <p:nvPr/>
          </p:nvCxnSpPr>
          <p:spPr>
            <a:xfrm flipV="1">
              <a:off x="2785648" y="3364020"/>
              <a:ext cx="275590" cy="3530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837779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1212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1212</Template>
  <TotalTime>452</TotalTime>
  <Words>753</Words>
  <Application>Microsoft Office PowerPoint</Application>
  <PresentationFormat>Panorámica</PresentationFormat>
  <Paragraphs>109</Paragraphs>
  <Slides>17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 Light</vt:lpstr>
      <vt:lpstr>Cambria Math</vt:lpstr>
      <vt:lpstr>Wingdings</vt:lpstr>
      <vt:lpstr>1212</vt:lpstr>
      <vt:lpstr>Interpolación mano</vt:lpstr>
      <vt:lpstr>Intento N1 : Pendientes y Curvas</vt:lpstr>
      <vt:lpstr>Comportamiento Lineal</vt:lpstr>
      <vt:lpstr>Comportamiento Cuadrático (No implementado)</vt:lpstr>
      <vt:lpstr>Algoritmo</vt:lpstr>
      <vt:lpstr>Irregularidades</vt:lpstr>
      <vt:lpstr>Ventajas/Desventajas</vt:lpstr>
      <vt:lpstr>Presentación de PowerPoint</vt:lpstr>
      <vt:lpstr>Cambios en Eje Y</vt:lpstr>
      <vt:lpstr>Algoritmo</vt:lpstr>
      <vt:lpstr>Ventajas /Desventajas</vt:lpstr>
      <vt:lpstr>Método N°3: lineales, cuadráticas y cubicas</vt:lpstr>
      <vt:lpstr>Algoritmo</vt:lpstr>
      <vt:lpstr>Ventajas /Desventajas</vt:lpstr>
      <vt:lpstr>Punto de Origen cambiado</vt:lpstr>
      <vt:lpstr>Nuevos puntos agregados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Interpolación mano</dc:title>
  <dc:creator>ricardo risca</dc:creator>
  <cp:lastModifiedBy>ricardo risca</cp:lastModifiedBy>
  <cp:revision>32</cp:revision>
  <dcterms:created xsi:type="dcterms:W3CDTF">2019-03-31T22:05:23Z</dcterms:created>
  <dcterms:modified xsi:type="dcterms:W3CDTF">2019-04-02T07:01:55Z</dcterms:modified>
</cp:coreProperties>
</file>