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iZiqXJ4BbBaysQ04M1GVAoZCP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2d35fc01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g122d35fc01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 name="Google Shape;6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 name="Google Shape;7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11dbd67b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g1211dbd67b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1" name="Shape 11"/>
        <p:cNvGrpSpPr/>
        <p:nvPr/>
      </p:nvGrpSpPr>
      <p:grpSpPr>
        <a:xfrm>
          <a:off x="0" y="0"/>
          <a:ext cx="0" cy="0"/>
          <a:chOff x="0" y="0"/>
          <a:chExt cx="0" cy="0"/>
        </a:xfrm>
      </p:grpSpPr>
      <p:pic>
        <p:nvPicPr>
          <p:cNvPr descr="portada.png" id="12" name="Google Shape;12;p15"/>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9" name="Shape 39"/>
        <p:cNvGrpSpPr/>
        <p:nvPr/>
      </p:nvGrpSpPr>
      <p:grpSpPr>
        <a:xfrm>
          <a:off x="0" y="0"/>
          <a:ext cx="0" cy="0"/>
          <a:chOff x="0" y="0"/>
          <a:chExt cx="0" cy="0"/>
        </a:xfrm>
      </p:grpSpPr>
      <p:sp>
        <p:nvSpPr>
          <p:cNvPr id="40" name="Google Shape;40;p2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4"/>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5" name="Shape 45"/>
        <p:cNvGrpSpPr/>
        <p:nvPr/>
      </p:nvGrpSpPr>
      <p:grpSpPr>
        <a:xfrm>
          <a:off x="0" y="0"/>
          <a:ext cx="0" cy="0"/>
          <a:chOff x="0" y="0"/>
          <a:chExt cx="0" cy="0"/>
        </a:xfrm>
      </p:grpSpPr>
      <p:sp>
        <p:nvSpPr>
          <p:cNvPr id="46" name="Google Shape;46;p25"/>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5"/>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8" name="Google Shape;48;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3" name="Shape 13"/>
        <p:cNvGrpSpPr/>
        <p:nvPr/>
      </p:nvGrpSpPr>
      <p:grpSpPr>
        <a:xfrm>
          <a:off x="0" y="0"/>
          <a:ext cx="0" cy="0"/>
          <a:chOff x="0" y="0"/>
          <a:chExt cx="0" cy="0"/>
        </a:xfrm>
      </p:grpSpPr>
      <p:pic>
        <p:nvPicPr>
          <p:cNvPr descr="interna.png" id="14" name="Google Shape;14;p16"/>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15" name="Shape 15"/>
        <p:cNvGrpSpPr/>
        <p:nvPr/>
      </p:nvGrpSpPr>
      <p:grpSpPr>
        <a:xfrm>
          <a:off x="0" y="0"/>
          <a:ext cx="0" cy="0"/>
          <a:chOff x="0" y="0"/>
          <a:chExt cx="0" cy="0"/>
        </a:xfrm>
      </p:grpSpPr>
      <p:pic>
        <p:nvPicPr>
          <p:cNvPr descr="interna-naranja.png" id="16" name="Google Shape;16;p17"/>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7" name="Shape 17"/>
        <p:cNvGrpSpPr/>
        <p:nvPr/>
      </p:nvGrpSpPr>
      <p:grpSpPr>
        <a:xfrm>
          <a:off x="0" y="0"/>
          <a:ext cx="0" cy="0"/>
          <a:chOff x="0" y="0"/>
          <a:chExt cx="0" cy="0"/>
        </a:xfrm>
      </p:grpSpPr>
      <p:pic>
        <p:nvPicPr>
          <p:cNvPr descr="interna-con-franja.png" id="18" name="Google Shape;18;p18"/>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19" name="Shape 19"/>
        <p:cNvGrpSpPr/>
        <p:nvPr/>
      </p:nvGrpSpPr>
      <p:grpSpPr>
        <a:xfrm>
          <a:off x="0" y="0"/>
          <a:ext cx="0" cy="0"/>
          <a:chOff x="0" y="0"/>
          <a:chExt cx="0" cy="0"/>
        </a:xfrm>
      </p:grpSpPr>
      <p:pic>
        <p:nvPicPr>
          <p:cNvPr descr="interna+textura.png" id="20" name="Google Shape;20;p19"/>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1" name="Shape 21"/>
        <p:cNvGrpSpPr/>
        <p:nvPr/>
      </p:nvGrpSpPr>
      <p:grpSpPr>
        <a:xfrm>
          <a:off x="0" y="0"/>
          <a:ext cx="0" cy="0"/>
          <a:chOff x="0" y="0"/>
          <a:chExt cx="0" cy="0"/>
        </a:xfrm>
      </p:grpSpPr>
      <p:pic>
        <p:nvPicPr>
          <p:cNvPr descr="cierre.png" id="22" name="Google Shape;22;p2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23" name="Shape 23"/>
        <p:cNvGrpSpPr/>
        <p:nvPr/>
      </p:nvGrpSpPr>
      <p:grpSpPr>
        <a:xfrm>
          <a:off x="0" y="0"/>
          <a:ext cx="0" cy="0"/>
          <a:chOff x="0" y="0"/>
          <a:chExt cx="0" cy="0"/>
        </a:xfrm>
      </p:grpSpPr>
      <p:pic>
        <p:nvPicPr>
          <p:cNvPr descr="portada-gobierno.png" id="24" name="Google Shape;24;p2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5" name="Shape 25"/>
        <p:cNvGrpSpPr/>
        <p:nvPr/>
      </p:nvGrpSpPr>
      <p:grpSpPr>
        <a:xfrm>
          <a:off x="0" y="0"/>
          <a:ext cx="0" cy="0"/>
          <a:chOff x="0" y="0"/>
          <a:chExt cx="0" cy="0"/>
        </a:xfrm>
      </p:grpSpPr>
      <p:sp>
        <p:nvSpPr>
          <p:cNvPr id="26" name="Google Shape;26;p22"/>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2"/>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8" name="Google Shape;28;p22"/>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9" name="Google Shape;29;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2" name="Shape 32"/>
        <p:cNvGrpSpPr/>
        <p:nvPr/>
      </p:nvGrpSpPr>
      <p:grpSpPr>
        <a:xfrm>
          <a:off x="0" y="0"/>
          <a:ext cx="0" cy="0"/>
          <a:chOff x="0" y="0"/>
          <a:chExt cx="0" cy="0"/>
        </a:xfrm>
      </p:grpSpPr>
      <p:sp>
        <p:nvSpPr>
          <p:cNvPr id="33" name="Google Shape;33;p23"/>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p:nvPr>
            <p:ph idx="2" type="pic"/>
          </p:nvPr>
        </p:nvSpPr>
        <p:spPr>
          <a:xfrm>
            <a:off x="1792288" y="459581"/>
            <a:ext cx="5486400" cy="3086100"/>
          </a:xfrm>
          <a:prstGeom prst="rect">
            <a:avLst/>
          </a:prstGeom>
          <a:noFill/>
          <a:ln>
            <a:noFill/>
          </a:ln>
        </p:spPr>
      </p:sp>
      <p:sp>
        <p:nvSpPr>
          <p:cNvPr id="35" name="Google Shape;35;p23"/>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6" name="Google Shape;36;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slide" Target="/ppt/slides/slide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slide" Target="/ppt/slides/slide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slide" Target="/ppt/slides/slide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slide" Target="/ppt/slides/slide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slide" Target="/ppt/slides/slide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slide" Target="/ppt/slid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7.xml"/><Relationship Id="rId9" Type="http://schemas.openxmlformats.org/officeDocument/2006/relationships/image" Target="../media/image8.png"/><Relationship Id="rId5" Type="http://schemas.openxmlformats.org/officeDocument/2006/relationships/slide" Target="/ppt/slides/slide9.xml"/><Relationship Id="rId6" Type="http://schemas.openxmlformats.org/officeDocument/2006/relationships/slide" Target="/ppt/slides/slide11.xml"/><Relationship Id="rId7" Type="http://schemas.openxmlformats.org/officeDocument/2006/relationships/slide" Target="/ppt/slides/slide14.xml"/><Relationship Id="rId8"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slide" Target="/ppt/slides/slide3.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slide" Target="/ppt/slides/slide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slide" Target="/ppt/slides/slide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ppt/slides/slide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slide" Target="/ppt/slides/slide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slide" Target="/ppt/slides/slide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5034118" y="894508"/>
            <a:ext cx="2757000" cy="954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800"/>
              <a:buFont typeface="Arial"/>
              <a:buNone/>
            </a:pPr>
            <a:r>
              <a:rPr b="1" i="0" lang="es-ES" sz="2800" u="none" cap="none" strike="noStrike">
                <a:solidFill>
                  <a:srgbClr val="3F3F3F"/>
                </a:solidFill>
                <a:latin typeface="Calibri"/>
                <a:ea typeface="Calibri"/>
                <a:cs typeface="Calibri"/>
                <a:sym typeface="Calibri"/>
              </a:rPr>
              <a:t>Productos Campesinos   </a:t>
            </a:r>
            <a:endParaRPr b="1" i="0" sz="2800" u="none" cap="none" strike="noStrike">
              <a:solidFill>
                <a:srgbClr val="3F3F3F"/>
              </a:solidFill>
              <a:latin typeface="Calibri"/>
              <a:ea typeface="Calibri"/>
              <a:cs typeface="Calibri"/>
              <a:sym typeface="Calibri"/>
            </a:endParaRPr>
          </a:p>
        </p:txBody>
      </p:sp>
      <p:sp>
        <p:nvSpPr>
          <p:cNvPr id="56" name="Google Shape;56;p1"/>
          <p:cNvSpPr txBox="1"/>
          <p:nvPr/>
        </p:nvSpPr>
        <p:spPr>
          <a:xfrm>
            <a:off x="896111" y="3672540"/>
            <a:ext cx="7324717"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s-ES" sz="1200" u="none" cap="none" strike="noStrike">
                <a:solidFill>
                  <a:srgbClr val="3F3F3F"/>
                </a:solidFill>
                <a:latin typeface="Calibri"/>
                <a:ea typeface="Calibri"/>
                <a:cs typeface="Calibri"/>
                <a:sym typeface="Calibri"/>
              </a:rPr>
              <a:t>Servicio Nacional de Aprendizaje – SENA, Centro de Electricidad Electrónica y Telecomunicaciones</a:t>
            </a:r>
            <a:endParaRPr b="1" i="0" sz="1200" u="none" cap="none" strike="noStrike">
              <a:solidFill>
                <a:srgbClr val="3F3F3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rPr b="1" i="0" lang="es-ES" sz="1200" u="none" cap="none" strike="noStrike">
                <a:solidFill>
                  <a:srgbClr val="3F3F3F"/>
                </a:solidFill>
                <a:latin typeface="Calibri"/>
                <a:ea typeface="Calibri"/>
                <a:cs typeface="Calibri"/>
                <a:sym typeface="Calibri"/>
              </a:rPr>
              <a:t>Análisis y Desarrollo de Sistemas de Información, Tercer Trimestre</a:t>
            </a:r>
            <a:endParaRPr b="1" i="0" sz="1200" u="none" cap="none" strike="noStrike">
              <a:solidFill>
                <a:srgbClr val="3F3F3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rPr b="1" i="0" lang="es-ES" sz="1200" u="none" cap="none" strike="noStrike">
                <a:solidFill>
                  <a:srgbClr val="3F3F3F"/>
                </a:solidFill>
                <a:latin typeface="Calibri"/>
                <a:ea typeface="Calibri"/>
                <a:cs typeface="Calibri"/>
                <a:sym typeface="Calibri"/>
              </a:rPr>
              <a:t>Instructor Albeiro Ramos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es-ES" sz="1200" u="none" cap="none" strike="noStrike">
                <a:solidFill>
                  <a:srgbClr val="3F3F3F"/>
                </a:solidFill>
                <a:latin typeface="Calibri"/>
                <a:ea typeface="Calibri"/>
                <a:cs typeface="Calibri"/>
                <a:sym typeface="Calibri"/>
              </a:rPr>
              <a:t>Bogotá, 6 de marzo de 2021</a:t>
            </a:r>
            <a:endParaRPr b="1" i="0" sz="1200" u="none" cap="none" strike="noStrike">
              <a:solidFill>
                <a:srgbClr val="3F3F3F"/>
              </a:solidFill>
              <a:latin typeface="Calibri"/>
              <a:ea typeface="Calibri"/>
              <a:cs typeface="Calibri"/>
              <a:sym typeface="Calibri"/>
            </a:endParaRPr>
          </a:p>
        </p:txBody>
      </p:sp>
      <p:sp>
        <p:nvSpPr>
          <p:cNvPr id="57" name="Google Shape;57;p1"/>
          <p:cNvSpPr txBox="1"/>
          <p:nvPr/>
        </p:nvSpPr>
        <p:spPr>
          <a:xfrm>
            <a:off x="896111" y="2252767"/>
            <a:ext cx="7324800" cy="646500"/>
          </a:xfrm>
          <a:prstGeom prst="rect">
            <a:avLst/>
          </a:prstGeom>
          <a:noFill/>
          <a:ln>
            <a:noFill/>
          </a:ln>
        </p:spPr>
        <p:txBody>
          <a:bodyPr anchorCtr="1"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s-ES" sz="1200" u="none" cap="none" strike="noStrike">
                <a:solidFill>
                  <a:srgbClr val="3F3F3F"/>
                </a:solidFill>
                <a:latin typeface="Calibri"/>
                <a:ea typeface="Calibri"/>
                <a:cs typeface="Calibri"/>
                <a:sym typeface="Calibri"/>
              </a:rPr>
              <a:t>Pilar Cortés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es-ES" sz="1200" u="none" cap="none" strike="noStrike">
                <a:solidFill>
                  <a:srgbClr val="3F3F3F"/>
                </a:solidFill>
                <a:latin typeface="Calibri"/>
                <a:ea typeface="Calibri"/>
                <a:cs typeface="Calibri"/>
                <a:sym typeface="Calibri"/>
              </a:rPr>
              <a:t>Ricardo Capera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es-ES" sz="1200" u="none" cap="none" strike="noStrike">
                <a:solidFill>
                  <a:srgbClr val="3F3F3F"/>
                </a:solidFill>
                <a:latin typeface="Calibri"/>
                <a:ea typeface="Calibri"/>
                <a:cs typeface="Calibri"/>
                <a:sym typeface="Calibri"/>
              </a:rPr>
              <a:t>Santiago Cano </a:t>
            </a:r>
            <a:endParaRPr b="1" i="0" sz="1200" u="none" cap="none" strike="noStrike">
              <a:solidFill>
                <a:srgbClr val="3F3F3F"/>
              </a:solidFill>
              <a:latin typeface="Calibri"/>
              <a:ea typeface="Calibri"/>
              <a:cs typeface="Calibri"/>
              <a:sym typeface="Calibri"/>
            </a:endParaRPr>
          </a:p>
        </p:txBody>
      </p:sp>
      <p:pic>
        <p:nvPicPr>
          <p:cNvPr id="58" name="Google Shape;58;p1"/>
          <p:cNvPicPr preferRelativeResize="0"/>
          <p:nvPr/>
        </p:nvPicPr>
        <p:blipFill rotWithShape="1">
          <a:blip r:embed="rId3">
            <a:alphaModFix/>
          </a:blip>
          <a:srcRect b="0" l="0" r="0" t="0"/>
          <a:stretch/>
        </p:blipFill>
        <p:spPr>
          <a:xfrm>
            <a:off x="2081575" y="788150"/>
            <a:ext cx="1399200" cy="1181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nvSpPr>
        <p:spPr>
          <a:xfrm>
            <a:off x="382868" y="249495"/>
            <a:ext cx="28175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Justificación</a:t>
            </a:r>
            <a:endParaRPr b="1" i="0" sz="3600" u="none" cap="none" strike="noStrike">
              <a:solidFill>
                <a:schemeClr val="lt1"/>
              </a:solidFill>
              <a:latin typeface="Calibri"/>
              <a:ea typeface="Calibri"/>
              <a:cs typeface="Calibri"/>
              <a:sym typeface="Calibri"/>
            </a:endParaRPr>
          </a:p>
        </p:txBody>
      </p:sp>
      <p:sp>
        <p:nvSpPr>
          <p:cNvPr id="153" name="Google Shape;153;p9"/>
          <p:cNvSpPr/>
          <p:nvPr/>
        </p:nvSpPr>
        <p:spPr>
          <a:xfrm>
            <a:off x="7560961" y="4302549"/>
            <a:ext cx="1316995" cy="564476"/>
          </a:xfrm>
          <a:prstGeom prst="rect">
            <a:avLst/>
          </a:pr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4" name="Google Shape;154;p9"/>
          <p:cNvSpPr txBox="1"/>
          <p:nvPr/>
        </p:nvSpPr>
        <p:spPr>
          <a:xfrm>
            <a:off x="7560961" y="4440062"/>
            <a:ext cx="131699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s-ES" sz="1200" u="none" cap="none" strike="noStrike">
                <a:solidFill>
                  <a:srgbClr val="3F3F3F"/>
                </a:solidFill>
                <a:latin typeface="Calibri"/>
                <a:ea typeface="Calibri"/>
                <a:cs typeface="Calibri"/>
                <a:sym typeface="Calibri"/>
              </a:rPr>
              <a:t>Marca externa</a:t>
            </a:r>
            <a:endParaRPr b="1" i="0" sz="1200" u="none" cap="none" strike="noStrike">
              <a:solidFill>
                <a:srgbClr val="3F3F3F"/>
              </a:solidFill>
              <a:latin typeface="Calibri"/>
              <a:ea typeface="Calibri"/>
              <a:cs typeface="Calibri"/>
              <a:sym typeface="Calibri"/>
            </a:endParaRPr>
          </a:p>
        </p:txBody>
      </p:sp>
      <p:sp>
        <p:nvSpPr>
          <p:cNvPr id="155" name="Google Shape;155;p9"/>
          <p:cNvSpPr/>
          <p:nvPr/>
        </p:nvSpPr>
        <p:spPr>
          <a:xfrm>
            <a:off x="382868" y="1232954"/>
            <a:ext cx="8308126" cy="378565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3F3F3F"/>
              </a:solidFill>
              <a:latin typeface="Calibri"/>
              <a:ea typeface="Calibri"/>
              <a:cs typeface="Calibri"/>
              <a:sym typeface="Calibri"/>
            </a:endParaRPr>
          </a:p>
          <a:p>
            <a:pPr indent="-285750" lvl="0" marL="285750" marR="0" rtl="0" algn="just">
              <a:lnSpc>
                <a:spcPct val="100000"/>
              </a:lnSpc>
              <a:spcBef>
                <a:spcPts val="0"/>
              </a:spcBef>
              <a:spcAft>
                <a:spcPts val="0"/>
              </a:spcAft>
              <a:buClr>
                <a:srgbClr val="3F3F3F"/>
              </a:buClr>
              <a:buSzPts val="1600"/>
              <a:buFont typeface="Arial"/>
              <a:buChar char="•"/>
            </a:pPr>
            <a:r>
              <a:rPr b="0" i="0" lang="es-ES" sz="1600" u="none" cap="none" strike="noStrike">
                <a:solidFill>
                  <a:srgbClr val="3F3F3F"/>
                </a:solidFill>
                <a:latin typeface="Calibri"/>
                <a:ea typeface="Calibri"/>
                <a:cs typeface="Calibri"/>
                <a:sym typeface="Calibri"/>
              </a:rPr>
              <a:t>Se propone el desarrollo de un Sistema de Información Web (S.I.C.V) que sirva como herramienta software de apoyo al seguimiento de los procesos de la microempresa </a:t>
            </a:r>
            <a:endParaRPr b="0" i="0" sz="1600" u="none" cap="none" strike="noStrike">
              <a:solidFill>
                <a:srgbClr val="3F3F3F"/>
              </a:solidFill>
              <a:latin typeface="Calibri"/>
              <a:ea typeface="Calibri"/>
              <a:cs typeface="Calibri"/>
              <a:sym typeface="Calibri"/>
            </a:endParaRPr>
          </a:p>
          <a:p>
            <a:pPr indent="-285750" lvl="0" marL="285750" marR="0" rtl="0" algn="just">
              <a:lnSpc>
                <a:spcPct val="100000"/>
              </a:lnSpc>
              <a:spcBef>
                <a:spcPts val="0"/>
              </a:spcBef>
              <a:spcAft>
                <a:spcPts val="0"/>
              </a:spcAft>
              <a:buClr>
                <a:srgbClr val="3F3F3F"/>
              </a:buClr>
              <a:buSzPts val="1600"/>
              <a:buFont typeface="Arial"/>
              <a:buChar char="•"/>
            </a:pPr>
            <a:r>
              <a:rPr b="0" i="0" lang="es-ES" sz="1600" u="none" cap="none" strike="noStrike">
                <a:solidFill>
                  <a:srgbClr val="3F3F3F"/>
                </a:solidFill>
                <a:latin typeface="Calibri"/>
                <a:ea typeface="Calibri"/>
                <a:cs typeface="Calibri"/>
                <a:sym typeface="Calibri"/>
              </a:rPr>
              <a:t>Permitirá gestionar a los usuarios de la microempresa ya sean administradores, clientes o vendedores. Podrán acceder al sistema que está desarrollado para atender las necesidades de los usuarios  Finalmente facilitará la gestión de reportes, necesarios para la toma de decisiones del personal administrativo de la microempresa </a:t>
            </a:r>
            <a:endParaRPr b="0" i="0" sz="1600" u="none" cap="none" strike="noStrike">
              <a:solidFill>
                <a:srgbClr val="3F3F3F"/>
              </a:solidFill>
              <a:latin typeface="Calibri"/>
              <a:ea typeface="Calibri"/>
              <a:cs typeface="Calibri"/>
              <a:sym typeface="Calibri"/>
            </a:endParaRPr>
          </a:p>
          <a:p>
            <a:pPr indent="-285750" lvl="0" marL="285750" marR="0" rtl="0" algn="just">
              <a:lnSpc>
                <a:spcPct val="100000"/>
              </a:lnSpc>
              <a:spcBef>
                <a:spcPts val="0"/>
              </a:spcBef>
              <a:spcAft>
                <a:spcPts val="0"/>
              </a:spcAft>
              <a:buClr>
                <a:srgbClr val="3F3F3F"/>
              </a:buClr>
              <a:buSzPts val="1600"/>
              <a:buFont typeface="Calibri"/>
              <a:buChar char="•"/>
            </a:pPr>
            <a:r>
              <a:rPr b="0" i="0" lang="es-ES" sz="1600" u="none" cap="none" strike="noStrike">
                <a:solidFill>
                  <a:srgbClr val="3F3F3F"/>
                </a:solidFill>
                <a:latin typeface="Calibri"/>
                <a:ea typeface="Calibri"/>
                <a:cs typeface="Calibri"/>
                <a:sym typeface="Calibri"/>
              </a:rPr>
              <a:t>El sistema de información web  aportará al sistema de ventas de la microempresa </a:t>
            </a:r>
            <a:endParaRPr b="0" i="0" sz="1600" u="none" cap="none" strike="noStrike">
              <a:solidFill>
                <a:srgbClr val="3F3F3F"/>
              </a:solidFill>
              <a:latin typeface="Calibri"/>
              <a:ea typeface="Calibri"/>
              <a:cs typeface="Calibri"/>
              <a:sym typeface="Calibri"/>
            </a:endParaRPr>
          </a:p>
        </p:txBody>
      </p:sp>
      <p:sp>
        <p:nvSpPr>
          <p:cNvPr id="156" name="Google Shape;156;p9">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57" name="Google Shape;157;p9"/>
          <p:cNvPicPr preferRelativeResize="0"/>
          <p:nvPr/>
        </p:nvPicPr>
        <p:blipFill rotWithShape="1">
          <a:blip r:embed="rId4">
            <a:alphaModFix/>
          </a:blip>
          <a:srcRect b="0" l="0" r="0" t="0"/>
          <a:stretch/>
        </p:blipFill>
        <p:spPr>
          <a:xfrm>
            <a:off x="7560950" y="4163150"/>
            <a:ext cx="1317000" cy="886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nvSpPr>
        <p:spPr>
          <a:xfrm>
            <a:off x="3459215" y="815330"/>
            <a:ext cx="4377600"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ES" sz="5400" u="none" cap="none" strike="noStrike">
                <a:solidFill>
                  <a:srgbClr val="3F3F3F"/>
                </a:solidFill>
                <a:latin typeface="Calibri"/>
                <a:ea typeface="Calibri"/>
                <a:cs typeface="Calibri"/>
                <a:sym typeface="Calibri"/>
              </a:rPr>
              <a:t>Alcance y Delimitación</a:t>
            </a:r>
            <a:endParaRPr b="1" i="0" sz="5400" u="none" cap="none" strike="noStrike">
              <a:solidFill>
                <a:srgbClr val="3F3F3F"/>
              </a:solidFill>
              <a:latin typeface="Calibri"/>
              <a:ea typeface="Calibri"/>
              <a:cs typeface="Calibri"/>
              <a:sym typeface="Calibri"/>
            </a:endParaRPr>
          </a:p>
        </p:txBody>
      </p:sp>
      <p:sp>
        <p:nvSpPr>
          <p:cNvPr id="163" name="Google Shape;163;p10"/>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4" name="Google Shape;164;p10"/>
          <p:cNvSpPr/>
          <p:nvPr/>
        </p:nvSpPr>
        <p:spPr>
          <a:xfrm>
            <a:off x="7560961" y="4302549"/>
            <a:ext cx="1316995" cy="564476"/>
          </a:xfrm>
          <a:prstGeom prst="rect">
            <a:avLst/>
          </a:pr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5" name="Google Shape;165;p10"/>
          <p:cNvSpPr txBox="1"/>
          <p:nvPr/>
        </p:nvSpPr>
        <p:spPr>
          <a:xfrm>
            <a:off x="7560961" y="4440062"/>
            <a:ext cx="131699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s-ES" sz="1200" u="none" cap="none" strike="noStrike">
                <a:solidFill>
                  <a:srgbClr val="3F3F3F"/>
                </a:solidFill>
                <a:latin typeface="Calibri"/>
                <a:ea typeface="Calibri"/>
                <a:cs typeface="Calibri"/>
                <a:sym typeface="Calibri"/>
              </a:rPr>
              <a:t>Logo Sistema</a:t>
            </a:r>
            <a:endParaRPr b="1" i="0" sz="1200" u="none" cap="none" strike="noStrike">
              <a:solidFill>
                <a:srgbClr val="3F3F3F"/>
              </a:solidFill>
              <a:latin typeface="Calibri"/>
              <a:ea typeface="Calibri"/>
              <a:cs typeface="Calibri"/>
              <a:sym typeface="Calibri"/>
            </a:endParaRPr>
          </a:p>
        </p:txBody>
      </p:sp>
      <p:sp>
        <p:nvSpPr>
          <p:cNvPr id="166" name="Google Shape;166;p10">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67" name="Google Shape;167;p10"/>
          <p:cNvPicPr preferRelativeResize="0"/>
          <p:nvPr/>
        </p:nvPicPr>
        <p:blipFill rotWithShape="1">
          <a:blip r:embed="rId4">
            <a:alphaModFix/>
          </a:blip>
          <a:srcRect b="0" l="0" r="0" t="0"/>
          <a:stretch/>
        </p:blipFill>
        <p:spPr>
          <a:xfrm>
            <a:off x="7560950" y="4163150"/>
            <a:ext cx="1317000" cy="886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nvSpPr>
        <p:spPr>
          <a:xfrm>
            <a:off x="382867" y="249495"/>
            <a:ext cx="541392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Alcance y Delimitación</a:t>
            </a:r>
            <a:endParaRPr b="1" i="0" sz="3600" u="none" cap="none" strike="noStrike">
              <a:solidFill>
                <a:schemeClr val="lt1"/>
              </a:solidFill>
              <a:latin typeface="Calibri"/>
              <a:ea typeface="Calibri"/>
              <a:cs typeface="Calibri"/>
              <a:sym typeface="Calibri"/>
            </a:endParaRPr>
          </a:p>
        </p:txBody>
      </p:sp>
      <p:sp>
        <p:nvSpPr>
          <p:cNvPr id="173" name="Google Shape;173;p11"/>
          <p:cNvSpPr/>
          <p:nvPr/>
        </p:nvSpPr>
        <p:spPr>
          <a:xfrm>
            <a:off x="7560961" y="4302549"/>
            <a:ext cx="1316995" cy="564476"/>
          </a:xfrm>
          <a:prstGeom prst="rect">
            <a:avLst/>
          </a:pr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4" name="Google Shape;174;p11"/>
          <p:cNvSpPr txBox="1"/>
          <p:nvPr/>
        </p:nvSpPr>
        <p:spPr>
          <a:xfrm>
            <a:off x="7560961" y="4440062"/>
            <a:ext cx="131699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s-ES" sz="1200" u="none" cap="none" strike="noStrike">
                <a:solidFill>
                  <a:srgbClr val="3F3F3F"/>
                </a:solidFill>
                <a:latin typeface="Calibri"/>
                <a:ea typeface="Calibri"/>
                <a:cs typeface="Calibri"/>
                <a:sym typeface="Calibri"/>
              </a:rPr>
              <a:t>Marca externa</a:t>
            </a:r>
            <a:endParaRPr b="1" i="0" sz="1200" u="none" cap="none" strike="noStrike">
              <a:solidFill>
                <a:srgbClr val="3F3F3F"/>
              </a:solidFill>
              <a:latin typeface="Calibri"/>
              <a:ea typeface="Calibri"/>
              <a:cs typeface="Calibri"/>
              <a:sym typeface="Calibri"/>
            </a:endParaRPr>
          </a:p>
        </p:txBody>
      </p:sp>
      <p:sp>
        <p:nvSpPr>
          <p:cNvPr id="175" name="Google Shape;175;p11"/>
          <p:cNvSpPr/>
          <p:nvPr/>
        </p:nvSpPr>
        <p:spPr>
          <a:xfrm>
            <a:off x="382875" y="1177650"/>
            <a:ext cx="8495100" cy="353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3F3F3F"/>
                </a:solidFill>
                <a:latin typeface="Calibri"/>
                <a:ea typeface="Calibri"/>
                <a:cs typeface="Calibri"/>
                <a:sym typeface="Calibri"/>
              </a:rPr>
              <a:t>ALCANCE</a:t>
            </a:r>
            <a:endParaRPr b="0" i="0" sz="16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3F3F3F"/>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rPr b="0" i="0" lang="es-ES" sz="1600" u="none" cap="none" strike="noStrike">
                <a:solidFill>
                  <a:srgbClr val="3F3F3F"/>
                </a:solidFill>
                <a:latin typeface="Calibri"/>
                <a:ea typeface="Calibri"/>
                <a:cs typeface="Calibri"/>
                <a:sym typeface="Calibri"/>
              </a:rPr>
              <a:t>El sistema de información </a:t>
            </a:r>
            <a:r>
              <a:rPr b="1" i="0" lang="es-ES" sz="1600" u="none" cap="none" strike="noStrike">
                <a:solidFill>
                  <a:srgbClr val="3F3F3F"/>
                </a:solidFill>
                <a:latin typeface="Calibri"/>
                <a:ea typeface="Calibri"/>
                <a:cs typeface="Calibri"/>
                <a:sym typeface="Calibri"/>
              </a:rPr>
              <a:t>SICV</a:t>
            </a:r>
            <a:r>
              <a:rPr b="0" i="0" lang="es-ES" sz="1600" u="none" cap="none" strike="noStrike">
                <a:solidFill>
                  <a:srgbClr val="3F3F3F"/>
                </a:solidFill>
                <a:latin typeface="Calibri"/>
                <a:ea typeface="Calibri"/>
                <a:cs typeface="Calibri"/>
                <a:sym typeface="Calibri"/>
              </a:rPr>
              <a:t> llevará un control al proceso de ventas de la microempresa, manteniendo actualizada la información en tiempo real, optimizando la consulta  para el registro de  los roles asignados </a:t>
            </a:r>
            <a:endParaRPr b="0" i="0" sz="1600" u="none" cap="none" strike="noStrike">
              <a:solidFill>
                <a:srgbClr val="3F3F3F"/>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rPr b="0" i="0" lang="es-ES" sz="1600" u="none" cap="none" strike="noStrike">
                <a:solidFill>
                  <a:srgbClr val="3F3F3F"/>
                </a:solidFill>
                <a:latin typeface="Calibri"/>
                <a:ea typeface="Calibri"/>
                <a:cs typeface="Calibri"/>
                <a:sym typeface="Calibri"/>
              </a:rPr>
              <a:t>El rol administrador puede realizar el ingreso, consulta y creación de vendedores y clientes.</a:t>
            </a:r>
            <a:endParaRPr b="0" i="0" sz="1600" u="none" cap="none" strike="noStrike">
              <a:solidFill>
                <a:srgbClr val="3F3F3F"/>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rPr b="0" i="0" lang="es-ES" sz="1600" u="none" cap="none" strike="noStrike">
                <a:solidFill>
                  <a:srgbClr val="3F3F3F"/>
                </a:solidFill>
                <a:latin typeface="Calibri"/>
                <a:ea typeface="Calibri"/>
                <a:cs typeface="Calibri"/>
                <a:sym typeface="Calibri"/>
              </a:rPr>
              <a:t>El rol vendedor puede registrar el estado de sus ventas, creación de nuevos clientes, verificar metodo de pago y confirmar entrega.</a:t>
            </a:r>
            <a:endParaRPr b="0" i="0" sz="1600" u="none" cap="none" strike="noStrike">
              <a:solidFill>
                <a:srgbClr val="3F3F3F"/>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t/>
            </a:r>
            <a:endParaRPr b="0" i="0" sz="1600" u="none" cap="none" strike="noStrike">
              <a:solidFill>
                <a:srgbClr val="3F3F3F"/>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t/>
            </a:r>
            <a:endParaRPr b="0" i="0" sz="1600" u="none" cap="none" strike="noStrike">
              <a:solidFill>
                <a:srgbClr val="3F3F3F"/>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t/>
            </a:r>
            <a:endParaRPr b="0" i="0" sz="1600" u="none" cap="none" strike="noStrike">
              <a:solidFill>
                <a:srgbClr val="3F3F3F"/>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t/>
            </a:r>
            <a:endParaRPr b="0" i="0" sz="16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3F3F3F"/>
              </a:solidFill>
              <a:latin typeface="Calibri"/>
              <a:ea typeface="Calibri"/>
              <a:cs typeface="Calibri"/>
              <a:sym typeface="Calibri"/>
            </a:endParaRPr>
          </a:p>
        </p:txBody>
      </p:sp>
      <p:sp>
        <p:nvSpPr>
          <p:cNvPr id="176" name="Google Shape;176;p11"/>
          <p:cNvSpPr/>
          <p:nvPr/>
        </p:nvSpPr>
        <p:spPr>
          <a:xfrm>
            <a:off x="465890" y="1533772"/>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 name="Google Shape;177;p11">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78" name="Google Shape;178;p11"/>
          <p:cNvPicPr preferRelativeResize="0"/>
          <p:nvPr/>
        </p:nvPicPr>
        <p:blipFill rotWithShape="1">
          <a:blip r:embed="rId4">
            <a:alphaModFix/>
          </a:blip>
          <a:srcRect b="0" l="0" r="0" t="0"/>
          <a:stretch/>
        </p:blipFill>
        <p:spPr>
          <a:xfrm>
            <a:off x="7560950" y="4163150"/>
            <a:ext cx="1317000" cy="886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22d35fc015_0_0"/>
          <p:cNvSpPr txBox="1"/>
          <p:nvPr/>
        </p:nvSpPr>
        <p:spPr>
          <a:xfrm>
            <a:off x="382867" y="249495"/>
            <a:ext cx="5413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Alcance y Delimitación</a:t>
            </a:r>
            <a:endParaRPr b="1" i="0" sz="3600" u="none" cap="none" strike="noStrike">
              <a:solidFill>
                <a:schemeClr val="lt1"/>
              </a:solidFill>
              <a:latin typeface="Calibri"/>
              <a:ea typeface="Calibri"/>
              <a:cs typeface="Calibri"/>
              <a:sym typeface="Calibri"/>
            </a:endParaRPr>
          </a:p>
        </p:txBody>
      </p:sp>
      <p:sp>
        <p:nvSpPr>
          <p:cNvPr id="184" name="Google Shape;184;g122d35fc015_0_0"/>
          <p:cNvSpPr/>
          <p:nvPr/>
        </p:nvSpPr>
        <p:spPr>
          <a:xfrm>
            <a:off x="7560961" y="4302549"/>
            <a:ext cx="1317000" cy="564600"/>
          </a:xfrm>
          <a:prstGeom prst="rect">
            <a:avLst/>
          </a:pr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5" name="Google Shape;185;g122d35fc015_0_0"/>
          <p:cNvSpPr txBox="1"/>
          <p:nvPr/>
        </p:nvSpPr>
        <p:spPr>
          <a:xfrm>
            <a:off x="7560961" y="4440062"/>
            <a:ext cx="1317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s-ES" sz="1200" u="none" cap="none" strike="noStrike">
                <a:solidFill>
                  <a:srgbClr val="3F3F3F"/>
                </a:solidFill>
                <a:latin typeface="Calibri"/>
                <a:ea typeface="Calibri"/>
                <a:cs typeface="Calibri"/>
                <a:sym typeface="Calibri"/>
              </a:rPr>
              <a:t>Marca externa</a:t>
            </a:r>
            <a:endParaRPr b="1" i="0" sz="1200" u="none" cap="none" strike="noStrike">
              <a:solidFill>
                <a:srgbClr val="3F3F3F"/>
              </a:solidFill>
              <a:latin typeface="Calibri"/>
              <a:ea typeface="Calibri"/>
              <a:cs typeface="Calibri"/>
              <a:sym typeface="Calibri"/>
            </a:endParaRPr>
          </a:p>
        </p:txBody>
      </p:sp>
      <p:sp>
        <p:nvSpPr>
          <p:cNvPr id="186" name="Google Shape;186;g122d35fc015_0_0"/>
          <p:cNvSpPr/>
          <p:nvPr/>
        </p:nvSpPr>
        <p:spPr>
          <a:xfrm>
            <a:off x="675069" y="1232950"/>
            <a:ext cx="8085900" cy="403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3F3F3F"/>
                </a:solidFill>
                <a:latin typeface="Calibri"/>
                <a:ea typeface="Calibri"/>
                <a:cs typeface="Calibri"/>
                <a:sym typeface="Calibri"/>
              </a:rPr>
              <a:t>DELIMITACIÓN</a:t>
            </a:r>
            <a:endParaRPr b="0" i="0" sz="16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3F3F3F"/>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600"/>
              <a:buFont typeface="Arial"/>
              <a:buNone/>
            </a:pPr>
            <a:r>
              <a:rPr b="0" i="0" lang="es-ES" sz="1600" u="none" cap="none" strike="noStrike">
                <a:solidFill>
                  <a:srgbClr val="3F3F3F"/>
                </a:solidFill>
                <a:latin typeface="Calibri"/>
                <a:ea typeface="Calibri"/>
                <a:cs typeface="Calibri"/>
                <a:sym typeface="Calibri"/>
              </a:rPr>
              <a:t>El tiempo de duración está  </a:t>
            </a:r>
            <a:r>
              <a:rPr b="0" i="0" lang="es-ES" sz="1600" u="none" cap="none" strike="noStrike">
                <a:solidFill>
                  <a:schemeClr val="dk1"/>
                </a:solidFill>
                <a:latin typeface="Calibri"/>
                <a:ea typeface="Calibri"/>
                <a:cs typeface="Calibri"/>
                <a:sym typeface="Calibri"/>
              </a:rPr>
              <a:t>estipulado a 2 años</a:t>
            </a:r>
            <a:r>
              <a:rPr b="0" i="0" lang="es-ES" sz="1600" u="none" cap="none" strike="noStrike">
                <a:solidFill>
                  <a:srgbClr val="3F3F3F"/>
                </a:solidFill>
                <a:latin typeface="Calibri"/>
                <a:ea typeface="Calibri"/>
                <a:cs typeface="Calibri"/>
                <a:sym typeface="Calibri"/>
              </a:rPr>
              <a:t>.</a:t>
            </a:r>
            <a:endParaRPr b="0" i="0" sz="1600" u="none" cap="none" strike="noStrike">
              <a:solidFill>
                <a:srgbClr val="3F3F3F"/>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600"/>
              <a:buFont typeface="Arial"/>
              <a:buNone/>
            </a:pPr>
            <a:r>
              <a:rPr b="0" i="0" lang="es-ES" sz="1600" u="none" cap="none" strike="noStrike">
                <a:solidFill>
                  <a:srgbClr val="3F3F3F"/>
                </a:solidFill>
                <a:latin typeface="Calibri"/>
                <a:ea typeface="Calibri"/>
                <a:cs typeface="Calibri"/>
                <a:sym typeface="Calibri"/>
              </a:rPr>
              <a:t>Se</a:t>
            </a:r>
            <a:r>
              <a:rPr b="0" i="0" lang="es-ES" sz="1600" u="none" cap="none" strike="noStrike">
                <a:solidFill>
                  <a:schemeClr val="dk1"/>
                </a:solidFill>
                <a:latin typeface="Calibri"/>
                <a:ea typeface="Calibri"/>
                <a:cs typeface="Calibri"/>
                <a:sym typeface="Calibri"/>
              </a:rPr>
              <a:t> desarrollarán actividades que permitan especificar los requisitos necesarios para desarrollar el sistema de información.</a:t>
            </a:r>
            <a:endParaRPr b="0" i="0" sz="16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600"/>
              <a:buFont typeface="Arial"/>
              <a:buNone/>
            </a:pPr>
            <a:r>
              <a:rPr b="0" i="0" lang="es-ES" sz="1600" u="none" cap="none" strike="noStrike">
                <a:solidFill>
                  <a:srgbClr val="3F3F3F"/>
                </a:solidFill>
                <a:latin typeface="Calibri"/>
                <a:ea typeface="Calibri"/>
                <a:cs typeface="Calibri"/>
                <a:sym typeface="Calibri"/>
              </a:rPr>
              <a:t>Análisis de los requerimientos del cliente.</a:t>
            </a:r>
            <a:endParaRPr b="0" i="0" sz="1600" u="none" cap="none" strike="noStrike">
              <a:solidFill>
                <a:srgbClr val="3F3F3F"/>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600"/>
              <a:buFont typeface="Arial"/>
              <a:buNone/>
            </a:pPr>
            <a:r>
              <a:rPr b="0" i="0" lang="es-ES" sz="1600" u="none" cap="none" strike="noStrike">
                <a:solidFill>
                  <a:srgbClr val="3F3F3F"/>
                </a:solidFill>
                <a:latin typeface="Calibri"/>
                <a:ea typeface="Calibri"/>
                <a:cs typeface="Calibri"/>
                <a:sym typeface="Calibri"/>
              </a:rPr>
              <a:t>Levantamiento de información a través de entrevistas, encuesta y acompañamiento en el proceso de elaboración del producto. Elaboración de diagramas de casos de uso y mokcups.</a:t>
            </a:r>
            <a:endParaRPr b="0" i="0" sz="1600" u="none" cap="none" strike="noStrike">
              <a:solidFill>
                <a:srgbClr val="3F3F3F"/>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rPr b="0" i="0" lang="es-ES" sz="1600" u="none" cap="none" strike="noStrike">
                <a:solidFill>
                  <a:srgbClr val="3F3F3F"/>
                </a:solidFill>
                <a:latin typeface="Calibri"/>
                <a:ea typeface="Calibri"/>
                <a:cs typeface="Calibri"/>
                <a:sym typeface="Calibri"/>
              </a:rPr>
              <a:t>Maquetación del sistema funcional a través del programa Sublime text la cual </a:t>
            </a:r>
            <a:endParaRPr b="0" i="0" sz="16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3F3F3F"/>
              </a:solidFill>
              <a:latin typeface="Calibri"/>
              <a:ea typeface="Calibri"/>
              <a:cs typeface="Calibri"/>
              <a:sym typeface="Calibri"/>
            </a:endParaRPr>
          </a:p>
          <a:p>
            <a:pPr indent="-184150" lvl="0" marL="285750" marR="0" rtl="0" algn="l">
              <a:lnSpc>
                <a:spcPct val="100000"/>
              </a:lnSpc>
              <a:spcBef>
                <a:spcPts val="0"/>
              </a:spcBef>
              <a:spcAft>
                <a:spcPts val="0"/>
              </a:spcAft>
              <a:buClr>
                <a:schemeClr val="dk1"/>
              </a:buClr>
              <a:buSzPts val="1600"/>
              <a:buFont typeface="Arial"/>
              <a:buNone/>
            </a:pPr>
            <a:r>
              <a:t/>
            </a:r>
            <a:endParaRPr b="0" i="0" sz="16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3F3F3F"/>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3F3F3F"/>
              </a:solidFill>
              <a:latin typeface="Calibri"/>
              <a:ea typeface="Calibri"/>
              <a:cs typeface="Calibri"/>
              <a:sym typeface="Calibri"/>
            </a:endParaRPr>
          </a:p>
        </p:txBody>
      </p:sp>
      <p:sp>
        <p:nvSpPr>
          <p:cNvPr id="187" name="Google Shape;187;g122d35fc015_0_0"/>
          <p:cNvSpPr/>
          <p:nvPr/>
        </p:nvSpPr>
        <p:spPr>
          <a:xfrm>
            <a:off x="5040917" y="1533772"/>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8" name="Google Shape;188;g122d35fc015_0_0">
            <a:hlinkClick action="ppaction://hlinksldjump" r:id="rId3"/>
          </p:cNvPr>
          <p:cNvSpPr/>
          <p:nvPr/>
        </p:nvSpPr>
        <p:spPr>
          <a:xfrm>
            <a:off x="8212822" y="192947"/>
            <a:ext cx="746700" cy="679500"/>
          </a:xfrm>
          <a:prstGeom prst="rect">
            <a:avLst/>
          </a:prstGeom>
          <a:no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9" name="Google Shape;189;g122d35fc015_0_0"/>
          <p:cNvPicPr preferRelativeResize="0"/>
          <p:nvPr/>
        </p:nvPicPr>
        <p:blipFill rotWithShape="1">
          <a:blip r:embed="rId4">
            <a:alphaModFix/>
          </a:blip>
          <a:srcRect b="0" l="0" r="0" t="0"/>
          <a:stretch/>
        </p:blipFill>
        <p:spPr>
          <a:xfrm>
            <a:off x="7560950" y="4163150"/>
            <a:ext cx="1317000" cy="886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p:nvPr/>
        </p:nvSpPr>
        <p:spPr>
          <a:xfrm>
            <a:off x="7560961" y="4302549"/>
            <a:ext cx="1316995" cy="564476"/>
          </a:xfrm>
          <a:prstGeom prst="rect">
            <a:avLst/>
          </a:pr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5" name="Google Shape;195;p12"/>
          <p:cNvSpPr txBox="1"/>
          <p:nvPr/>
        </p:nvSpPr>
        <p:spPr>
          <a:xfrm>
            <a:off x="7560961" y="4440062"/>
            <a:ext cx="131699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s-ES" sz="1200" u="none" cap="none" strike="noStrike">
                <a:solidFill>
                  <a:srgbClr val="3F3F3F"/>
                </a:solidFill>
                <a:latin typeface="Calibri"/>
                <a:ea typeface="Calibri"/>
                <a:cs typeface="Calibri"/>
                <a:sym typeface="Calibri"/>
              </a:rPr>
              <a:t>Marca externa</a:t>
            </a:r>
            <a:endParaRPr b="1" i="0" sz="1200" u="none" cap="none" strike="noStrike">
              <a:solidFill>
                <a:srgbClr val="3F3F3F"/>
              </a:solidFill>
              <a:latin typeface="Calibri"/>
              <a:ea typeface="Calibri"/>
              <a:cs typeface="Calibri"/>
              <a:sym typeface="Calibri"/>
            </a:endParaRPr>
          </a:p>
        </p:txBody>
      </p:sp>
      <p:sp>
        <p:nvSpPr>
          <p:cNvPr id="196" name="Google Shape;196;p12"/>
          <p:cNvSpPr/>
          <p:nvPr/>
        </p:nvSpPr>
        <p:spPr>
          <a:xfrm>
            <a:off x="1084050" y="1599550"/>
            <a:ext cx="6975900" cy="2360100"/>
          </a:xfrm>
          <a:prstGeom prst="rect">
            <a:avLst/>
          </a:prstGeom>
          <a:noFill/>
          <a:ln>
            <a:noFill/>
          </a:ln>
        </p:spPr>
        <p:txBody>
          <a:bodyPr anchorCtr="1" anchor="ctr" bIns="45700" lIns="91425" spcFirstLastPara="1" rIns="91425" wrap="square" tIns="45700">
            <a:spAutoFit/>
          </a:bodyPr>
          <a:lstStyle/>
          <a:p>
            <a:pPr indent="-342900" lvl="0" marL="457200" marR="0" rtl="0" algn="ctr">
              <a:lnSpc>
                <a:spcPct val="120000"/>
              </a:lnSpc>
              <a:spcBef>
                <a:spcPts val="0"/>
              </a:spcBef>
              <a:spcAft>
                <a:spcPts val="0"/>
              </a:spcAft>
              <a:buClr>
                <a:srgbClr val="3F3F3F"/>
              </a:buClr>
              <a:buSzPts val="1800"/>
              <a:buFont typeface="Calibri"/>
              <a:buAutoNum type="arabicPeriod"/>
            </a:pPr>
            <a:r>
              <a:rPr b="1" lang="es-ES" sz="1800">
                <a:solidFill>
                  <a:srgbClr val="3F3F3F"/>
                </a:solidFill>
                <a:latin typeface="Calibri"/>
                <a:ea typeface="Calibri"/>
                <a:cs typeface="Calibri"/>
                <a:sym typeface="Calibri"/>
              </a:rPr>
              <a:t>En el proyecto se evidencia que se aplica </a:t>
            </a:r>
            <a:r>
              <a:rPr b="1" lang="es-ES" sz="1800">
                <a:solidFill>
                  <a:srgbClr val="3F3F3F"/>
                </a:solidFill>
                <a:latin typeface="Calibri"/>
                <a:ea typeface="Calibri"/>
                <a:cs typeface="Calibri"/>
                <a:sym typeface="Calibri"/>
              </a:rPr>
              <a:t>algún</a:t>
            </a:r>
            <a:r>
              <a:rPr b="1" lang="es-ES" sz="1800">
                <a:solidFill>
                  <a:srgbClr val="3F3F3F"/>
                </a:solidFill>
                <a:latin typeface="Calibri"/>
                <a:ea typeface="Calibri"/>
                <a:cs typeface="Calibri"/>
                <a:sym typeface="Calibri"/>
              </a:rPr>
              <a:t> modelo de calidad </a:t>
            </a:r>
            <a:endParaRPr b="1" i="0" sz="1800" u="none" cap="none" strike="noStrike">
              <a:solidFill>
                <a:srgbClr val="3F3F3F"/>
              </a:solidFill>
              <a:latin typeface="Calibri"/>
              <a:ea typeface="Calibri"/>
              <a:cs typeface="Calibri"/>
              <a:sym typeface="Calibri"/>
            </a:endParaRPr>
          </a:p>
          <a:p>
            <a:pPr indent="-342900" lvl="0" marL="457200" marR="0" rtl="0" algn="ctr">
              <a:lnSpc>
                <a:spcPct val="120000"/>
              </a:lnSpc>
              <a:spcBef>
                <a:spcPts val="0"/>
              </a:spcBef>
              <a:spcAft>
                <a:spcPts val="0"/>
              </a:spcAft>
              <a:buClr>
                <a:srgbClr val="3F3F3F"/>
              </a:buClr>
              <a:buSzPts val="1800"/>
              <a:buFont typeface="Calibri"/>
              <a:buAutoNum type="arabicPeriod"/>
            </a:pPr>
            <a:r>
              <a:rPr b="1" lang="es-ES" sz="1800">
                <a:solidFill>
                  <a:srgbClr val="3F3F3F"/>
                </a:solidFill>
                <a:latin typeface="Calibri"/>
                <a:ea typeface="Calibri"/>
                <a:cs typeface="Calibri"/>
                <a:sym typeface="Calibri"/>
              </a:rPr>
              <a:t>Actualizar contenido de manuales de usuario y manuales </a:t>
            </a:r>
            <a:r>
              <a:rPr b="1" lang="es-ES" sz="1800">
                <a:solidFill>
                  <a:srgbClr val="3F3F3F"/>
                </a:solidFill>
                <a:latin typeface="Calibri"/>
                <a:ea typeface="Calibri"/>
                <a:cs typeface="Calibri"/>
                <a:sym typeface="Calibri"/>
              </a:rPr>
              <a:t>técnicos</a:t>
            </a:r>
            <a:r>
              <a:rPr b="1" lang="es-ES" sz="1800">
                <a:solidFill>
                  <a:srgbClr val="3F3F3F"/>
                </a:solidFill>
                <a:latin typeface="Calibri"/>
                <a:ea typeface="Calibri"/>
                <a:cs typeface="Calibri"/>
                <a:sym typeface="Calibri"/>
              </a:rPr>
              <a:t> </a:t>
            </a:r>
            <a:r>
              <a:rPr b="1" i="0" lang="es-ES" sz="1800" u="none" cap="none" strike="noStrike">
                <a:solidFill>
                  <a:srgbClr val="3F3F3F"/>
                </a:solidFill>
                <a:latin typeface="Calibri"/>
                <a:ea typeface="Calibri"/>
                <a:cs typeface="Calibri"/>
                <a:sym typeface="Calibri"/>
              </a:rPr>
              <a:t> </a:t>
            </a:r>
            <a:endParaRPr b="1" i="0" sz="1800" u="none" cap="none" strike="noStrike">
              <a:solidFill>
                <a:srgbClr val="3F3F3F"/>
              </a:solidFill>
              <a:latin typeface="Calibri"/>
              <a:ea typeface="Calibri"/>
              <a:cs typeface="Calibri"/>
              <a:sym typeface="Calibri"/>
            </a:endParaRPr>
          </a:p>
          <a:p>
            <a:pPr indent="-342900" lvl="0" marL="457200" marR="0" rtl="0" algn="ctr">
              <a:lnSpc>
                <a:spcPct val="120000"/>
              </a:lnSpc>
              <a:spcBef>
                <a:spcPts val="0"/>
              </a:spcBef>
              <a:spcAft>
                <a:spcPts val="0"/>
              </a:spcAft>
              <a:buClr>
                <a:srgbClr val="3F3F3F"/>
              </a:buClr>
              <a:buSzPts val="1800"/>
              <a:buFont typeface="Calibri"/>
              <a:buAutoNum type="arabicPeriod"/>
            </a:pPr>
            <a:r>
              <a:rPr b="1" lang="es-ES" sz="1800">
                <a:solidFill>
                  <a:srgbClr val="3F3F3F"/>
                </a:solidFill>
                <a:latin typeface="Calibri"/>
                <a:ea typeface="Calibri"/>
                <a:cs typeface="Calibri"/>
                <a:sym typeface="Calibri"/>
              </a:rPr>
              <a:t>Actualizar el diagrama de gantt de acuerdo a las actividades realizadas en los trimestres pasados </a:t>
            </a:r>
            <a:endParaRPr b="1" sz="1800">
              <a:solidFill>
                <a:srgbClr val="3F3F3F"/>
              </a:solidFill>
              <a:latin typeface="Calibri"/>
              <a:ea typeface="Calibri"/>
              <a:cs typeface="Calibri"/>
              <a:sym typeface="Calibri"/>
            </a:endParaRPr>
          </a:p>
          <a:p>
            <a:pPr indent="0" lvl="0" marL="457200" marR="0" rtl="0" algn="l">
              <a:lnSpc>
                <a:spcPct val="120000"/>
              </a:lnSpc>
              <a:spcBef>
                <a:spcPts val="0"/>
              </a:spcBef>
              <a:spcAft>
                <a:spcPts val="0"/>
              </a:spcAft>
              <a:buNone/>
            </a:pPr>
            <a:r>
              <a:t/>
            </a:r>
            <a:endParaRPr b="1" sz="1800">
              <a:solidFill>
                <a:srgbClr val="3F3F3F"/>
              </a:solidFill>
              <a:latin typeface="Calibri"/>
              <a:ea typeface="Calibri"/>
              <a:cs typeface="Calibri"/>
              <a:sym typeface="Calibri"/>
            </a:endParaRPr>
          </a:p>
        </p:txBody>
      </p:sp>
      <p:sp>
        <p:nvSpPr>
          <p:cNvPr id="197" name="Google Shape;197;p12"/>
          <p:cNvSpPr txBox="1"/>
          <p:nvPr/>
        </p:nvSpPr>
        <p:spPr>
          <a:xfrm>
            <a:off x="509443" y="303360"/>
            <a:ext cx="455750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rgbClr val="3F3F3F"/>
                </a:solidFill>
                <a:latin typeface="Calibri"/>
                <a:ea typeface="Calibri"/>
                <a:cs typeface="Calibri"/>
                <a:sym typeface="Calibri"/>
              </a:rPr>
              <a:t>Entregables Proyecto </a:t>
            </a:r>
            <a:endParaRPr b="1" i="0" sz="18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rgbClr val="3F3F3F"/>
                </a:solidFill>
                <a:latin typeface="Calibri"/>
                <a:ea typeface="Calibri"/>
                <a:cs typeface="Calibri"/>
                <a:sym typeface="Calibri"/>
              </a:rPr>
              <a:t>Formativo por Trimestre</a:t>
            </a:r>
            <a:endParaRPr b="1" i="0" sz="1800" u="none" cap="none" strike="noStrike">
              <a:solidFill>
                <a:srgbClr val="3F3F3F"/>
              </a:solidFill>
              <a:latin typeface="Calibri"/>
              <a:ea typeface="Calibri"/>
              <a:cs typeface="Calibri"/>
              <a:sym typeface="Calibri"/>
            </a:endParaRPr>
          </a:p>
        </p:txBody>
      </p:sp>
      <p:sp>
        <p:nvSpPr>
          <p:cNvPr id="198" name="Google Shape;198;p12"/>
          <p:cNvSpPr/>
          <p:nvPr/>
        </p:nvSpPr>
        <p:spPr>
          <a:xfrm>
            <a:off x="607405" y="957918"/>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9" name="Google Shape;199;p12">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00" name="Google Shape;200;p12"/>
          <p:cNvPicPr preferRelativeResize="0"/>
          <p:nvPr/>
        </p:nvPicPr>
        <p:blipFill rotWithShape="1">
          <a:blip r:embed="rId4">
            <a:alphaModFix/>
          </a:blip>
          <a:srcRect b="0" l="0" r="0" t="0"/>
          <a:stretch/>
        </p:blipFill>
        <p:spPr>
          <a:xfrm>
            <a:off x="7560950" y="4163150"/>
            <a:ext cx="1317000" cy="886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3">
            <a:hlinkClick action="ppaction://hlinksldjump" r:id="rId3"/>
          </p:cNvPr>
          <p:cNvSpPr/>
          <p:nvPr/>
        </p:nvSpPr>
        <p:spPr>
          <a:xfrm>
            <a:off x="3993158" y="1065401"/>
            <a:ext cx="1174459" cy="1174459"/>
          </a:xfrm>
          <a:prstGeom prst="rect">
            <a:avLst/>
          </a:prstGeom>
          <a:no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2"/>
          <p:cNvPicPr preferRelativeResize="0"/>
          <p:nvPr/>
        </p:nvPicPr>
        <p:blipFill rotWithShape="1">
          <a:blip r:embed="rId3">
            <a:alphaModFix/>
          </a:blip>
          <a:srcRect b="0" l="0" r="0" t="0"/>
          <a:stretch/>
        </p:blipFill>
        <p:spPr>
          <a:xfrm>
            <a:off x="8270874" y="238073"/>
            <a:ext cx="608543" cy="592940"/>
          </a:xfrm>
          <a:prstGeom prst="rect">
            <a:avLst/>
          </a:prstGeom>
          <a:noFill/>
          <a:ln>
            <a:noFill/>
          </a:ln>
        </p:spPr>
      </p:pic>
      <p:sp>
        <p:nvSpPr>
          <p:cNvPr id="64" name="Google Shape;64;p2"/>
          <p:cNvSpPr txBox="1"/>
          <p:nvPr/>
        </p:nvSpPr>
        <p:spPr>
          <a:xfrm>
            <a:off x="771491" y="1217209"/>
            <a:ext cx="28023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rgbClr val="3F3F3F"/>
                </a:solidFill>
                <a:latin typeface="Calibri"/>
                <a:ea typeface="Calibri"/>
                <a:cs typeface="Calibri"/>
                <a:sym typeface="Calibri"/>
              </a:rPr>
              <a:t>Introducción</a:t>
            </a:r>
            <a:endParaRPr b="1" i="0" sz="3600" u="none" cap="none" strike="noStrike">
              <a:solidFill>
                <a:srgbClr val="3F3F3F"/>
              </a:solidFill>
              <a:latin typeface="Calibri"/>
              <a:ea typeface="Calibri"/>
              <a:cs typeface="Calibri"/>
              <a:sym typeface="Calibri"/>
            </a:endParaRPr>
          </a:p>
        </p:txBody>
      </p:sp>
      <p:sp>
        <p:nvSpPr>
          <p:cNvPr id="65" name="Google Shape;65;p2"/>
          <p:cNvSpPr txBox="1"/>
          <p:nvPr/>
        </p:nvSpPr>
        <p:spPr>
          <a:xfrm>
            <a:off x="664075" y="2571749"/>
            <a:ext cx="38481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404040"/>
                </a:solidFill>
                <a:latin typeface="Arial"/>
                <a:ea typeface="Arial"/>
                <a:cs typeface="Arial"/>
                <a:sym typeface="Arial"/>
              </a:rPr>
              <a:t>Para contextualizar el presente proyecto estaremos planteando  los siguientes ítem.</a:t>
            </a:r>
            <a:endParaRPr b="1" i="0" sz="1600" u="none" cap="none" strike="noStrike">
              <a:solidFill>
                <a:srgbClr val="404040"/>
              </a:solidFill>
              <a:latin typeface="Arial"/>
              <a:ea typeface="Arial"/>
              <a:cs typeface="Arial"/>
              <a:sym typeface="Arial"/>
            </a:endParaRPr>
          </a:p>
        </p:txBody>
      </p:sp>
      <p:sp>
        <p:nvSpPr>
          <p:cNvPr id="66" name="Google Shape;66;p2"/>
          <p:cNvSpPr/>
          <p:nvPr/>
        </p:nvSpPr>
        <p:spPr>
          <a:xfrm>
            <a:off x="859075" y="1896870"/>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 name="Google Shape;67;p2"/>
          <p:cNvSpPr/>
          <p:nvPr/>
        </p:nvSpPr>
        <p:spPr>
          <a:xfrm>
            <a:off x="7560961" y="4302549"/>
            <a:ext cx="1316995" cy="564476"/>
          </a:xfrm>
          <a:prstGeom prst="rect">
            <a:avLst/>
          </a:pr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8" name="Google Shape;68;p2"/>
          <p:cNvPicPr preferRelativeResize="0"/>
          <p:nvPr/>
        </p:nvPicPr>
        <p:blipFill rotWithShape="1">
          <a:blip r:embed="rId4">
            <a:alphaModFix/>
          </a:blip>
          <a:srcRect b="0" l="0" r="0" t="0"/>
          <a:stretch/>
        </p:blipFill>
        <p:spPr>
          <a:xfrm>
            <a:off x="7480225" y="3773700"/>
            <a:ext cx="1399200" cy="1181775"/>
          </a:xfrm>
          <a:prstGeom prst="rect">
            <a:avLst/>
          </a:prstGeom>
          <a:noFill/>
          <a:ln>
            <a:noFill/>
          </a:ln>
        </p:spPr>
      </p:pic>
      <p:pic>
        <p:nvPicPr>
          <p:cNvPr id="69" name="Google Shape;69;p2"/>
          <p:cNvPicPr preferRelativeResize="0"/>
          <p:nvPr/>
        </p:nvPicPr>
        <p:blipFill rotWithShape="1">
          <a:blip r:embed="rId5">
            <a:alphaModFix/>
          </a:blip>
          <a:srcRect b="13604" l="3385" r="5570" t="3878"/>
          <a:stretch/>
        </p:blipFill>
        <p:spPr>
          <a:xfrm>
            <a:off x="4424275" y="681250"/>
            <a:ext cx="4572000" cy="28661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p:nvPr/>
        </p:nvSpPr>
        <p:spPr>
          <a:xfrm>
            <a:off x="7560961" y="4302549"/>
            <a:ext cx="1316995" cy="564476"/>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5" name="Google Shape;75;p3"/>
          <p:cNvSpPr txBox="1"/>
          <p:nvPr/>
        </p:nvSpPr>
        <p:spPr>
          <a:xfrm>
            <a:off x="7560961" y="4440062"/>
            <a:ext cx="131699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s-ES" sz="1200" u="none" cap="none" strike="noStrike">
                <a:solidFill>
                  <a:srgbClr val="FFFFFF"/>
                </a:solidFill>
                <a:latin typeface="Calibri"/>
                <a:ea typeface="Calibri"/>
                <a:cs typeface="Calibri"/>
                <a:sym typeface="Calibri"/>
              </a:rPr>
              <a:t>Marca externa</a:t>
            </a:r>
            <a:endParaRPr b="1" i="0" sz="1200" u="none" cap="none" strike="noStrike">
              <a:solidFill>
                <a:srgbClr val="FFFFFF"/>
              </a:solidFill>
              <a:latin typeface="Calibri"/>
              <a:ea typeface="Calibri"/>
              <a:cs typeface="Calibri"/>
              <a:sym typeface="Calibri"/>
            </a:endParaRPr>
          </a:p>
        </p:txBody>
      </p:sp>
      <p:sp>
        <p:nvSpPr>
          <p:cNvPr id="76" name="Google Shape;76;p3"/>
          <p:cNvSpPr txBox="1"/>
          <p:nvPr/>
        </p:nvSpPr>
        <p:spPr>
          <a:xfrm>
            <a:off x="1190968" y="1079758"/>
            <a:ext cx="3456533"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s-ES" sz="4800" u="none" cap="none" strike="noStrike">
                <a:solidFill>
                  <a:srgbClr val="FFFFFF"/>
                </a:solidFill>
                <a:latin typeface="Calibri"/>
                <a:ea typeface="Calibri"/>
                <a:cs typeface="Calibri"/>
                <a:sym typeface="Calibri"/>
              </a:rPr>
              <a:t>CONTENIDO</a:t>
            </a:r>
            <a:endParaRPr b="1" i="0" sz="4800" u="none" cap="none" strike="noStrike">
              <a:solidFill>
                <a:srgbClr val="FFFFFF"/>
              </a:solidFill>
              <a:latin typeface="Calibri"/>
              <a:ea typeface="Calibri"/>
              <a:cs typeface="Calibri"/>
              <a:sym typeface="Calibri"/>
            </a:endParaRPr>
          </a:p>
        </p:txBody>
      </p:sp>
      <p:sp>
        <p:nvSpPr>
          <p:cNvPr id="77" name="Google Shape;77;p3"/>
          <p:cNvSpPr txBox="1"/>
          <p:nvPr/>
        </p:nvSpPr>
        <p:spPr>
          <a:xfrm>
            <a:off x="1518139" y="2133271"/>
            <a:ext cx="3456600" cy="169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s-ES" sz="1400" u="sng" cap="none" strike="noStrike">
                <a:solidFill>
                  <a:schemeClr val="lt1"/>
                </a:solidFill>
                <a:latin typeface="Arial"/>
                <a:ea typeface="Arial"/>
                <a:cs typeface="Arial"/>
                <a:sym typeface="Arial"/>
              </a:rPr>
              <a:t>Empresa</a:t>
            </a:r>
            <a:endParaRPr b="0" i="0" sz="1400" u="sng"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ES" sz="1800" u="sng" cap="none" strike="noStrike">
                <a:solidFill>
                  <a:srgbClr val="FFFFFF"/>
                </a:solidFill>
                <a:latin typeface="Calibri"/>
                <a:ea typeface="Calibri"/>
                <a:cs typeface="Calibri"/>
                <a:sym typeface="Calibri"/>
                <a:hlinkClick action="ppaction://hlinksldjump" r:id="rId3">
                  <a:extLst>
                    <a:ext uri="{A12FA001-AC4F-418D-AE19-62706E023703}">
                      <ahyp:hlinkClr val="tx"/>
                    </a:ext>
                  </a:extLst>
                </a:hlinkClick>
              </a:rPr>
              <a:t>Problema</a:t>
            </a:r>
            <a:endParaRPr b="1"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ES" sz="1800" u="sng" cap="none" strike="noStrike">
                <a:solidFill>
                  <a:srgbClr val="FFFFFF"/>
                </a:solidFill>
                <a:latin typeface="Calibri"/>
                <a:ea typeface="Calibri"/>
                <a:cs typeface="Calibri"/>
                <a:sym typeface="Calibri"/>
                <a:hlinkClick action="ppaction://hlinksldjump" r:id="rId4">
                  <a:extLst>
                    <a:ext uri="{A12FA001-AC4F-418D-AE19-62706E023703}">
                      <ahyp:hlinkClr val="tx"/>
                    </a:ext>
                  </a:extLst>
                </a:hlinkClick>
              </a:rPr>
              <a:t>Objetivos</a:t>
            </a:r>
            <a:endParaRPr b="1"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ES" sz="1800" u="sng" cap="none" strike="noStrike">
                <a:solidFill>
                  <a:srgbClr val="FFFFFF"/>
                </a:solidFill>
                <a:latin typeface="Calibri"/>
                <a:ea typeface="Calibri"/>
                <a:cs typeface="Calibri"/>
                <a:sym typeface="Calibri"/>
                <a:hlinkClick action="ppaction://hlinksldjump" r:id="rId5">
                  <a:extLst>
                    <a:ext uri="{A12FA001-AC4F-418D-AE19-62706E023703}">
                      <ahyp:hlinkClr val="tx"/>
                    </a:ext>
                  </a:extLst>
                </a:hlinkClick>
              </a:rPr>
              <a:t>Justificación</a:t>
            </a:r>
            <a:endParaRPr b="1"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ES" sz="1800" u="sng" cap="none" strike="noStrike">
                <a:solidFill>
                  <a:srgbClr val="FFFFFF"/>
                </a:solidFill>
                <a:latin typeface="Calibri"/>
                <a:ea typeface="Calibri"/>
                <a:cs typeface="Calibri"/>
                <a:sym typeface="Calibri"/>
                <a:hlinkClick action="ppaction://hlinksldjump" r:id="rId6">
                  <a:extLst>
                    <a:ext uri="{A12FA001-AC4F-418D-AE19-62706E023703}">
                      <ahyp:hlinkClr val="tx"/>
                    </a:ext>
                  </a:extLst>
                </a:hlinkClick>
              </a:rPr>
              <a:t>Alcance y Delimitación</a:t>
            </a:r>
            <a:endParaRPr b="1"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ES" sz="1800" u="sng" cap="none" strike="noStrike">
                <a:solidFill>
                  <a:srgbClr val="FFFFFF"/>
                </a:solidFill>
                <a:latin typeface="Calibri"/>
                <a:ea typeface="Calibri"/>
                <a:cs typeface="Calibri"/>
                <a:sym typeface="Calibri"/>
                <a:hlinkClick action="ppaction://hlinksldjump" r:id="rId7">
                  <a:extLst>
                    <a:ext uri="{A12FA001-AC4F-418D-AE19-62706E023703}">
                      <ahyp:hlinkClr val="tx"/>
                    </a:ext>
                  </a:extLst>
                </a:hlinkClick>
              </a:rPr>
              <a:t>Entregables Trimestre</a:t>
            </a:r>
            <a:endParaRPr b="1" i="0" sz="1800" u="none" cap="none" strike="noStrike">
              <a:solidFill>
                <a:srgbClr val="FFFFFF"/>
              </a:solidFill>
              <a:latin typeface="Calibri"/>
              <a:ea typeface="Calibri"/>
              <a:cs typeface="Calibri"/>
              <a:sym typeface="Calibri"/>
            </a:endParaRPr>
          </a:p>
        </p:txBody>
      </p:sp>
      <p:sp>
        <p:nvSpPr>
          <p:cNvPr id="78" name="Google Shape;78;p3"/>
          <p:cNvSpPr/>
          <p:nvPr/>
        </p:nvSpPr>
        <p:spPr>
          <a:xfrm>
            <a:off x="1278552" y="1981190"/>
            <a:ext cx="718487" cy="4571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79" name="Google Shape;79;p3"/>
          <p:cNvPicPr preferRelativeResize="0"/>
          <p:nvPr/>
        </p:nvPicPr>
        <p:blipFill rotWithShape="1">
          <a:blip r:embed="rId8">
            <a:alphaModFix/>
          </a:blip>
          <a:srcRect b="0" l="0" r="0" t="0"/>
          <a:stretch/>
        </p:blipFill>
        <p:spPr>
          <a:xfrm>
            <a:off x="7560950" y="4135063"/>
            <a:ext cx="1317000" cy="886975"/>
          </a:xfrm>
          <a:prstGeom prst="rect">
            <a:avLst/>
          </a:prstGeom>
          <a:noFill/>
          <a:ln>
            <a:noFill/>
          </a:ln>
        </p:spPr>
      </p:pic>
      <p:pic>
        <p:nvPicPr>
          <p:cNvPr id="80" name="Google Shape;80;p3"/>
          <p:cNvPicPr preferRelativeResize="0"/>
          <p:nvPr/>
        </p:nvPicPr>
        <p:blipFill rotWithShape="1">
          <a:blip r:embed="rId9">
            <a:alphaModFix/>
          </a:blip>
          <a:srcRect b="0" l="0" r="0" t="0"/>
          <a:stretch/>
        </p:blipFill>
        <p:spPr>
          <a:xfrm>
            <a:off x="5049050" y="1140250"/>
            <a:ext cx="3069150" cy="2887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nvSpPr>
        <p:spPr>
          <a:xfrm>
            <a:off x="3492771" y="1638552"/>
            <a:ext cx="2975141"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ES" sz="5400" u="none" cap="none" strike="noStrike">
                <a:solidFill>
                  <a:srgbClr val="3F3F3F"/>
                </a:solidFill>
                <a:latin typeface="Calibri"/>
                <a:ea typeface="Calibri"/>
                <a:cs typeface="Calibri"/>
                <a:sym typeface="Calibri"/>
              </a:rPr>
              <a:t>Empresa </a:t>
            </a:r>
            <a:endParaRPr b="1" i="0" sz="5400" u="none" cap="none" strike="noStrike">
              <a:solidFill>
                <a:srgbClr val="3F3F3F"/>
              </a:solidFill>
              <a:latin typeface="Calibri"/>
              <a:ea typeface="Calibri"/>
              <a:cs typeface="Calibri"/>
              <a:sym typeface="Calibri"/>
            </a:endParaRPr>
          </a:p>
        </p:txBody>
      </p:sp>
      <p:sp>
        <p:nvSpPr>
          <p:cNvPr id="86" name="Google Shape;86;p4"/>
          <p:cNvSpPr txBox="1"/>
          <p:nvPr/>
        </p:nvSpPr>
        <p:spPr>
          <a:xfrm>
            <a:off x="2430752" y="2692075"/>
            <a:ext cx="3451500" cy="135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i="0" lang="es-ES" sz="1600" u="none" cap="none" strike="noStrike">
                <a:solidFill>
                  <a:schemeClr val="folHlink"/>
                </a:solidFill>
                <a:latin typeface="Calibri"/>
                <a:ea typeface="Calibri"/>
                <a:cs typeface="Calibri"/>
                <a:sym typeface="Calibri"/>
              </a:rPr>
              <a:t>Productos campesinos se enfoca en la producción y ventas de alimentos lácteos tales cómo el arequipe, el yogurt y manjar blanco.</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Calibri"/>
              <a:ea typeface="Calibri"/>
              <a:cs typeface="Calibri"/>
              <a:sym typeface="Calibri"/>
            </a:endParaRPr>
          </a:p>
        </p:txBody>
      </p:sp>
      <p:sp>
        <p:nvSpPr>
          <p:cNvPr id="87" name="Google Shape;87;p4"/>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p4"/>
          <p:cNvSpPr/>
          <p:nvPr/>
        </p:nvSpPr>
        <p:spPr>
          <a:xfrm>
            <a:off x="7560961" y="4302549"/>
            <a:ext cx="1316995" cy="564476"/>
          </a:xfrm>
          <a:prstGeom prst="rect">
            <a:avLst/>
          </a:pr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 name="Google Shape;89;p4"/>
          <p:cNvSpPr txBox="1"/>
          <p:nvPr/>
        </p:nvSpPr>
        <p:spPr>
          <a:xfrm>
            <a:off x="7560961" y="4440062"/>
            <a:ext cx="131699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s-ES" sz="1200" u="none" cap="none" strike="noStrike">
                <a:solidFill>
                  <a:srgbClr val="3F3F3F"/>
                </a:solidFill>
                <a:latin typeface="Calibri"/>
                <a:ea typeface="Calibri"/>
                <a:cs typeface="Calibri"/>
                <a:sym typeface="Calibri"/>
              </a:rPr>
              <a:t>Logo Sistema</a:t>
            </a:r>
            <a:endParaRPr b="1" i="0" sz="1200" u="none" cap="none" strike="noStrike">
              <a:solidFill>
                <a:srgbClr val="3F3F3F"/>
              </a:solidFill>
              <a:latin typeface="Calibri"/>
              <a:ea typeface="Calibri"/>
              <a:cs typeface="Calibri"/>
              <a:sym typeface="Calibri"/>
            </a:endParaRPr>
          </a:p>
        </p:txBody>
      </p:sp>
      <p:sp>
        <p:nvSpPr>
          <p:cNvPr id="90" name="Google Shape;90;p4">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1" name="Google Shape;91;p4"/>
          <p:cNvPicPr preferRelativeResize="0"/>
          <p:nvPr/>
        </p:nvPicPr>
        <p:blipFill rotWithShape="1">
          <a:blip r:embed="rId4">
            <a:alphaModFix/>
          </a:blip>
          <a:srcRect b="0" l="0" r="0" t="0"/>
          <a:stretch/>
        </p:blipFill>
        <p:spPr>
          <a:xfrm>
            <a:off x="7560950" y="4163150"/>
            <a:ext cx="1317000" cy="886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1211dbd67b1_0_0"/>
          <p:cNvSpPr txBox="1"/>
          <p:nvPr/>
        </p:nvSpPr>
        <p:spPr>
          <a:xfrm>
            <a:off x="3492771" y="1638552"/>
            <a:ext cx="29751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ES" sz="5400" u="none" cap="none" strike="noStrike">
                <a:solidFill>
                  <a:srgbClr val="3F3F3F"/>
                </a:solidFill>
                <a:latin typeface="Calibri"/>
                <a:ea typeface="Calibri"/>
                <a:cs typeface="Calibri"/>
                <a:sym typeface="Calibri"/>
              </a:rPr>
              <a:t>Problema</a:t>
            </a:r>
            <a:endParaRPr b="1" i="0" sz="5400" u="none" cap="none" strike="noStrike">
              <a:solidFill>
                <a:srgbClr val="3F3F3F"/>
              </a:solidFill>
              <a:latin typeface="Calibri"/>
              <a:ea typeface="Calibri"/>
              <a:cs typeface="Calibri"/>
              <a:sym typeface="Calibri"/>
            </a:endParaRPr>
          </a:p>
        </p:txBody>
      </p:sp>
      <p:sp>
        <p:nvSpPr>
          <p:cNvPr id="97" name="Google Shape;97;g1211dbd67b1_0_0"/>
          <p:cNvSpPr txBox="1"/>
          <p:nvPr/>
        </p:nvSpPr>
        <p:spPr>
          <a:xfrm>
            <a:off x="2430752" y="2692075"/>
            <a:ext cx="3451500" cy="14316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chemeClr val="dk1"/>
              </a:buClr>
              <a:buSzPts val="1100"/>
              <a:buFont typeface="Arial"/>
              <a:buNone/>
            </a:pPr>
            <a:r>
              <a:rPr b="0" i="0" lang="es-ES" sz="2000" u="none" cap="none" strike="noStrike">
                <a:solidFill>
                  <a:schemeClr val="dk1"/>
                </a:solidFill>
                <a:latin typeface="Calibri"/>
                <a:ea typeface="Calibri"/>
                <a:cs typeface="Calibri"/>
                <a:sym typeface="Calibri"/>
              </a:rPr>
              <a:t>Se identifica una carencia en el proceso de ventas en la microempresa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Calibri"/>
              <a:ea typeface="Calibri"/>
              <a:cs typeface="Calibri"/>
              <a:sym typeface="Calibri"/>
            </a:endParaRPr>
          </a:p>
        </p:txBody>
      </p:sp>
      <p:sp>
        <p:nvSpPr>
          <p:cNvPr id="98" name="Google Shape;98;g1211dbd67b1_0_0"/>
          <p:cNvSpPr/>
          <p:nvPr/>
        </p:nvSpPr>
        <p:spPr>
          <a:xfrm>
            <a:off x="3580355" y="2539984"/>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g1211dbd67b1_0_0"/>
          <p:cNvSpPr/>
          <p:nvPr/>
        </p:nvSpPr>
        <p:spPr>
          <a:xfrm>
            <a:off x="7560961" y="4302549"/>
            <a:ext cx="1317000" cy="564600"/>
          </a:xfrm>
          <a:prstGeom prst="rect">
            <a:avLst/>
          </a:pr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g1211dbd67b1_0_0"/>
          <p:cNvSpPr txBox="1"/>
          <p:nvPr/>
        </p:nvSpPr>
        <p:spPr>
          <a:xfrm>
            <a:off x="7560961" y="4440062"/>
            <a:ext cx="1317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s-ES" sz="1200" u="none" cap="none" strike="noStrike">
                <a:solidFill>
                  <a:srgbClr val="3F3F3F"/>
                </a:solidFill>
                <a:latin typeface="Calibri"/>
                <a:ea typeface="Calibri"/>
                <a:cs typeface="Calibri"/>
                <a:sym typeface="Calibri"/>
              </a:rPr>
              <a:t>Logo Sistema</a:t>
            </a:r>
            <a:endParaRPr b="1" i="0" sz="1200" u="none" cap="none" strike="noStrike">
              <a:solidFill>
                <a:srgbClr val="3F3F3F"/>
              </a:solidFill>
              <a:latin typeface="Calibri"/>
              <a:ea typeface="Calibri"/>
              <a:cs typeface="Calibri"/>
              <a:sym typeface="Calibri"/>
            </a:endParaRPr>
          </a:p>
        </p:txBody>
      </p:sp>
      <p:sp>
        <p:nvSpPr>
          <p:cNvPr id="101" name="Google Shape;101;g1211dbd67b1_0_0">
            <a:hlinkClick action="ppaction://hlinksldjump" r:id="rId3"/>
          </p:cNvPr>
          <p:cNvSpPr/>
          <p:nvPr/>
        </p:nvSpPr>
        <p:spPr>
          <a:xfrm>
            <a:off x="8212822" y="192947"/>
            <a:ext cx="746700" cy="679500"/>
          </a:xfrm>
          <a:prstGeom prst="rect">
            <a:avLst/>
          </a:prstGeom>
          <a:no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2" name="Google Shape;102;g1211dbd67b1_0_0"/>
          <p:cNvPicPr preferRelativeResize="0"/>
          <p:nvPr/>
        </p:nvPicPr>
        <p:blipFill rotWithShape="1">
          <a:blip r:embed="rId4">
            <a:alphaModFix/>
          </a:blip>
          <a:srcRect b="0" l="0" r="0" t="0"/>
          <a:stretch/>
        </p:blipFill>
        <p:spPr>
          <a:xfrm>
            <a:off x="7560950" y="4163150"/>
            <a:ext cx="1317000" cy="886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nvSpPr>
        <p:spPr>
          <a:xfrm>
            <a:off x="382868" y="249495"/>
            <a:ext cx="238938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Problema</a:t>
            </a:r>
            <a:endParaRPr b="1" i="0" sz="3600" u="none" cap="none" strike="noStrike">
              <a:solidFill>
                <a:schemeClr val="lt1"/>
              </a:solidFill>
              <a:latin typeface="Calibri"/>
              <a:ea typeface="Calibri"/>
              <a:cs typeface="Calibri"/>
              <a:sym typeface="Calibri"/>
            </a:endParaRPr>
          </a:p>
        </p:txBody>
      </p:sp>
      <p:sp>
        <p:nvSpPr>
          <p:cNvPr id="108" name="Google Shape;108;p5"/>
          <p:cNvSpPr/>
          <p:nvPr/>
        </p:nvSpPr>
        <p:spPr>
          <a:xfrm>
            <a:off x="7560961" y="4302549"/>
            <a:ext cx="1316995" cy="564476"/>
          </a:xfrm>
          <a:prstGeom prst="rect">
            <a:avLst/>
          </a:pr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p5"/>
          <p:cNvSpPr txBox="1"/>
          <p:nvPr/>
        </p:nvSpPr>
        <p:spPr>
          <a:xfrm>
            <a:off x="7560961" y="4440062"/>
            <a:ext cx="131699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s-ES" sz="1200" u="none" cap="none" strike="noStrike">
                <a:solidFill>
                  <a:srgbClr val="3F3F3F"/>
                </a:solidFill>
                <a:latin typeface="Calibri"/>
                <a:ea typeface="Calibri"/>
                <a:cs typeface="Calibri"/>
                <a:sym typeface="Calibri"/>
              </a:rPr>
              <a:t>Marca externa</a:t>
            </a:r>
            <a:endParaRPr b="1" i="0" sz="1200" u="none" cap="none" strike="noStrike">
              <a:solidFill>
                <a:srgbClr val="3F3F3F"/>
              </a:solidFill>
              <a:latin typeface="Calibri"/>
              <a:ea typeface="Calibri"/>
              <a:cs typeface="Calibri"/>
              <a:sym typeface="Calibri"/>
            </a:endParaRPr>
          </a:p>
        </p:txBody>
      </p:sp>
      <p:sp>
        <p:nvSpPr>
          <p:cNvPr id="110" name="Google Shape;110;p5"/>
          <p:cNvSpPr/>
          <p:nvPr/>
        </p:nvSpPr>
        <p:spPr>
          <a:xfrm>
            <a:off x="382868" y="1031504"/>
            <a:ext cx="8308200" cy="280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3F3F3F"/>
                </a:solidFill>
                <a:latin typeface="Calibri"/>
                <a:ea typeface="Calibri"/>
                <a:cs typeface="Calibri"/>
                <a:sym typeface="Calibri"/>
              </a:rPr>
              <a:t>Productos campesinos, una microempresa dedicada a la producción y ventas de alimentos lácteos tales cómo el arequipe., el yogurt y manjar blanco.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3F3F3F"/>
                </a:solidFill>
                <a:latin typeface="Calibri"/>
                <a:ea typeface="Calibri"/>
                <a:cs typeface="Calibri"/>
                <a:sym typeface="Calibri"/>
              </a:rPr>
              <a:t>Se va  a intervenir en el proceso de ventas para influir en una mejora de la microempresa.</a:t>
            </a:r>
            <a:endParaRPr b="1" i="0" sz="16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3F3F3F"/>
                </a:solidFill>
                <a:latin typeface="Calibri"/>
                <a:ea typeface="Calibri"/>
                <a:cs typeface="Calibri"/>
                <a:sym typeface="Calibri"/>
              </a:rPr>
              <a:t>Para hacer un análisis de información detallado, decidimos llevar a cabo una entrevista  al señor Hernando Carvajal dueño de la microempresa y una encuesta a los clientes.</a:t>
            </a:r>
            <a:endParaRPr b="1" i="0" sz="16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3F3F3F"/>
                </a:solidFill>
                <a:latin typeface="Calibri"/>
                <a:ea typeface="Calibri"/>
                <a:cs typeface="Calibri"/>
                <a:sym typeface="Calibri"/>
              </a:rPr>
              <a:t>Las necesidades detectadas en la microempresa surgen en el área de ventas y producción.</a:t>
            </a:r>
            <a:endParaRPr b="1" i="0" sz="16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3F3F3F"/>
              </a:solidFill>
              <a:latin typeface="Calibri"/>
              <a:ea typeface="Calibri"/>
              <a:cs typeface="Calibri"/>
              <a:sym typeface="Calibri"/>
            </a:endParaRPr>
          </a:p>
        </p:txBody>
      </p:sp>
      <p:sp>
        <p:nvSpPr>
          <p:cNvPr id="111" name="Google Shape;111;p5">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2" name="Google Shape;112;p5"/>
          <p:cNvPicPr preferRelativeResize="0"/>
          <p:nvPr/>
        </p:nvPicPr>
        <p:blipFill rotWithShape="1">
          <a:blip r:embed="rId4">
            <a:alphaModFix/>
          </a:blip>
          <a:srcRect b="0" l="0" r="0" t="0"/>
          <a:stretch/>
        </p:blipFill>
        <p:spPr>
          <a:xfrm>
            <a:off x="7560950" y="4163150"/>
            <a:ext cx="1317000" cy="88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nvSpPr>
        <p:spPr>
          <a:xfrm>
            <a:off x="3492771" y="1638552"/>
            <a:ext cx="2975141"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ES" sz="5400" u="none" cap="none" strike="noStrike">
                <a:solidFill>
                  <a:srgbClr val="3F3F3F"/>
                </a:solidFill>
                <a:latin typeface="Calibri"/>
                <a:ea typeface="Calibri"/>
                <a:cs typeface="Calibri"/>
                <a:sym typeface="Calibri"/>
              </a:rPr>
              <a:t>Objetivos</a:t>
            </a:r>
            <a:endParaRPr b="1" i="0" sz="5400" u="none" cap="none" strike="noStrike">
              <a:solidFill>
                <a:srgbClr val="3F3F3F"/>
              </a:solidFill>
              <a:latin typeface="Calibri"/>
              <a:ea typeface="Calibri"/>
              <a:cs typeface="Calibri"/>
              <a:sym typeface="Calibri"/>
            </a:endParaRPr>
          </a:p>
        </p:txBody>
      </p:sp>
      <p:sp>
        <p:nvSpPr>
          <p:cNvPr id="118" name="Google Shape;118;p6"/>
          <p:cNvSpPr txBox="1"/>
          <p:nvPr/>
        </p:nvSpPr>
        <p:spPr>
          <a:xfrm>
            <a:off x="3492771" y="2692065"/>
            <a:ext cx="23895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3F3F3F"/>
                </a:solidFill>
                <a:latin typeface="Calibri"/>
                <a:ea typeface="Calibri"/>
                <a:cs typeface="Calibri"/>
                <a:sym typeface="Calibri"/>
              </a:rPr>
              <a:t>Analizar, desarrollar e implementar una aplicación en la microempresa </a:t>
            </a:r>
            <a:endParaRPr b="0" i="0" sz="1800" u="none" cap="none" strike="noStrike">
              <a:solidFill>
                <a:srgbClr val="3F3F3F"/>
              </a:solidFill>
              <a:latin typeface="Calibri"/>
              <a:ea typeface="Calibri"/>
              <a:cs typeface="Calibri"/>
              <a:sym typeface="Calibri"/>
            </a:endParaRPr>
          </a:p>
        </p:txBody>
      </p:sp>
      <p:sp>
        <p:nvSpPr>
          <p:cNvPr id="119" name="Google Shape;119;p6"/>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p6"/>
          <p:cNvSpPr/>
          <p:nvPr/>
        </p:nvSpPr>
        <p:spPr>
          <a:xfrm>
            <a:off x="7560961" y="4302549"/>
            <a:ext cx="1316995" cy="564476"/>
          </a:xfrm>
          <a:prstGeom prst="rect">
            <a:avLst/>
          </a:pr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p6"/>
          <p:cNvSpPr txBox="1"/>
          <p:nvPr/>
        </p:nvSpPr>
        <p:spPr>
          <a:xfrm>
            <a:off x="7560961" y="4440062"/>
            <a:ext cx="131699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s-ES" sz="1200" u="none" cap="none" strike="noStrike">
                <a:solidFill>
                  <a:srgbClr val="3F3F3F"/>
                </a:solidFill>
                <a:latin typeface="Calibri"/>
                <a:ea typeface="Calibri"/>
                <a:cs typeface="Calibri"/>
                <a:sym typeface="Calibri"/>
              </a:rPr>
              <a:t>Logo Sistema</a:t>
            </a:r>
            <a:endParaRPr b="1" i="0" sz="1200" u="none" cap="none" strike="noStrike">
              <a:solidFill>
                <a:srgbClr val="3F3F3F"/>
              </a:solidFill>
              <a:latin typeface="Calibri"/>
              <a:ea typeface="Calibri"/>
              <a:cs typeface="Calibri"/>
              <a:sym typeface="Calibri"/>
            </a:endParaRPr>
          </a:p>
        </p:txBody>
      </p:sp>
      <p:sp>
        <p:nvSpPr>
          <p:cNvPr id="122" name="Google Shape;122;p6">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23" name="Google Shape;123;p6"/>
          <p:cNvPicPr preferRelativeResize="0"/>
          <p:nvPr/>
        </p:nvPicPr>
        <p:blipFill rotWithShape="1">
          <a:blip r:embed="rId4">
            <a:alphaModFix/>
          </a:blip>
          <a:srcRect b="0" l="0" r="0" t="0"/>
          <a:stretch/>
        </p:blipFill>
        <p:spPr>
          <a:xfrm>
            <a:off x="7560950" y="4163150"/>
            <a:ext cx="1317000" cy="886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nvSpPr>
        <p:spPr>
          <a:xfrm>
            <a:off x="382868" y="249495"/>
            <a:ext cx="238938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Objetivos</a:t>
            </a:r>
            <a:endParaRPr b="1" i="0" sz="3600" u="none" cap="none" strike="noStrike">
              <a:solidFill>
                <a:schemeClr val="lt1"/>
              </a:solidFill>
              <a:latin typeface="Calibri"/>
              <a:ea typeface="Calibri"/>
              <a:cs typeface="Calibri"/>
              <a:sym typeface="Calibri"/>
            </a:endParaRPr>
          </a:p>
        </p:txBody>
      </p:sp>
      <p:sp>
        <p:nvSpPr>
          <p:cNvPr id="129" name="Google Shape;129;p7"/>
          <p:cNvSpPr/>
          <p:nvPr/>
        </p:nvSpPr>
        <p:spPr>
          <a:xfrm>
            <a:off x="7560961" y="4302549"/>
            <a:ext cx="1316995" cy="564476"/>
          </a:xfrm>
          <a:prstGeom prst="rect">
            <a:avLst/>
          </a:pr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 name="Google Shape;130;p7"/>
          <p:cNvSpPr txBox="1"/>
          <p:nvPr/>
        </p:nvSpPr>
        <p:spPr>
          <a:xfrm>
            <a:off x="7560961" y="4440062"/>
            <a:ext cx="131699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s-ES" sz="1200" u="none" cap="none" strike="noStrike">
                <a:solidFill>
                  <a:srgbClr val="3F3F3F"/>
                </a:solidFill>
                <a:latin typeface="Calibri"/>
                <a:ea typeface="Calibri"/>
                <a:cs typeface="Calibri"/>
                <a:sym typeface="Calibri"/>
              </a:rPr>
              <a:t>Marca externa</a:t>
            </a:r>
            <a:endParaRPr b="1" i="0" sz="1200" u="none" cap="none" strike="noStrike">
              <a:solidFill>
                <a:srgbClr val="3F3F3F"/>
              </a:solidFill>
              <a:latin typeface="Calibri"/>
              <a:ea typeface="Calibri"/>
              <a:cs typeface="Calibri"/>
              <a:sym typeface="Calibri"/>
            </a:endParaRPr>
          </a:p>
        </p:txBody>
      </p:sp>
      <p:sp>
        <p:nvSpPr>
          <p:cNvPr id="131" name="Google Shape;131;p7"/>
          <p:cNvSpPr/>
          <p:nvPr/>
        </p:nvSpPr>
        <p:spPr>
          <a:xfrm>
            <a:off x="382867" y="1232954"/>
            <a:ext cx="8347475" cy="10771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3F3F3F"/>
                </a:solidFill>
                <a:latin typeface="Calibri"/>
                <a:ea typeface="Calibri"/>
                <a:cs typeface="Calibri"/>
                <a:sym typeface="Calibri"/>
              </a:rPr>
              <a:t>OBJETIVO GENERAL</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3F3F3F"/>
              </a:solidFill>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600"/>
              <a:buFont typeface="Arial"/>
              <a:buNone/>
            </a:pPr>
            <a:r>
              <a:rPr b="0" i="0" lang="es-ES" sz="1600" u="none" cap="none" strike="noStrike">
                <a:solidFill>
                  <a:srgbClr val="3F3F3F"/>
                </a:solidFill>
                <a:latin typeface="Calibri"/>
                <a:ea typeface="Calibri"/>
                <a:cs typeface="Calibri"/>
                <a:sym typeface="Calibri"/>
              </a:rPr>
              <a:t>Se desarrollara un sistema de información web, para facilitar el seguimiento al proceso de  ventas  de la microempresa  </a:t>
            </a:r>
            <a:r>
              <a:rPr b="0" i="0" lang="es-ES" sz="1400" u="none" cap="none" strike="noStrike">
                <a:solidFill>
                  <a:srgbClr val="000000"/>
                </a:solidFill>
                <a:latin typeface="Arial"/>
                <a:ea typeface="Arial"/>
                <a:cs typeface="Arial"/>
                <a:sym typeface="Arial"/>
              </a:rPr>
              <a:t>Productos Campesinos 100% Natural</a:t>
            </a:r>
            <a:endParaRPr b="0" i="0" sz="1600" u="none" cap="none" strike="noStrike">
              <a:solidFill>
                <a:srgbClr val="3F3F3F"/>
              </a:solidFill>
              <a:latin typeface="Calibri"/>
              <a:ea typeface="Calibri"/>
              <a:cs typeface="Calibri"/>
              <a:sym typeface="Calibri"/>
            </a:endParaRPr>
          </a:p>
        </p:txBody>
      </p:sp>
      <p:sp>
        <p:nvSpPr>
          <p:cNvPr id="132" name="Google Shape;132;p7"/>
          <p:cNvSpPr/>
          <p:nvPr/>
        </p:nvSpPr>
        <p:spPr>
          <a:xfrm>
            <a:off x="382867" y="2393064"/>
            <a:ext cx="8347475" cy="18773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3F3F3F"/>
                </a:solidFill>
                <a:latin typeface="Calibri"/>
                <a:ea typeface="Calibri"/>
                <a:cs typeface="Calibri"/>
                <a:sym typeface="Calibri"/>
              </a:rPr>
              <a:t>OBJETIVOS ESPECÍFICOS</a:t>
            </a:r>
            <a:endParaRPr b="0" i="0" sz="14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3F3F3F"/>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Char char="•"/>
            </a:pPr>
            <a:r>
              <a:rPr b="0" i="0" lang="es-ES" sz="1400" u="none" cap="none" strike="noStrike">
                <a:solidFill>
                  <a:srgbClr val="3F3F3F"/>
                </a:solidFill>
                <a:latin typeface="Arial"/>
                <a:ea typeface="Arial"/>
                <a:cs typeface="Arial"/>
                <a:sym typeface="Arial"/>
              </a:rPr>
              <a:t>Gestionar los usuarios del sistema de información Web SICV.</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Char char="•"/>
            </a:pPr>
            <a:r>
              <a:rPr b="0" i="0" lang="es-ES" sz="1400" u="none" cap="none" strike="noStrike">
                <a:solidFill>
                  <a:srgbClr val="3F3F3F"/>
                </a:solidFill>
                <a:latin typeface="Arial"/>
                <a:ea typeface="Arial"/>
                <a:cs typeface="Arial"/>
                <a:sym typeface="Arial"/>
              </a:rPr>
              <a:t>Gestionar el seguimiento al proceso de producción de Arequipe Artesanal, Yogurt y Manjar Blanco para la Empresa Productos Campesino 100% Natural.</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Char char="•"/>
            </a:pPr>
            <a:r>
              <a:rPr b="0" i="0" lang="es-ES" sz="1400" u="none" cap="none" strike="noStrike">
                <a:solidFill>
                  <a:srgbClr val="3F3F3F"/>
                </a:solidFill>
                <a:latin typeface="Arial"/>
                <a:ea typeface="Arial"/>
                <a:cs typeface="Arial"/>
                <a:sym typeface="Arial"/>
              </a:rPr>
              <a:t> Gestionar el seguimiento al proceso de ventas de Arequipe Artesanal, Yogurt y Manjar Blanco para la Empresa Productos Campesino 100% Natural.</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Char char="•"/>
            </a:pPr>
            <a:r>
              <a:rPr b="0" i="0" lang="es-ES" sz="1400" u="none" cap="none" strike="noStrike">
                <a:solidFill>
                  <a:srgbClr val="3F3F3F"/>
                </a:solidFill>
                <a:latin typeface="Arial"/>
                <a:ea typeface="Arial"/>
                <a:cs typeface="Arial"/>
                <a:sym typeface="Arial"/>
              </a:rPr>
              <a:t>Gestionar los reportes documentales y gráficos de la Empresa Productos Campesino 100% Natural</a:t>
            </a:r>
            <a:endParaRPr b="0" i="0" sz="1050" u="none" cap="none" strike="noStrike">
              <a:solidFill>
                <a:srgbClr val="3F3F3F"/>
              </a:solidFill>
              <a:latin typeface="Calibri"/>
              <a:ea typeface="Calibri"/>
              <a:cs typeface="Calibri"/>
              <a:sym typeface="Calibri"/>
            </a:endParaRPr>
          </a:p>
        </p:txBody>
      </p:sp>
      <p:sp>
        <p:nvSpPr>
          <p:cNvPr id="133" name="Google Shape;133;p7"/>
          <p:cNvSpPr/>
          <p:nvPr/>
        </p:nvSpPr>
        <p:spPr>
          <a:xfrm>
            <a:off x="465890" y="1533772"/>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 name="Google Shape;134;p7"/>
          <p:cNvSpPr/>
          <p:nvPr/>
        </p:nvSpPr>
        <p:spPr>
          <a:xfrm>
            <a:off x="465890" y="2732289"/>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5" name="Google Shape;135;p7">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6" name="Google Shape;136;p7"/>
          <p:cNvPicPr preferRelativeResize="0"/>
          <p:nvPr/>
        </p:nvPicPr>
        <p:blipFill rotWithShape="1">
          <a:blip r:embed="rId4">
            <a:alphaModFix/>
          </a:blip>
          <a:srcRect b="0" l="0" r="0" t="0"/>
          <a:stretch/>
        </p:blipFill>
        <p:spPr>
          <a:xfrm>
            <a:off x="7560950" y="4163150"/>
            <a:ext cx="1317000" cy="886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nvSpPr>
        <p:spPr>
          <a:xfrm>
            <a:off x="3492771" y="1638552"/>
            <a:ext cx="3702686"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ES" sz="5400" u="none" cap="none" strike="noStrike">
                <a:solidFill>
                  <a:srgbClr val="3F3F3F"/>
                </a:solidFill>
                <a:latin typeface="Calibri"/>
                <a:ea typeface="Calibri"/>
                <a:cs typeface="Calibri"/>
                <a:sym typeface="Calibri"/>
              </a:rPr>
              <a:t>Justificación</a:t>
            </a:r>
            <a:endParaRPr b="1" i="0" sz="5400" u="none" cap="none" strike="noStrike">
              <a:solidFill>
                <a:srgbClr val="3F3F3F"/>
              </a:solidFill>
              <a:latin typeface="Calibri"/>
              <a:ea typeface="Calibri"/>
              <a:cs typeface="Calibri"/>
              <a:sym typeface="Calibri"/>
            </a:endParaRPr>
          </a:p>
        </p:txBody>
      </p:sp>
      <p:sp>
        <p:nvSpPr>
          <p:cNvPr id="142" name="Google Shape;142;p8"/>
          <p:cNvSpPr txBox="1"/>
          <p:nvPr/>
        </p:nvSpPr>
        <p:spPr>
          <a:xfrm>
            <a:off x="3492770" y="2692065"/>
            <a:ext cx="2707307" cy="120028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s-ES" sz="1800" u="none" cap="none" strike="noStrike">
                <a:solidFill>
                  <a:srgbClr val="3F3F3F"/>
                </a:solidFill>
                <a:latin typeface="Calibri"/>
                <a:ea typeface="Calibri"/>
                <a:cs typeface="Calibri"/>
                <a:sym typeface="Calibri"/>
              </a:rPr>
              <a:t>El presente desarrollo de  este sistema es para facilitar la necesidad de la empresa  </a:t>
            </a:r>
            <a:endParaRPr b="0" i="0" sz="1800" u="none" cap="none" strike="noStrike">
              <a:solidFill>
                <a:srgbClr val="3F3F3F"/>
              </a:solidFill>
              <a:latin typeface="Calibri"/>
              <a:ea typeface="Calibri"/>
              <a:cs typeface="Calibri"/>
              <a:sym typeface="Calibri"/>
            </a:endParaRPr>
          </a:p>
        </p:txBody>
      </p:sp>
      <p:sp>
        <p:nvSpPr>
          <p:cNvPr id="143" name="Google Shape;143;p8"/>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4" name="Google Shape;144;p8"/>
          <p:cNvSpPr/>
          <p:nvPr/>
        </p:nvSpPr>
        <p:spPr>
          <a:xfrm>
            <a:off x="7560961" y="4302549"/>
            <a:ext cx="1316995" cy="564476"/>
          </a:xfrm>
          <a:prstGeom prst="rect">
            <a:avLst/>
          </a:pr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 name="Google Shape;145;p8"/>
          <p:cNvSpPr txBox="1"/>
          <p:nvPr/>
        </p:nvSpPr>
        <p:spPr>
          <a:xfrm>
            <a:off x="7560961" y="4440062"/>
            <a:ext cx="131699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s-ES" sz="1200" u="none" cap="none" strike="noStrike">
                <a:solidFill>
                  <a:srgbClr val="3F3F3F"/>
                </a:solidFill>
                <a:latin typeface="Calibri"/>
                <a:ea typeface="Calibri"/>
                <a:cs typeface="Calibri"/>
                <a:sym typeface="Calibri"/>
              </a:rPr>
              <a:t>Logo Sistema</a:t>
            </a:r>
            <a:endParaRPr b="1" i="0" sz="1200" u="none" cap="none" strike="noStrike">
              <a:solidFill>
                <a:srgbClr val="3F3F3F"/>
              </a:solidFill>
              <a:latin typeface="Calibri"/>
              <a:ea typeface="Calibri"/>
              <a:cs typeface="Calibri"/>
              <a:sym typeface="Calibri"/>
            </a:endParaRPr>
          </a:p>
        </p:txBody>
      </p:sp>
      <p:sp>
        <p:nvSpPr>
          <p:cNvPr id="146" name="Google Shape;146;p8">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47" name="Google Shape;147;p8"/>
          <p:cNvPicPr preferRelativeResize="0"/>
          <p:nvPr/>
        </p:nvPicPr>
        <p:blipFill rotWithShape="1">
          <a:blip r:embed="rId4">
            <a:alphaModFix/>
          </a:blip>
          <a:srcRect b="0" l="0" r="0" t="0"/>
          <a:stretch/>
        </p:blipFill>
        <p:spPr>
          <a:xfrm>
            <a:off x="7560950" y="4163150"/>
            <a:ext cx="1317000" cy="886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Personalizado 6">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2019-11-27T03:16:21Z</dcterms:created>
  <dc:creator>Leonardo Cantor</dc:creator>
</cp:coreProperties>
</file>