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15" descr="portada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4;p16" descr="interna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6;p17" descr="interna-naranja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8;p18" descr="interna-con-franja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20;p19" descr="interna+textura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22;p20" descr="cierre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55;p1"/>
          <p:cNvSpPr/>
          <p:nvPr/>
        </p:nvSpPr>
        <p:spPr>
          <a:xfrm>
            <a:off x="896040" y="3672720"/>
            <a:ext cx="73242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Servicio Nacional de Aprendizaje – SENA, Centro de Electricidad Electrónica y Telecomunicaciones</a:t>
            </a:r>
            <a:endParaRPr b="0" lang="es-CO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Análisis y Desarrollo de Sistemas de Información, Tercer Trimestre</a:t>
            </a:r>
            <a:endParaRPr b="0" lang="es-CO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Instructor Albeiro Ramos </a:t>
            </a:r>
            <a:endParaRPr b="0" lang="es-CO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Bogotá, 07 de Marzo 2021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35" name="Google Shape;56;p1"/>
          <p:cNvSpPr/>
          <p:nvPr/>
        </p:nvSpPr>
        <p:spPr>
          <a:xfrm>
            <a:off x="3763440" y="2141640"/>
            <a:ext cx="186300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 anchorCtr="1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3f3f3f"/>
                </a:solidFill>
                <a:latin typeface="Arial"/>
                <a:ea typeface="Arial"/>
              </a:rPr>
              <a:t>Santiago Cano </a:t>
            </a:r>
            <a:endParaRPr b="0" lang="es-CO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3f3f3f"/>
                </a:solidFill>
                <a:latin typeface="Arial"/>
                <a:ea typeface="Arial"/>
              </a:rPr>
              <a:t>Pilar Cortés </a:t>
            </a:r>
            <a:endParaRPr b="0" lang="es-CO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3f3f3f"/>
                </a:solidFill>
                <a:latin typeface="Arial"/>
                <a:ea typeface="Arial"/>
              </a:rPr>
              <a:t>Ricardo Capera</a:t>
            </a:r>
            <a:endParaRPr b="0" lang="es-CO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400" spc="-1" strike="noStrike">
                <a:solidFill>
                  <a:srgbClr val="3f3f3f"/>
                </a:solidFill>
                <a:latin typeface="Arial"/>
                <a:ea typeface="Arial"/>
              </a:rPr>
              <a:t>Cristian Castillo </a:t>
            </a:r>
            <a:endParaRPr b="0" lang="es-CO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latin typeface="Arial"/>
            </a:endParaRPr>
          </a:p>
        </p:txBody>
      </p:sp>
      <p:pic>
        <p:nvPicPr>
          <p:cNvPr id="236" name="Google Shape;57;p1" descr=""/>
          <p:cNvPicPr/>
          <p:nvPr/>
        </p:nvPicPr>
        <p:blipFill>
          <a:blip r:embed="rId1"/>
          <a:stretch/>
        </p:blipFill>
        <p:spPr>
          <a:xfrm>
            <a:off x="3858840" y="640080"/>
            <a:ext cx="1863000" cy="172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43;p9"/>
          <p:cNvSpPr/>
          <p:nvPr/>
        </p:nvSpPr>
        <p:spPr>
          <a:xfrm>
            <a:off x="383040" y="249480"/>
            <a:ext cx="28170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  <a:ea typeface="Calibri"/>
              </a:rPr>
              <a:t>Justificación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287" name="Google Shape;144;p9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145;p9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Marca externa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89" name="Google Shape;146;p9"/>
          <p:cNvSpPr/>
          <p:nvPr/>
        </p:nvSpPr>
        <p:spPr>
          <a:xfrm>
            <a:off x="234000" y="1509840"/>
            <a:ext cx="848844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Se propone el desarrollo de un sistema de información web denominado Sistema de información de control y ventas (S.I.C.V) que sirva de herramienta para dar un seguimiento detallado y controlado del proceso ventas de la microempresa Productos Campesino100% Natural.</a:t>
            </a:r>
            <a:endParaRPr b="0" lang="es-CO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La importancia del sistema es; permitir que los usuarios sobre todo el propietario y/o administrador de la microempresa podrá tener acceso para ver los estados actualizados de las ventas, registros de los vendedores, creación de nuevos clientes, medios de pago y entregas en un solo sistema  de forma ágil y fácil de la información.</a:t>
            </a:r>
            <a:endParaRPr b="0" lang="es-CO" sz="1400" spc="-1" strike="noStrike">
              <a:latin typeface="Arial"/>
            </a:endParaRPr>
          </a:p>
        </p:txBody>
      </p:sp>
      <p:sp>
        <p:nvSpPr>
          <p:cNvPr id="290" name="Google Shape;147;p9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91" name="Google Shape;148;p9" descr=""/>
          <p:cNvPicPr/>
          <p:nvPr/>
        </p:nvPicPr>
        <p:blipFill>
          <a:blip r:embed="rId1"/>
          <a:stretch/>
        </p:blipFill>
        <p:spPr>
          <a:xfrm>
            <a:off x="7480080" y="3773880"/>
            <a:ext cx="1515600" cy="11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53;p10"/>
          <p:cNvSpPr/>
          <p:nvPr/>
        </p:nvSpPr>
        <p:spPr>
          <a:xfrm>
            <a:off x="3459240" y="815400"/>
            <a:ext cx="43772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3f3f3f"/>
                </a:solidFill>
                <a:latin typeface="Calibri"/>
                <a:ea typeface="Calibri"/>
              </a:rPr>
              <a:t>Alcance y Delimitación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293" name="Google Shape;154;p10"/>
          <p:cNvSpPr/>
          <p:nvPr/>
        </p:nvSpPr>
        <p:spPr>
          <a:xfrm>
            <a:off x="1539720" y="2692080"/>
            <a:ext cx="5940720" cy="14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s-ES" sz="1700" spc="-1" strike="noStrike">
                <a:solidFill>
                  <a:srgbClr val="404040"/>
                </a:solidFill>
                <a:latin typeface="Calibri"/>
                <a:ea typeface="Calibri"/>
              </a:rPr>
              <a:t>El sistema de información Web SICV, servirá como apoyo al proceso ventas de productos de la empresa Productos Campesinos 100% Natural.</a:t>
            </a:r>
            <a:endParaRPr b="0" lang="es-CO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700" spc="-1" strike="noStrike">
              <a:latin typeface="Arial"/>
            </a:endParaRPr>
          </a:p>
        </p:txBody>
      </p:sp>
      <p:sp>
        <p:nvSpPr>
          <p:cNvPr id="294" name="Google Shape;155;p10"/>
          <p:cNvSpPr/>
          <p:nvPr/>
        </p:nvSpPr>
        <p:spPr>
          <a:xfrm>
            <a:off x="3580200" y="254016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156;p10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157;p10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Logo Sistema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97" name="Google Shape;158;p10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98" name="Google Shape;159;p10" descr=""/>
          <p:cNvPicPr/>
          <p:nvPr/>
        </p:nvPicPr>
        <p:blipFill>
          <a:blip r:embed="rId1"/>
          <a:stretch/>
        </p:blipFill>
        <p:spPr>
          <a:xfrm>
            <a:off x="7480080" y="3773880"/>
            <a:ext cx="1515600" cy="11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164;p11"/>
          <p:cNvSpPr/>
          <p:nvPr/>
        </p:nvSpPr>
        <p:spPr>
          <a:xfrm>
            <a:off x="383040" y="249480"/>
            <a:ext cx="541368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  <a:ea typeface="Calibri"/>
              </a:rPr>
              <a:t>Alcance y Delimitación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300" name="Google Shape;165;p11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166;p11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Marca externa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302" name="Google Shape;167;p11"/>
          <p:cNvSpPr/>
          <p:nvPr/>
        </p:nvSpPr>
        <p:spPr>
          <a:xfrm>
            <a:off x="383040" y="1233000"/>
            <a:ext cx="8019360" cy="37112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ALCANCE</a:t>
            </a: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El sistema de información </a:t>
            </a:r>
            <a:r>
              <a:rPr b="1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SICV</a:t>
            </a: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 llevará un control al proceso de ventas de la microempresa, manteniendo actualizada la información en tiempo real, optimizando la consulta y registro  para el proceso anteriormente mencionado. 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El usuario administrador puede realizar el ingreso, consulta y creación de vendedores y clientes.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El usuario vendedor puede registrar el estado de sus ventas, creación de nuevos clientes, verificar metodo de pago y confirmar entrega.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</p:txBody>
      </p:sp>
      <p:sp>
        <p:nvSpPr>
          <p:cNvPr id="303" name="Google Shape;168;p11"/>
          <p:cNvSpPr/>
          <p:nvPr/>
        </p:nvSpPr>
        <p:spPr>
          <a:xfrm>
            <a:off x="465840" y="153360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169;p11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05" name="Google Shape;170;p11" descr=""/>
          <p:cNvPicPr/>
          <p:nvPr/>
        </p:nvPicPr>
        <p:blipFill>
          <a:blip r:embed="rId1"/>
          <a:stretch/>
        </p:blipFill>
        <p:spPr>
          <a:xfrm>
            <a:off x="7561080" y="4309200"/>
            <a:ext cx="1434960" cy="64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75;p27"/>
          <p:cNvSpPr/>
          <p:nvPr/>
        </p:nvSpPr>
        <p:spPr>
          <a:xfrm>
            <a:off x="383040" y="249480"/>
            <a:ext cx="541368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  <a:ea typeface="Calibri"/>
              </a:rPr>
              <a:t>Alcance y Delimitación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307" name="Google Shape;176;p27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Google Shape;177;p27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Marca externa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309" name="Google Shape;178;p27"/>
          <p:cNvSpPr/>
          <p:nvPr/>
        </p:nvSpPr>
        <p:spPr>
          <a:xfrm>
            <a:off x="266040" y="1233000"/>
            <a:ext cx="8494560" cy="39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DELIMITACIÓN</a:t>
            </a: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El tiempo de duración está  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estipulado a 2 años</a:t>
            </a: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Se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 desarrollarán actividades que permitan especificar los requisitos necesarios para desarrollar el sistema de información.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Análisis de los requerimientos del cliente.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Levantamiento de información a través de entrevistas, encuesta y acompañamiento en el proceso de elaboración del producto. Elaboración de diagramas de casos de uso y mokcups.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Maquetación del sistema funcional a través del programa Sublime text la cual </a:t>
            </a:r>
            <a:endParaRPr b="0" lang="es-CO" sz="1600" spc="-1" strike="noStrike">
              <a:latin typeface="Arial"/>
            </a:endParaRPr>
          </a:p>
          <a:p>
            <a:pPr marL="285840" indent="-18396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</p:txBody>
      </p:sp>
      <p:sp>
        <p:nvSpPr>
          <p:cNvPr id="310" name="Google Shape;179;p27"/>
          <p:cNvSpPr/>
          <p:nvPr/>
        </p:nvSpPr>
        <p:spPr>
          <a:xfrm>
            <a:off x="383040" y="155844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180;p27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12" name="Google Shape;181;p27" descr=""/>
          <p:cNvPicPr/>
          <p:nvPr/>
        </p:nvPicPr>
        <p:blipFill>
          <a:blip r:embed="rId1"/>
          <a:stretch/>
        </p:blipFill>
        <p:spPr>
          <a:xfrm>
            <a:off x="7561080" y="4309200"/>
            <a:ext cx="1434960" cy="64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86;p12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Google Shape;187;p12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Marca externa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315" name="Google Shape;188;p12"/>
          <p:cNvSpPr/>
          <p:nvPr/>
        </p:nvSpPr>
        <p:spPr>
          <a:xfrm>
            <a:off x="2286000" y="1621800"/>
            <a:ext cx="4571640" cy="20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 anchorCtr="1">
            <a:spAutoFit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262626"/>
                </a:solidFill>
                <a:uFillTx/>
                <a:latin typeface="Calibri"/>
                <a:ea typeface="Calibri"/>
              </a:rPr>
              <a:t>Manual Técnico y de Instalación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262626"/>
                </a:solidFill>
                <a:uFillTx/>
                <a:latin typeface="Calibri"/>
                <a:ea typeface="Calibri"/>
              </a:rPr>
              <a:t>Prototipos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262626"/>
                </a:solidFill>
                <a:uFillTx/>
                <a:latin typeface="Calibri"/>
                <a:ea typeface="Calibri"/>
              </a:rPr>
              <a:t> </a:t>
            </a:r>
            <a:endParaRPr b="0" lang="es-CO" sz="18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316" name="Google Shape;189;p12"/>
          <p:cNvSpPr/>
          <p:nvPr/>
        </p:nvSpPr>
        <p:spPr>
          <a:xfrm>
            <a:off x="509400" y="555120"/>
            <a:ext cx="45572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3f3f3f"/>
                </a:solidFill>
                <a:latin typeface="Calibri"/>
                <a:ea typeface="Calibri"/>
              </a:rPr>
              <a:t>Entregables Proyecto Quinto Trimestre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317" name="Google Shape;190;p12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18" name="Google Shape;191;p12" descr=""/>
          <p:cNvPicPr/>
          <p:nvPr/>
        </p:nvPicPr>
        <p:blipFill>
          <a:blip r:embed="rId1"/>
          <a:stretch/>
        </p:blipFill>
        <p:spPr>
          <a:xfrm>
            <a:off x="7480080" y="3773880"/>
            <a:ext cx="1515600" cy="11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96;p13"/>
          <p:cNvSpPr/>
          <p:nvPr/>
        </p:nvSpPr>
        <p:spPr>
          <a:xfrm>
            <a:off x="3993120" y="1065240"/>
            <a:ext cx="1173960" cy="117396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62;p2"/>
          <p:cNvSpPr/>
          <p:nvPr/>
        </p:nvSpPr>
        <p:spPr>
          <a:xfrm>
            <a:off x="771480" y="1217160"/>
            <a:ext cx="280188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3f3f3f"/>
                </a:solidFill>
                <a:latin typeface="Calibri"/>
                <a:ea typeface="Calibri"/>
              </a:rPr>
              <a:t>Introducción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238" name="Google Shape;63;p2"/>
          <p:cNvSpPr/>
          <p:nvPr/>
        </p:nvSpPr>
        <p:spPr>
          <a:xfrm>
            <a:off x="858960" y="189684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64;p2"/>
          <p:cNvSpPr/>
          <p:nvPr/>
        </p:nvSpPr>
        <p:spPr>
          <a:xfrm>
            <a:off x="514080" y="2292840"/>
            <a:ext cx="3847680" cy="20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404040"/>
                </a:solidFill>
                <a:latin typeface="Arial"/>
                <a:ea typeface="Arial"/>
              </a:rPr>
              <a:t>La siguiente presentación tratara sobre la Microempresa </a:t>
            </a:r>
            <a:r>
              <a:rPr b="1" lang="es-ES" sz="1600" spc="-1" strike="noStrike">
                <a:solidFill>
                  <a:srgbClr val="404040"/>
                </a:solidFill>
                <a:latin typeface="Arial"/>
                <a:ea typeface="Arial"/>
              </a:rPr>
              <a:t>PRODUCTOS CAMPESINOS 100% NATURAL</a:t>
            </a:r>
            <a:r>
              <a:rPr b="0" lang="es-ES" sz="1600" spc="-1" strike="noStrike">
                <a:solidFill>
                  <a:srgbClr val="404040"/>
                </a:solidFill>
                <a:latin typeface="Arial"/>
                <a:ea typeface="Arial"/>
              </a:rPr>
              <a:t>, en la cual se encontraron carencias, en el control de las ventas, sobre las cuales se propone realizar un sistema de información que permita sistematizar el  proceso.</a:t>
            </a:r>
            <a:endParaRPr b="0" lang="es-CO" sz="1600" spc="-1" strike="noStrike">
              <a:latin typeface="Arial"/>
            </a:endParaRPr>
          </a:p>
        </p:txBody>
      </p:sp>
      <p:pic>
        <p:nvPicPr>
          <p:cNvPr id="240" name="Google Shape;65;p2" descr=""/>
          <p:cNvPicPr/>
          <p:nvPr/>
        </p:nvPicPr>
        <p:blipFill>
          <a:blip r:embed="rId1"/>
          <a:stretch/>
        </p:blipFill>
        <p:spPr>
          <a:xfrm>
            <a:off x="4572000" y="1009800"/>
            <a:ext cx="4496400" cy="41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70;p3"/>
          <p:cNvSpPr/>
          <p:nvPr/>
        </p:nvSpPr>
        <p:spPr>
          <a:xfrm>
            <a:off x="1190880" y="1079640"/>
            <a:ext cx="34560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4800" spc="-1" strike="noStrike">
                <a:solidFill>
                  <a:srgbClr val="ffffff"/>
                </a:solidFill>
                <a:latin typeface="Calibri"/>
                <a:ea typeface="Calibri"/>
              </a:rPr>
              <a:t>CONTENIDO</a:t>
            </a:r>
            <a:endParaRPr b="0" lang="es-CO" sz="4800" spc="-1" strike="noStrike">
              <a:latin typeface="Arial"/>
            </a:endParaRPr>
          </a:p>
        </p:txBody>
      </p:sp>
      <p:sp>
        <p:nvSpPr>
          <p:cNvPr id="242" name="Google Shape;71;p3"/>
          <p:cNvSpPr/>
          <p:nvPr/>
        </p:nvSpPr>
        <p:spPr>
          <a:xfrm>
            <a:off x="1518120" y="2133360"/>
            <a:ext cx="345600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Problema</a:t>
            </a:r>
            <a:endParaRPr b="0" lang="es-CO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Objetivos</a:t>
            </a:r>
            <a:endParaRPr b="0" lang="es-CO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Justificación</a:t>
            </a:r>
            <a:endParaRPr b="0" lang="es-CO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Alcance y Delimitación</a:t>
            </a:r>
            <a:endParaRPr b="0" lang="es-CO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Entregables Trimestre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243" name="Google Shape;72;p3"/>
          <p:cNvSpPr/>
          <p:nvPr/>
        </p:nvSpPr>
        <p:spPr>
          <a:xfrm>
            <a:off x="1278720" y="1981080"/>
            <a:ext cx="718200" cy="45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73;p3"/>
          <p:cNvSpPr/>
          <p:nvPr/>
        </p:nvSpPr>
        <p:spPr>
          <a:xfrm>
            <a:off x="5326560" y="1925640"/>
            <a:ext cx="2458080" cy="155484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3f3f3f"/>
                </a:solidFill>
                <a:latin typeface="Calibri"/>
                <a:ea typeface="Calibri"/>
              </a:rPr>
              <a:t>Logo Sistema.png o cualquier imagen alusiva al Sector</a:t>
            </a:r>
            <a:endParaRPr b="0" lang="es-CO" sz="2400" spc="-1" strike="noStrike">
              <a:latin typeface="Arial"/>
            </a:endParaRPr>
          </a:p>
        </p:txBody>
      </p:sp>
      <p:pic>
        <p:nvPicPr>
          <p:cNvPr id="245" name="Google Shape;74;p3" descr=""/>
          <p:cNvPicPr/>
          <p:nvPr/>
        </p:nvPicPr>
        <p:blipFill>
          <a:blip r:embed="rId1"/>
          <a:stretch/>
        </p:blipFill>
        <p:spPr>
          <a:xfrm>
            <a:off x="5201640" y="1910880"/>
            <a:ext cx="2583000" cy="15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79;p4"/>
          <p:cNvSpPr/>
          <p:nvPr/>
        </p:nvSpPr>
        <p:spPr>
          <a:xfrm>
            <a:off x="3357720" y="1095840"/>
            <a:ext cx="297468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3f3f3f"/>
                </a:solidFill>
                <a:latin typeface="Calibri"/>
                <a:ea typeface="Calibri"/>
              </a:rPr>
              <a:t>Problema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247" name="Google Shape;80;p4"/>
          <p:cNvSpPr/>
          <p:nvPr/>
        </p:nvSpPr>
        <p:spPr>
          <a:xfrm>
            <a:off x="3580200" y="197352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Google Shape;81;p4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82;p4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Logo Sistema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50" name="Google Shape;83;p4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51" name="Google Shape;84;p4" descr=""/>
          <p:cNvPicPr/>
          <p:nvPr/>
        </p:nvPicPr>
        <p:blipFill>
          <a:blip r:embed="rId1"/>
          <a:stretch/>
        </p:blipFill>
        <p:spPr>
          <a:xfrm>
            <a:off x="7472520" y="4187520"/>
            <a:ext cx="1493280" cy="679320"/>
          </a:xfrm>
          <a:prstGeom prst="rect">
            <a:avLst/>
          </a:prstGeom>
          <a:ln w="0">
            <a:noFill/>
          </a:ln>
        </p:spPr>
      </p:pic>
      <p:sp>
        <p:nvSpPr>
          <p:cNvPr id="252" name="Google Shape;85;p4"/>
          <p:cNvSpPr/>
          <p:nvPr/>
        </p:nvSpPr>
        <p:spPr>
          <a:xfrm>
            <a:off x="712080" y="2224080"/>
            <a:ext cx="7719480" cy="18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Calibri"/>
              </a:rPr>
              <a:t>La  Microempresa Productos Campesinos 100% Natural, dedicada a la elaboración de arequipe yogurt y manjar blanco de manera artesanal la cual a través de un levantamiento de información se encontraron las necesidades sobre los procesos de producción y ventas que se deben solucionar.</a:t>
            </a:r>
            <a:endParaRPr b="0" lang="es-CO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90;p5"/>
          <p:cNvSpPr/>
          <p:nvPr/>
        </p:nvSpPr>
        <p:spPr>
          <a:xfrm>
            <a:off x="383040" y="249480"/>
            <a:ext cx="23889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  <a:ea typeface="Calibri"/>
              </a:rPr>
              <a:t>Problema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254" name="Google Shape;91;p5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92;p5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Marca externa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56" name="Google Shape;93;p5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57" name="Google Shape;94;p5" descr=""/>
          <p:cNvPicPr/>
          <p:nvPr/>
        </p:nvPicPr>
        <p:blipFill>
          <a:blip r:embed="rId1"/>
          <a:stretch/>
        </p:blipFill>
        <p:spPr>
          <a:xfrm>
            <a:off x="7679160" y="3929040"/>
            <a:ext cx="1316520" cy="1026360"/>
          </a:xfrm>
          <a:prstGeom prst="rect">
            <a:avLst/>
          </a:prstGeom>
          <a:ln w="0">
            <a:noFill/>
          </a:ln>
        </p:spPr>
      </p:pic>
      <p:sp>
        <p:nvSpPr>
          <p:cNvPr id="258" name="Google Shape;95;p5"/>
          <p:cNvSpPr/>
          <p:nvPr/>
        </p:nvSpPr>
        <p:spPr>
          <a:xfrm>
            <a:off x="147600" y="1069920"/>
            <a:ext cx="8307720" cy="30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Verificando uno de los procesos mediante una entrevista realizada al propietario  Hernando Carvajal el cual manifestó que los registros del proceso de ventas se lleva a cabo manualmente a lápiz y papel  constantemente.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Para determinar las del necesidades del proceso de ventas se recolectó información por medio de entrevista  encuestas y revisión de los registros que maneja el propietario y acompañamiento en la elaboración de los productos.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Se encuentra la necesidad de registrar la información en tiempo real, que apoye y optimice todo  lo que implica el proceso de ventas.</a:t>
            </a: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100;p6"/>
          <p:cNvSpPr/>
          <p:nvPr/>
        </p:nvSpPr>
        <p:spPr>
          <a:xfrm>
            <a:off x="3492720" y="1638720"/>
            <a:ext cx="297468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3f3f3f"/>
                </a:solidFill>
                <a:latin typeface="Calibri"/>
                <a:ea typeface="Calibri"/>
              </a:rPr>
              <a:t>Objetivos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260" name="Google Shape;101;p6"/>
          <p:cNvSpPr/>
          <p:nvPr/>
        </p:nvSpPr>
        <p:spPr>
          <a:xfrm>
            <a:off x="3580200" y="254016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Google Shape;102;p6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Google Shape;103;p6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Logo Sistema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63" name="Google Shape;104;p6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64" name="Google Shape;105;p6" descr=""/>
          <p:cNvPicPr/>
          <p:nvPr/>
        </p:nvPicPr>
        <p:blipFill>
          <a:blip r:embed="rId1"/>
          <a:stretch/>
        </p:blipFill>
        <p:spPr>
          <a:xfrm>
            <a:off x="7480080" y="3773880"/>
            <a:ext cx="1515600" cy="1181520"/>
          </a:xfrm>
          <a:prstGeom prst="rect">
            <a:avLst/>
          </a:prstGeom>
          <a:ln w="0">
            <a:noFill/>
          </a:ln>
        </p:spPr>
      </p:pic>
      <p:sp>
        <p:nvSpPr>
          <p:cNvPr id="265" name="Google Shape;106;p6"/>
          <p:cNvSpPr/>
          <p:nvPr/>
        </p:nvSpPr>
        <p:spPr>
          <a:xfrm>
            <a:off x="2013480" y="2782080"/>
            <a:ext cx="45705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3f3f3f"/>
                </a:solidFill>
                <a:latin typeface="Calibri"/>
                <a:ea typeface="Calibri"/>
              </a:rPr>
              <a:t>Desarrollar e integrar un sistema de información (SICV) para la gestión del proceso que se lleva a cabo en la Microempresa.</a:t>
            </a:r>
            <a:endParaRPr b="0" lang="es-C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111;p7"/>
          <p:cNvSpPr/>
          <p:nvPr/>
        </p:nvSpPr>
        <p:spPr>
          <a:xfrm>
            <a:off x="383040" y="249480"/>
            <a:ext cx="23889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  <a:ea typeface="Calibri"/>
              </a:rPr>
              <a:t>Objetivos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267" name="Google Shape;112;p7"/>
          <p:cNvSpPr/>
          <p:nvPr/>
        </p:nvSpPr>
        <p:spPr>
          <a:xfrm>
            <a:off x="383040" y="2392920"/>
            <a:ext cx="4188600" cy="41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OBJETIVOS ESPECÍFICOS</a:t>
            </a:r>
            <a:endParaRPr b="0" lang="es-CO" sz="16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404040"/>
                </a:solidFill>
                <a:latin typeface="Calibri"/>
                <a:ea typeface="Calibri"/>
              </a:rPr>
              <a:t>Gestionar los usuarios de la empresa Productos Campesinos 100% Natural para el sistema de información Web SICV.</a:t>
            </a: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404040"/>
                </a:solidFill>
                <a:latin typeface="Calibri"/>
                <a:ea typeface="Calibri"/>
              </a:rPr>
              <a:t>Gestionar el seguimiento al proceso de ventas de Arequipe Artesanal, Yogurt y Manjar Blanco para la microempresa Productos Campesinos 100% Natural.</a:t>
            </a:r>
            <a:r>
              <a:rPr b="0" lang="es-ES" sz="1800" spc="-1" strike="noStrike">
                <a:solidFill>
                  <a:srgbClr val="404040"/>
                </a:solidFill>
                <a:latin typeface="Calibri"/>
                <a:ea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es-CO" sz="1800" spc="-1" strike="noStrike">
              <a:latin typeface="Arial"/>
            </a:endParaRPr>
          </a:p>
          <a:p>
            <a:pPr marL="800280" indent="-240840" algn="just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268" name="Google Shape;113;p7"/>
          <p:cNvSpPr/>
          <p:nvPr/>
        </p:nvSpPr>
        <p:spPr>
          <a:xfrm>
            <a:off x="465840" y="153360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114;p7"/>
          <p:cNvSpPr/>
          <p:nvPr/>
        </p:nvSpPr>
        <p:spPr>
          <a:xfrm>
            <a:off x="465840" y="273240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115;p7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" name="Google Shape;116;p7"/>
          <p:cNvSpPr/>
          <p:nvPr/>
        </p:nvSpPr>
        <p:spPr>
          <a:xfrm>
            <a:off x="465840" y="1232280"/>
            <a:ext cx="74880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OBJETIVO GENERAL</a:t>
            </a:r>
            <a:endParaRPr b="0" lang="es-CO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Desarrollar el sistema de información web SICV para  registrar y hacer seguimiento al proceso de  ventas  de la microempresa  Productos Campesinos 100% Natural.</a:t>
            </a:r>
            <a:endParaRPr b="0" lang="es-CO" sz="1600" spc="-1" strike="noStrike">
              <a:latin typeface="Arial"/>
            </a:endParaRPr>
          </a:p>
        </p:txBody>
      </p:sp>
      <p:pic>
        <p:nvPicPr>
          <p:cNvPr id="272" name="Google Shape;117;p7" descr=""/>
          <p:cNvPicPr/>
          <p:nvPr/>
        </p:nvPicPr>
        <p:blipFill>
          <a:blip r:embed="rId1"/>
          <a:stretch/>
        </p:blipFill>
        <p:spPr>
          <a:xfrm>
            <a:off x="4983120" y="2571840"/>
            <a:ext cx="3976200" cy="228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122;p26"/>
          <p:cNvSpPr/>
          <p:nvPr/>
        </p:nvSpPr>
        <p:spPr>
          <a:xfrm>
            <a:off x="383040" y="249480"/>
            <a:ext cx="23889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600" spc="-1" strike="noStrike">
                <a:solidFill>
                  <a:srgbClr val="ffffff"/>
                </a:solidFill>
                <a:latin typeface="Calibri"/>
                <a:ea typeface="Calibri"/>
              </a:rPr>
              <a:t>Objetivos</a:t>
            </a:r>
            <a:endParaRPr b="0" lang="es-CO" sz="3600" spc="-1" strike="noStrike">
              <a:latin typeface="Arial"/>
            </a:endParaRPr>
          </a:p>
        </p:txBody>
      </p:sp>
      <p:sp>
        <p:nvSpPr>
          <p:cNvPr id="274" name="Google Shape;123;p26"/>
          <p:cNvSpPr/>
          <p:nvPr/>
        </p:nvSpPr>
        <p:spPr>
          <a:xfrm>
            <a:off x="184680" y="1976040"/>
            <a:ext cx="4188600" cy="45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1600" spc="-1" strike="noStrike">
                <a:solidFill>
                  <a:srgbClr val="3f3f3f"/>
                </a:solidFill>
                <a:latin typeface="Calibri"/>
                <a:ea typeface="Calibri"/>
              </a:rPr>
              <a:t>OBJETIVOS ESPECÍFICOS</a:t>
            </a: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404040"/>
                </a:solidFill>
                <a:latin typeface="Calibri"/>
                <a:ea typeface="Calibri"/>
              </a:rPr>
              <a:t>Gestionar el registro y control de las ventas en las cuales se pueda consultar, editar y eliminar, así como añadir nuevos registros.</a:t>
            </a:r>
            <a:endParaRPr b="0" lang="es-CO" sz="1600" spc="-1" strike="noStrike">
              <a:latin typeface="Arial"/>
            </a:endParaRPr>
          </a:p>
          <a:p>
            <a:pPr marL="285840" indent="-18396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404040"/>
                </a:solidFill>
                <a:latin typeface="Calibri"/>
                <a:ea typeface="Calibri"/>
              </a:rPr>
              <a:t>Gestionar los reportes documentales, tiempo de consulta y edición de las ventas. </a:t>
            </a:r>
            <a:endParaRPr b="0" lang="es-CO" sz="1600" spc="-1" strike="noStrike">
              <a:latin typeface="Arial"/>
            </a:endParaRPr>
          </a:p>
          <a:p>
            <a:pPr marL="285840" indent="-18396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 marL="285840" indent="-183960">
              <a:lnSpc>
                <a:spcPct val="100000"/>
              </a:lnSpc>
              <a:tabLst>
                <a:tab algn="l" pos="0"/>
              </a:tabLst>
            </a:pPr>
            <a:endParaRPr b="0" lang="es-CO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600" spc="-1" strike="noStrike">
                <a:solidFill>
                  <a:srgbClr val="404040"/>
                </a:solidFill>
                <a:latin typeface="Calibri"/>
                <a:ea typeface="Calibri"/>
              </a:rPr>
              <a:t>	</a:t>
            </a:r>
            <a:r>
              <a:rPr b="0" lang="es-ES" sz="1800" spc="-1" strike="noStrike">
                <a:solidFill>
                  <a:srgbClr val="404040"/>
                </a:solidFill>
                <a:latin typeface="Calibri"/>
                <a:ea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es-CO" sz="1800" spc="-1" strike="noStrike">
              <a:latin typeface="Arial"/>
            </a:endParaRPr>
          </a:p>
          <a:p>
            <a:pPr marL="800280" indent="-240840" algn="just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latin typeface="Arial"/>
            </a:endParaRPr>
          </a:p>
        </p:txBody>
      </p:sp>
      <p:sp>
        <p:nvSpPr>
          <p:cNvPr id="275" name="Google Shape;124;p26"/>
          <p:cNvSpPr/>
          <p:nvPr/>
        </p:nvSpPr>
        <p:spPr>
          <a:xfrm>
            <a:off x="383040" y="229968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125;p26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77" name="Google Shape;126;p26" descr=""/>
          <p:cNvPicPr/>
          <p:nvPr/>
        </p:nvPicPr>
        <p:blipFill>
          <a:blip r:embed="rId1"/>
          <a:stretch/>
        </p:blipFill>
        <p:spPr>
          <a:xfrm>
            <a:off x="4409640" y="1438920"/>
            <a:ext cx="4549320" cy="37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31;p8"/>
          <p:cNvSpPr/>
          <p:nvPr/>
        </p:nvSpPr>
        <p:spPr>
          <a:xfrm>
            <a:off x="3492720" y="1638720"/>
            <a:ext cx="3702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5400" spc="-1" strike="noStrike">
                <a:solidFill>
                  <a:srgbClr val="3f3f3f"/>
                </a:solidFill>
                <a:latin typeface="Calibri"/>
                <a:ea typeface="Calibri"/>
              </a:rPr>
              <a:t>Justificación</a:t>
            </a:r>
            <a:endParaRPr b="0" lang="es-CO" sz="5400" spc="-1" strike="noStrike">
              <a:latin typeface="Arial"/>
            </a:endParaRPr>
          </a:p>
        </p:txBody>
      </p:sp>
      <p:sp>
        <p:nvSpPr>
          <p:cNvPr id="279" name="Google Shape;132;p8"/>
          <p:cNvSpPr/>
          <p:nvPr/>
        </p:nvSpPr>
        <p:spPr>
          <a:xfrm>
            <a:off x="3580200" y="2540160"/>
            <a:ext cx="718200" cy="4536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133;p8"/>
          <p:cNvSpPr/>
          <p:nvPr/>
        </p:nvSpPr>
        <p:spPr>
          <a:xfrm>
            <a:off x="7561080" y="4302720"/>
            <a:ext cx="1316520" cy="5641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134;p8"/>
          <p:cNvSpPr/>
          <p:nvPr/>
        </p:nvSpPr>
        <p:spPr>
          <a:xfrm>
            <a:off x="7561080" y="4440240"/>
            <a:ext cx="13165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200" spc="-1" strike="noStrike">
                <a:solidFill>
                  <a:srgbClr val="3f3f3f"/>
                </a:solidFill>
                <a:latin typeface="Calibri"/>
                <a:ea typeface="Calibri"/>
              </a:rPr>
              <a:t>Logo Sistema</a:t>
            </a:r>
            <a:endParaRPr b="0" lang="es-CO" sz="1200" spc="-1" strike="noStrike">
              <a:latin typeface="Arial"/>
            </a:endParaRPr>
          </a:p>
        </p:txBody>
      </p:sp>
      <p:sp>
        <p:nvSpPr>
          <p:cNvPr id="282" name="Google Shape;135;p8"/>
          <p:cNvSpPr/>
          <p:nvPr/>
        </p:nvSpPr>
        <p:spPr>
          <a:xfrm>
            <a:off x="8212680" y="192960"/>
            <a:ext cx="746280" cy="679320"/>
          </a:xfrm>
          <a:prstGeom prst="rect">
            <a:avLst/>
          </a:prstGeom>
          <a:noFill/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83" name="Google Shape;136;p8" descr=""/>
          <p:cNvPicPr/>
          <p:nvPr/>
        </p:nvPicPr>
        <p:blipFill>
          <a:blip r:embed="rId1"/>
          <a:stretch/>
        </p:blipFill>
        <p:spPr>
          <a:xfrm>
            <a:off x="7480080" y="3773880"/>
            <a:ext cx="1515600" cy="1181520"/>
          </a:xfrm>
          <a:prstGeom prst="rect">
            <a:avLst/>
          </a:prstGeom>
          <a:ln w="0">
            <a:noFill/>
          </a:ln>
        </p:spPr>
      </p:pic>
      <p:sp>
        <p:nvSpPr>
          <p:cNvPr id="284" name="Google Shape;137;p8"/>
          <p:cNvSpPr/>
          <p:nvPr/>
        </p:nvSpPr>
        <p:spPr>
          <a:xfrm>
            <a:off x="3492720" y="2692080"/>
            <a:ext cx="39870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3f3f3f"/>
                </a:solidFill>
                <a:latin typeface="Calibri"/>
                <a:ea typeface="Calibri"/>
              </a:rPr>
              <a:t>En este apartado se pretende dar a conocer los beneficios y la importancia del sistema de información SICV.  </a:t>
            </a:r>
            <a:endParaRPr b="0" lang="es-CO" sz="1800" spc="-1" strike="noStrike">
              <a:latin typeface="Arial"/>
            </a:endParaRPr>
          </a:p>
        </p:txBody>
      </p:sp>
      <p:pic>
        <p:nvPicPr>
          <p:cNvPr id="285" name="Google Shape;138;p8" descr=""/>
          <p:cNvPicPr/>
          <p:nvPr/>
        </p:nvPicPr>
        <p:blipFill>
          <a:blip r:embed="rId2"/>
          <a:stretch/>
        </p:blipFill>
        <p:spPr>
          <a:xfrm>
            <a:off x="77040" y="192960"/>
            <a:ext cx="3155040" cy="47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  <dc:description/>
  <dc:language>es-CO</dc:language>
  <cp:lastModifiedBy/>
  <dcterms:modified xsi:type="dcterms:W3CDTF">2021-09-25T08:18:03Z</dcterms:modified>
  <cp:revision>2</cp:revision>
  <dc:subject/>
  <dc:title/>
</cp:coreProperties>
</file>