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bbe259c16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bbe259c16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bbe259c16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bbe259c16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bbe259c16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bbe259c1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bbe259c16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bbe259c16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bbe259c16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bbe259c16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bbe259c16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bbe259c16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bbe259c16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bbe259c16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bbe259c16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bbe259c16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bbe259c16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bbe259c16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bbe259c16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bbe259c16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bbe259c1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bbe259c1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bbe259c16_4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bbe259c16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bbe259c16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fbbe259c16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bbe259c16_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bbe259c16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c6889b9d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c6889b9d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bbe259c16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bbe259c16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c6889b9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c6889b9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c6889b9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c6889b9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c6889b9d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fc6889b9d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bbe259c16_4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fbbe259c16_4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c6889b9d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c6889b9d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bbe259c1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bbe259c1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c6889b9d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fc6889b9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fbbe259c16_4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fbbe259c16_4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bbe259c16_4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fbbe259c16_4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fc6889b9d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fc6889b9d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c6889b9d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fc6889b9d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c6889b9d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c6889b9d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bbe259c16_4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bbe259c16_4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bbe259c16_4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bbe259c16_4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063eed87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063eed87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063eed87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063eed87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bbe259c1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bbe259c1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fbbe259c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fbbe259c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bbe259c1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bbe259c1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bbe259c16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bbe259c16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bbe259c1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bbe259c1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bbe259c1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bbe259c1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bbe259c16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bbe259c16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8C52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11700" y="407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a.png" id="11" name="Google Shape;11;p2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rot="-5399996">
            <a:off x="-1191600" y="1210103"/>
            <a:ext cx="5125174" cy="274176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pic>
        <p:nvPicPr>
          <p:cNvPr descr="ha.png" id="12" name="Google Shape;12;p2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flipH="1" rot="5400004">
            <a:off x="5154887" y="1154454"/>
            <a:ext cx="5125174" cy="28530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375" y="508750"/>
            <a:ext cx="3244275" cy="341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8C52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34763" y="3029387"/>
            <a:ext cx="1474499" cy="68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830" y="1443635"/>
            <a:ext cx="2294395" cy="68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.png" id="70" name="Google Shape;70;p11"/>
          <p:cNvPicPr preferRelativeResize="0"/>
          <p:nvPr/>
        </p:nvPicPr>
        <p:blipFill rotWithShape="1">
          <a:blip r:embed="rId4">
            <a:alphaModFix amt="30000"/>
          </a:blip>
          <a:srcRect b="0" l="9826" r="4870" t="18877"/>
          <a:stretch/>
        </p:blipFill>
        <p:spPr>
          <a:xfrm rot="-5399996">
            <a:off x="-1191600" y="1210103"/>
            <a:ext cx="5125174" cy="274176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pic>
        <p:nvPicPr>
          <p:cNvPr descr="ha.png" id="71" name="Google Shape;71;p11"/>
          <p:cNvPicPr preferRelativeResize="0"/>
          <p:nvPr/>
        </p:nvPicPr>
        <p:blipFill rotWithShape="1">
          <a:blip r:embed="rId4">
            <a:alphaModFix amt="30000"/>
          </a:blip>
          <a:srcRect b="0" l="9826" r="4870" t="18877"/>
          <a:stretch/>
        </p:blipFill>
        <p:spPr>
          <a:xfrm flipH="1" rot="5400004">
            <a:off x="5154887" y="1154454"/>
            <a:ext cx="5125174" cy="28530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pic>
        <p:nvPicPr>
          <p:cNvPr descr="E:\05.03.18 bkp\Documentos\João Victor\UFPE\CIn\Redesign logo CIn\Logotipo CIn-UFPE - Versões\CIn + UFPE\PNG\Horzontal Monocromático Branco - Logotipo CIn + UFPE.png" id="72" name="Google Shape;7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68088" y="2132613"/>
            <a:ext cx="3007850" cy="89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e seção - Branco" type="secHead">
  <p:cSld name="SECTION_HEADER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1115950"/>
            <a:ext cx="8520600" cy="20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3600"/>
              <a:buChar char="●"/>
              <a:defRPr sz="3600">
                <a:solidFill>
                  <a:srgbClr val="8C52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3600"/>
              <a:buChar char="○"/>
              <a:defRPr sz="3600">
                <a:solidFill>
                  <a:srgbClr val="8C52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3600"/>
              <a:buChar char="■"/>
              <a:defRPr sz="3600">
                <a:solidFill>
                  <a:srgbClr val="8C52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3600"/>
              <a:buChar char="●"/>
              <a:defRPr sz="3600">
                <a:solidFill>
                  <a:srgbClr val="8C52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3600"/>
              <a:buChar char="○"/>
              <a:defRPr sz="3600">
                <a:solidFill>
                  <a:srgbClr val="8C52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3600"/>
              <a:buChar char="■"/>
              <a:defRPr sz="3600">
                <a:solidFill>
                  <a:srgbClr val="8C52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3600"/>
              <a:buChar char="●"/>
              <a:defRPr sz="3600">
                <a:solidFill>
                  <a:srgbClr val="8C52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3600"/>
              <a:buChar char="○"/>
              <a:defRPr sz="3600">
                <a:solidFill>
                  <a:srgbClr val="8C52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3600"/>
              <a:buChar char="■"/>
              <a:defRPr sz="3600">
                <a:solidFill>
                  <a:srgbClr val="8C52FF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a.png" id="17" name="Google Shape;17;p3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rot="-5399996">
            <a:off x="-1191600" y="1210103"/>
            <a:ext cx="5125174" cy="274176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pic>
        <p:nvPicPr>
          <p:cNvPr descr="ha.png" id="18" name="Google Shape;18;p3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flipH="1" rot="5400004">
            <a:off x="5154887" y="1154454"/>
            <a:ext cx="5125174" cy="28530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2741875" y="3125950"/>
            <a:ext cx="35490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800"/>
              <a:buChar char="●"/>
              <a:defRPr sz="1800">
                <a:solidFill>
                  <a:srgbClr val="8C52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○"/>
              <a:defRPr>
                <a:solidFill>
                  <a:srgbClr val="8C52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■"/>
              <a:defRPr>
                <a:solidFill>
                  <a:srgbClr val="8C52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●"/>
              <a:defRPr>
                <a:solidFill>
                  <a:srgbClr val="8C52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○"/>
              <a:defRPr>
                <a:solidFill>
                  <a:srgbClr val="8C52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■"/>
              <a:defRPr>
                <a:solidFill>
                  <a:srgbClr val="8C52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●"/>
              <a:defRPr>
                <a:solidFill>
                  <a:srgbClr val="8C52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○"/>
              <a:defRPr>
                <a:solidFill>
                  <a:srgbClr val="8C52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■"/>
              <a:defRPr>
                <a:solidFill>
                  <a:srgbClr val="8C52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0"/>
            <a:ext cx="9173400" cy="792600"/>
          </a:xfrm>
          <a:prstGeom prst="rect">
            <a:avLst/>
          </a:prstGeom>
          <a:solidFill>
            <a:srgbClr val="8C5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ha.png" id="24" name="Google Shape;24;p4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rot="-5399996">
            <a:off x="-1191600" y="1210103"/>
            <a:ext cx="5125174" cy="274176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pic>
        <p:nvPicPr>
          <p:cNvPr descr="ha.png" id="25" name="Google Shape;25;p4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flipH="1" rot="5400004">
            <a:off x="5154887" y="1154454"/>
            <a:ext cx="5125174" cy="28530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sp>
        <p:nvSpPr>
          <p:cNvPr id="26" name="Google Shape;26;p4"/>
          <p:cNvSpPr txBox="1"/>
          <p:nvPr>
            <p:ph idx="2" type="title"/>
          </p:nvPr>
        </p:nvSpPr>
        <p:spPr>
          <a:xfrm>
            <a:off x="326400" y="1011875"/>
            <a:ext cx="8520600" cy="3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800"/>
              <a:buChar char="●"/>
              <a:defRPr sz="1800">
                <a:solidFill>
                  <a:srgbClr val="8C52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○"/>
              <a:defRPr>
                <a:solidFill>
                  <a:srgbClr val="8C52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■"/>
              <a:defRPr>
                <a:solidFill>
                  <a:srgbClr val="8C52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●"/>
              <a:defRPr>
                <a:solidFill>
                  <a:srgbClr val="8C52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○"/>
              <a:defRPr>
                <a:solidFill>
                  <a:srgbClr val="8C52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■"/>
              <a:defRPr>
                <a:solidFill>
                  <a:srgbClr val="8C52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●"/>
              <a:defRPr>
                <a:solidFill>
                  <a:srgbClr val="8C52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○"/>
              <a:defRPr>
                <a:solidFill>
                  <a:srgbClr val="8C52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■"/>
              <a:defRPr>
                <a:solidFill>
                  <a:srgbClr val="8C52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264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●"/>
              <a:defRPr sz="1400">
                <a:solidFill>
                  <a:srgbClr val="8C52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8C52FF"/>
              </a:buClr>
              <a:buSzPts val="1200"/>
              <a:buChar char="○"/>
              <a:defRPr sz="1200">
                <a:solidFill>
                  <a:srgbClr val="8C52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8C52FF"/>
              </a:buClr>
              <a:buSzPts val="1200"/>
              <a:buChar char="■"/>
              <a:defRPr sz="1200">
                <a:solidFill>
                  <a:srgbClr val="8C52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8C52FF"/>
              </a:buClr>
              <a:buSzPts val="1200"/>
              <a:buChar char="●"/>
              <a:defRPr sz="1200">
                <a:solidFill>
                  <a:srgbClr val="8C52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8C52FF"/>
              </a:buClr>
              <a:buSzPts val="1200"/>
              <a:buChar char="○"/>
              <a:defRPr sz="1200">
                <a:solidFill>
                  <a:srgbClr val="8C52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8C52FF"/>
              </a:buClr>
              <a:buSzPts val="1200"/>
              <a:buChar char="■"/>
              <a:defRPr sz="1200">
                <a:solidFill>
                  <a:srgbClr val="8C52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8C52FF"/>
              </a:buClr>
              <a:buSzPts val="1200"/>
              <a:buChar char="●"/>
              <a:defRPr sz="1200">
                <a:solidFill>
                  <a:srgbClr val="8C52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8C52FF"/>
              </a:buClr>
              <a:buSzPts val="1200"/>
              <a:buChar char="○"/>
              <a:defRPr sz="1200">
                <a:solidFill>
                  <a:srgbClr val="8C52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8C52FF"/>
              </a:buClr>
              <a:buSzPts val="1200"/>
              <a:buChar char="■"/>
              <a:defRPr sz="1200">
                <a:solidFill>
                  <a:srgbClr val="8C52FF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471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●"/>
              <a:defRPr sz="1400">
                <a:solidFill>
                  <a:srgbClr val="8C52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8C52FF"/>
              </a:buClr>
              <a:buSzPts val="1200"/>
              <a:buChar char="○"/>
              <a:defRPr sz="1200">
                <a:solidFill>
                  <a:srgbClr val="8C52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8C52FF"/>
              </a:buClr>
              <a:buSzPts val="1200"/>
              <a:buChar char="■"/>
              <a:defRPr sz="1200">
                <a:solidFill>
                  <a:srgbClr val="8C52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8C52FF"/>
              </a:buClr>
              <a:buSzPts val="1200"/>
              <a:buChar char="●"/>
              <a:defRPr sz="1200">
                <a:solidFill>
                  <a:srgbClr val="8C52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8C52FF"/>
              </a:buClr>
              <a:buSzPts val="1200"/>
              <a:buChar char="○"/>
              <a:defRPr sz="1200">
                <a:solidFill>
                  <a:srgbClr val="8C52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8C52FF"/>
              </a:buClr>
              <a:buSzPts val="1200"/>
              <a:buChar char="■"/>
              <a:defRPr sz="1200">
                <a:solidFill>
                  <a:srgbClr val="8C52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8C52FF"/>
              </a:buClr>
              <a:buSzPts val="1200"/>
              <a:buChar char="●"/>
              <a:defRPr sz="1200">
                <a:solidFill>
                  <a:srgbClr val="8C52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8C52FF"/>
              </a:buClr>
              <a:buSzPts val="1200"/>
              <a:buChar char="○"/>
              <a:defRPr sz="1200">
                <a:solidFill>
                  <a:srgbClr val="8C52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8C52FF"/>
              </a:buClr>
              <a:buSzPts val="1200"/>
              <a:buChar char="■"/>
              <a:defRPr sz="1200">
                <a:solidFill>
                  <a:srgbClr val="8C52FF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9173400" cy="792600"/>
          </a:xfrm>
          <a:prstGeom prst="rect">
            <a:avLst/>
          </a:prstGeom>
          <a:solidFill>
            <a:srgbClr val="8C5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ha.png" id="33" name="Google Shape;33;p5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rot="-5399996">
            <a:off x="-1191600" y="1210103"/>
            <a:ext cx="5125174" cy="274176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pic>
        <p:nvPicPr>
          <p:cNvPr descr="ha.png" id="34" name="Google Shape;34;p5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flipH="1" rot="5400004">
            <a:off x="5154887" y="1154454"/>
            <a:ext cx="5125174" cy="28530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e seção - Roxo">
  <p:cSld name="CUSTOM">
    <p:bg>
      <p:bgPr>
        <a:solidFill>
          <a:srgbClr val="8C52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.png" id="36" name="Google Shape;36;p6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rot="-5399996">
            <a:off x="-1191600" y="1210103"/>
            <a:ext cx="5125174" cy="274176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pic>
        <p:nvPicPr>
          <p:cNvPr descr="ha.png" id="37" name="Google Shape;37;p6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flipH="1" rot="5400004">
            <a:off x="5154887" y="1154454"/>
            <a:ext cx="5125174" cy="28530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115950"/>
            <a:ext cx="8520600" cy="20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○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■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○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■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○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■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/>
        </p:nvSpPr>
        <p:spPr>
          <a:xfrm>
            <a:off x="2741875" y="2827925"/>
            <a:ext cx="3549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idx="2" type="title"/>
          </p:nvPr>
        </p:nvSpPr>
        <p:spPr>
          <a:xfrm>
            <a:off x="2741875" y="3125950"/>
            <a:ext cx="35490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0" y="0"/>
            <a:ext cx="9173400" cy="792600"/>
          </a:xfrm>
          <a:prstGeom prst="rect">
            <a:avLst/>
          </a:prstGeom>
          <a:solidFill>
            <a:srgbClr val="8C5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ha.png" id="45" name="Google Shape;45;p7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rot="-5399996">
            <a:off x="-1191600" y="1210103"/>
            <a:ext cx="5125174" cy="274176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pic>
        <p:nvPicPr>
          <p:cNvPr descr="ha.png" id="46" name="Google Shape;46;p7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flipH="1" rot="5400004">
            <a:off x="5154887" y="1154454"/>
            <a:ext cx="5125174" cy="28530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8C52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a.png" id="50" name="Google Shape;50;p8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rot="-5399996">
            <a:off x="-1191600" y="1210103"/>
            <a:ext cx="5125174" cy="274176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pic>
        <p:nvPicPr>
          <p:cNvPr descr="ha.png" id="51" name="Google Shape;51;p8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flipH="1" rot="5400004">
            <a:off x="5154887" y="1154454"/>
            <a:ext cx="5125174" cy="28530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8C5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4200"/>
              <a:buChar char="●"/>
              <a:defRPr sz="4200">
                <a:solidFill>
                  <a:srgbClr val="8C52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2100"/>
              <a:buNone/>
              <a:defRPr sz="2100">
                <a:solidFill>
                  <a:srgbClr val="8C52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a.png" id="58" name="Google Shape;58;p9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rot="-5399996">
            <a:off x="-1191600" y="1210103"/>
            <a:ext cx="5125174" cy="274176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pic>
        <p:nvPicPr>
          <p:cNvPr descr="ha.png" id="59" name="Google Shape;59;p9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flipH="1" rot="5400004">
            <a:off x="5154887" y="1154454"/>
            <a:ext cx="5125174" cy="28530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8C52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●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○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■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●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○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■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●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○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■"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a.png" id="64" name="Google Shape;64;p10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rot="-5399996">
            <a:off x="-1191600" y="1210103"/>
            <a:ext cx="5125174" cy="274176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pic>
        <p:nvPicPr>
          <p:cNvPr descr="ha.png" id="65" name="Google Shape;65;p10"/>
          <p:cNvPicPr preferRelativeResize="0"/>
          <p:nvPr/>
        </p:nvPicPr>
        <p:blipFill rotWithShape="1">
          <a:blip r:embed="rId2">
            <a:alphaModFix amt="30000"/>
          </a:blip>
          <a:srcRect b="0" l="9826" r="4870" t="18877"/>
          <a:stretch/>
        </p:blipFill>
        <p:spPr>
          <a:xfrm flipH="1" rot="5400004">
            <a:off x="5154887" y="1154454"/>
            <a:ext cx="5125174" cy="28530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t.wikipedia.org/wiki/Ordena%C3%A7%C3%A3o_(computa%C3%A7%C3%A3o)" TargetMode="External"/><Relationship Id="rId4" Type="http://schemas.openxmlformats.org/officeDocument/2006/relationships/hyperlink" Target="https://pt.wikipedia.org/wiki/Ordena%C3%A7%C3%A3o_por_compara%C3%A7%C3%A3o" TargetMode="External"/><Relationship Id="rId5" Type="http://schemas.openxmlformats.org/officeDocument/2006/relationships/hyperlink" Target="https://pt.wikipedia.org/wiki/Divis%C3%A3o_e_Conquista" TargetMode="External"/><Relationship Id="rId6" Type="http://schemas.openxmlformats.org/officeDocument/2006/relationships/image" Target="../media/image17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t.wikipedia.org/wiki/Complexidade_Pior_caso" TargetMode="External"/><Relationship Id="rId4" Type="http://schemas.openxmlformats.org/officeDocument/2006/relationships/hyperlink" Target="https://pt.wikipedia.org/wiki/Complexidade_Caso_m%C3%A9dio" TargetMode="External"/><Relationship Id="rId5" Type="http://schemas.openxmlformats.org/officeDocument/2006/relationships/hyperlink" Target="https://pt.wikipedia.org/wiki/Ordena%C3%A7%C3%A3o_est%C3%A1vel" TargetMode="External"/><Relationship Id="rId6" Type="http://schemas.openxmlformats.org/officeDocument/2006/relationships/image" Target="../media/image16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C52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.png" id="77" name="Google Shape;77;p12"/>
          <p:cNvPicPr preferRelativeResize="0"/>
          <p:nvPr/>
        </p:nvPicPr>
        <p:blipFill rotWithShape="1">
          <a:blip r:embed="rId3">
            <a:alphaModFix amt="30000"/>
          </a:blip>
          <a:srcRect b="0" l="9826" r="4870" t="18877"/>
          <a:stretch/>
        </p:blipFill>
        <p:spPr>
          <a:xfrm rot="-5399996">
            <a:off x="-1191600" y="1210103"/>
            <a:ext cx="5125174" cy="274176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pic>
        <p:nvPicPr>
          <p:cNvPr descr="ha.png" id="78" name="Google Shape;78;p12"/>
          <p:cNvPicPr preferRelativeResize="0"/>
          <p:nvPr/>
        </p:nvPicPr>
        <p:blipFill rotWithShape="1">
          <a:blip r:embed="rId3">
            <a:alphaModFix amt="30000"/>
          </a:blip>
          <a:srcRect b="0" l="9826" r="4870" t="18877"/>
          <a:stretch/>
        </p:blipFill>
        <p:spPr>
          <a:xfrm flipH="1" rot="5400004">
            <a:off x="5154887" y="1154454"/>
            <a:ext cx="5125174" cy="28530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pic>
        <p:nvPicPr>
          <p:cNvPr id="79" name="Google Shape;7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375" y="508750"/>
            <a:ext cx="3244275" cy="34160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311700" y="41797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00">
                <a:latin typeface="Montserrat"/>
                <a:ea typeface="Montserrat"/>
                <a:cs typeface="Montserrat"/>
                <a:sym typeface="Montserrat"/>
              </a:rPr>
              <a:t>Workshop Lógica e Algoritmos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Negação</a:t>
            </a:r>
            <a:endParaRPr/>
          </a:p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496097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Esta operação representa o valor lógico de uma dada proposição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Quando uma proposição é verdadeira, a não proposição é falsa.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400"/>
              <a:t>O símbolo “~” indica a negação</a:t>
            </a:r>
            <a:r>
              <a:rPr lang="pt-BR"/>
              <a:t> 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438" y="3436675"/>
            <a:ext cx="1974325" cy="16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Conjunção</a:t>
            </a:r>
            <a:endParaRPr/>
          </a:p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A conjunção é utilizada quando entre as proposições existe o </a:t>
            </a:r>
            <a:r>
              <a:rPr lang="pt-BR" sz="2300"/>
              <a:t>conectivo</a:t>
            </a:r>
            <a:r>
              <a:rPr lang="pt-BR" sz="2300"/>
              <a:t> </a:t>
            </a:r>
            <a:r>
              <a:rPr b="1" lang="pt-BR" sz="2300"/>
              <a:t>“</a:t>
            </a:r>
            <a:r>
              <a:rPr b="1" lang="pt-BR" sz="2300"/>
              <a:t>e”.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O símbolo utilizado para representar essa operação é “^”, colocado entre as proposições.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Ex: “p ^ q”, significa “p e q”</a:t>
            </a:r>
            <a:endParaRPr sz="23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850" y="3592100"/>
            <a:ext cx="1574500" cy="14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Disjunção</a:t>
            </a:r>
            <a:endParaRPr/>
          </a:p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Nesta operação, o resultado será verdadeiro quando pelo menos uma das proposições é verdadeira.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símbolo utilizado para representar essa operação é “v”, colocado entre as proposições.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Ex: “p v q”, significa “p ou q”</a:t>
            </a:r>
            <a:endParaRPr sz="20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624" y="3565849"/>
            <a:ext cx="1522950" cy="13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Condicional</a:t>
            </a:r>
            <a:endParaRPr/>
          </a:p>
        </p:txBody>
      </p:sp>
      <p:sp>
        <p:nvSpPr>
          <p:cNvPr id="160" name="Google Shape;160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 condicional é a operação realizada quando na proposição utiliza-se o conectivo </a:t>
            </a:r>
            <a:r>
              <a:rPr b="1" lang="pt-BR" sz="2100"/>
              <a:t>se… então…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O resultado desta operação só será falsa quando a primeira for verdadeira e a consequente for falsa.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Não significa que uma proposição é </a:t>
            </a:r>
            <a:r>
              <a:rPr lang="pt-BR" sz="2100"/>
              <a:t>consequência</a:t>
            </a:r>
            <a:r>
              <a:rPr lang="pt-BR" sz="2100"/>
              <a:t> da outra.</a:t>
            </a:r>
            <a:endParaRPr sz="2100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113" y="3456150"/>
            <a:ext cx="1671975" cy="13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Bicondicional</a:t>
            </a:r>
            <a:endParaRPr/>
          </a:p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O operador </a:t>
            </a:r>
            <a:r>
              <a:rPr lang="pt-BR" sz="2300"/>
              <a:t>bicondicional</a:t>
            </a:r>
            <a:r>
              <a:rPr lang="pt-BR" sz="2300"/>
              <a:t> indica uma proposição do tipo </a:t>
            </a:r>
            <a:r>
              <a:rPr b="1" lang="pt-BR" sz="2300"/>
              <a:t>…se somente se… 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Ao usar esse operador, a sentença será verdadeira quando ambas as proposições forem ambas verdadeiras ou ambas falsas.</a:t>
            </a:r>
            <a:endParaRPr sz="2300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481" y="3482343"/>
            <a:ext cx="1637225" cy="13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Exercício: </a:t>
            </a:r>
            <a:r>
              <a:rPr lang="pt-BR"/>
              <a:t>Tabelas verdade/Operadores lógicos</a:t>
            </a:r>
            <a:endParaRPr/>
          </a:p>
        </p:txBody>
      </p:sp>
      <p:sp>
        <p:nvSpPr>
          <p:cNvPr id="175" name="Google Shape;175;p26"/>
          <p:cNvSpPr txBox="1"/>
          <p:nvPr>
            <p:ph idx="2" type="title"/>
          </p:nvPr>
        </p:nvSpPr>
        <p:spPr>
          <a:xfrm>
            <a:off x="326400" y="1677150"/>
            <a:ext cx="8520600" cy="22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highlight>
                  <a:srgbClr val="FFFFFF"/>
                </a:highlight>
              </a:rPr>
              <a:t>Escreva as sentenças na forma </a:t>
            </a:r>
            <a:r>
              <a:rPr lang="pt-BR" sz="2200">
                <a:highlight>
                  <a:srgbClr val="FFFFFF"/>
                </a:highlight>
              </a:rPr>
              <a:t>proposicional</a:t>
            </a:r>
            <a:r>
              <a:rPr lang="pt-BR" sz="2200">
                <a:highlight>
                  <a:srgbClr val="FFFFFF"/>
                </a:highlight>
              </a:rPr>
              <a:t> e c</a:t>
            </a:r>
            <a:r>
              <a:rPr lang="pt-BR" sz="2200">
                <a:highlight>
                  <a:srgbClr val="FFFFFF"/>
                </a:highlight>
              </a:rPr>
              <a:t>onstrua as tabelas verdade para cada proposição:</a:t>
            </a:r>
            <a:endParaRPr sz="22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>
                <a:highlight>
                  <a:srgbClr val="FFFFFF"/>
                </a:highlight>
              </a:rPr>
              <a:t>Se João for na praia então ele não vai estudar.</a:t>
            </a:r>
            <a:endParaRPr sz="2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>
                <a:highlight>
                  <a:srgbClr val="FFFFFF"/>
                </a:highlight>
              </a:rPr>
              <a:t>Se fizer sol e a água não estiver gelada então Maria vai entrar na piscina.</a:t>
            </a:r>
            <a:endParaRPr sz="22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>
                <a:highlight>
                  <a:srgbClr val="FFFFFF"/>
                </a:highlight>
              </a:rPr>
              <a:t>Se meu pai deixar e meu irmão não estiver em casa ou minha irmã estiver em casa então eu posso assistir meus desenhos.</a:t>
            </a:r>
            <a:endParaRPr sz="2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1115950"/>
            <a:ext cx="8520600" cy="20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Dados</a:t>
            </a:r>
            <a:endParaRPr/>
          </a:p>
        </p:txBody>
      </p:sp>
      <p:sp>
        <p:nvSpPr>
          <p:cNvPr id="181" name="Google Shape;181;p27"/>
          <p:cNvSpPr txBox="1"/>
          <p:nvPr>
            <p:ph idx="2" type="title"/>
          </p:nvPr>
        </p:nvSpPr>
        <p:spPr>
          <a:xfrm>
            <a:off x="2741875" y="3125950"/>
            <a:ext cx="3549000" cy="14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as diversas formas de organização dos dados que normalmente </a:t>
            </a:r>
            <a:r>
              <a:rPr lang="pt-BR"/>
              <a:t>utilizamos</a:t>
            </a:r>
            <a:r>
              <a:rPr lang="pt-BR"/>
              <a:t> na computação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Dados: Array</a:t>
            </a:r>
            <a:endParaRPr/>
          </a:p>
        </p:txBody>
      </p:sp>
      <p:sp>
        <p:nvSpPr>
          <p:cNvPr id="187" name="Google Shape;187;p28"/>
          <p:cNvSpPr txBox="1"/>
          <p:nvPr>
            <p:ph idx="2" type="title"/>
          </p:nvPr>
        </p:nvSpPr>
        <p:spPr>
          <a:xfrm>
            <a:off x="326400" y="1011875"/>
            <a:ext cx="8520600" cy="38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É uma sequência de elementos do mesmo tipo (inteiro, string, </a:t>
            </a:r>
            <a:r>
              <a:rPr lang="pt-BR" sz="2300"/>
              <a:t>boolean, flutuante).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Tem tamanho fixo (números de elementos).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Seu tamanho não pode ser modificado dinamicamente.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Estruturas de Dados: Lista</a:t>
            </a:r>
            <a:endParaRPr/>
          </a:p>
        </p:txBody>
      </p:sp>
      <p:sp>
        <p:nvSpPr>
          <p:cNvPr id="193" name="Google Shape;193;p29"/>
          <p:cNvSpPr txBox="1"/>
          <p:nvPr>
            <p:ph idx="2" type="title"/>
          </p:nvPr>
        </p:nvSpPr>
        <p:spPr>
          <a:xfrm>
            <a:off x="326400" y="1011875"/>
            <a:ext cx="8520600" cy="38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Forma mais simples de estrutura de dados dinâmica.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É uma lista de pares, onde cada par é representado por um elemento e um ponteiro.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Todos os elementos são conectados através de ponteiros.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>
                <a:solidFill>
                  <a:schemeClr val="hlink"/>
                </a:solidFill>
              </a:rPr>
              <a:t>Não é possível acessar um elemento diretamente.</a:t>
            </a:r>
            <a:endParaRPr sz="2200">
              <a:solidFill>
                <a:schemeClr val="hlink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Estruturas de Dados: Fila</a:t>
            </a:r>
            <a:endParaRPr/>
          </a:p>
        </p:txBody>
      </p:sp>
      <p:sp>
        <p:nvSpPr>
          <p:cNvPr id="199" name="Google Shape;199;p30"/>
          <p:cNvSpPr txBox="1"/>
          <p:nvPr>
            <p:ph idx="2" type="title"/>
          </p:nvPr>
        </p:nvSpPr>
        <p:spPr>
          <a:xfrm>
            <a:off x="326400" y="1011875"/>
            <a:ext cx="8520600" cy="38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Implementa a política FIFO (first-in, first-out).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Inserção: final da lista.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Remoção: início da lista.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Introdução a lógica matemática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Lógica proposicional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Tabela verdade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Operadores lógicos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Estruturas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Lista/Fila/Pilha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Algoritmos de busca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Árvores</a:t>
            </a:r>
            <a:r>
              <a:rPr lang="pt-BR"/>
              <a:t> binárias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Heap/Heapsort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Hashing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dados: Pilha</a:t>
            </a:r>
            <a:endParaRPr/>
          </a:p>
        </p:txBody>
      </p:sp>
      <p:sp>
        <p:nvSpPr>
          <p:cNvPr id="205" name="Google Shape;205;p31"/>
          <p:cNvSpPr txBox="1"/>
          <p:nvPr>
            <p:ph idx="2" type="title"/>
          </p:nvPr>
        </p:nvSpPr>
        <p:spPr>
          <a:xfrm>
            <a:off x="326400" y="1011875"/>
            <a:ext cx="8520600" cy="38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Implementa a política LIFO (last-in, first-out).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Inserção: início da lista.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Remoção: início da lista.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115950"/>
            <a:ext cx="8520600" cy="20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Árvores</a:t>
            </a:r>
            <a:r>
              <a:rPr lang="pt-BR"/>
              <a:t> Binárias</a:t>
            </a:r>
            <a:endParaRPr/>
          </a:p>
        </p:txBody>
      </p:sp>
      <p:sp>
        <p:nvSpPr>
          <p:cNvPr id="211" name="Google Shape;211;p32"/>
          <p:cNvSpPr txBox="1"/>
          <p:nvPr>
            <p:ph idx="2" type="title"/>
          </p:nvPr>
        </p:nvSpPr>
        <p:spPr>
          <a:xfrm>
            <a:off x="2741875" y="3125950"/>
            <a:ext cx="3549000" cy="14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uma estrutura de dados caracterizada </a:t>
            </a:r>
            <a:r>
              <a:rPr lang="pt-BR"/>
              <a:t>por não</a:t>
            </a:r>
            <a:r>
              <a:rPr lang="pt-BR"/>
              <a:t> ter nenhum elemento ou tem um elemento distinto, denominado raiz, com dois ponteiros.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Árvores Binárias</a:t>
            </a:r>
            <a:endParaRPr/>
          </a:p>
        </p:txBody>
      </p:sp>
      <p:sp>
        <p:nvSpPr>
          <p:cNvPr id="217" name="Google Shape;217;p33"/>
          <p:cNvSpPr txBox="1"/>
          <p:nvPr>
            <p:ph idx="2" type="title"/>
          </p:nvPr>
        </p:nvSpPr>
        <p:spPr>
          <a:xfrm>
            <a:off x="326400" y="1011875"/>
            <a:ext cx="8520600" cy="38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700"/>
              <a:buChar char="●"/>
            </a:pP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Os nós de uma árvore binária possuem graus zero, um ou dois. Um nó de grau zero é denominado folha.</a:t>
            </a:r>
            <a:endParaRPr sz="1700">
              <a:solidFill>
                <a:srgbClr val="8C52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8C52FF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700"/>
              <a:buChar char="●"/>
            </a:pP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Em uma árvore binária, por definição, cada nó poderá ter até duas folhas.</a:t>
            </a:r>
            <a:endParaRPr sz="1700">
              <a:solidFill>
                <a:srgbClr val="8C52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8C52FF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700"/>
              <a:buChar char="●"/>
            </a:pP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A </a:t>
            </a:r>
            <a:r>
              <a:rPr b="1" lang="pt-BR" sz="1700">
                <a:solidFill>
                  <a:srgbClr val="8C52FF"/>
                </a:solidFill>
                <a:highlight>
                  <a:srgbClr val="FFFFFF"/>
                </a:highlight>
              </a:rPr>
              <a:t>profundidade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 de um nó é a distância deste nó até a raiz.</a:t>
            </a:r>
            <a:endParaRPr sz="1700">
              <a:solidFill>
                <a:srgbClr val="8C52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8C52FF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700"/>
              <a:buChar char="●"/>
            </a:pP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Um conjunto de nós com a mesma profundidade é denominado </a:t>
            </a:r>
            <a:r>
              <a:rPr b="1" lang="pt-BR" sz="1700">
                <a:solidFill>
                  <a:srgbClr val="8C52FF"/>
                </a:solidFill>
                <a:highlight>
                  <a:srgbClr val="FFFFFF"/>
                </a:highlight>
              </a:rPr>
              <a:t>nível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 da árvore. A maior profundidade de um nó, é a </a:t>
            </a:r>
            <a:r>
              <a:rPr b="1" lang="pt-BR" sz="1700">
                <a:solidFill>
                  <a:srgbClr val="8C52FF"/>
                </a:solidFill>
                <a:highlight>
                  <a:srgbClr val="FFFFFF"/>
                </a:highlight>
              </a:rPr>
              <a:t>altura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 da árvore.</a:t>
            </a:r>
            <a:endParaRPr sz="1700">
              <a:solidFill>
                <a:srgbClr val="8C52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8C52FF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700"/>
              <a:buChar char="●"/>
            </a:pP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Uma árvore "estritamente binária" é uma árvore na qual todo nó tem zero ou duas folhas.</a:t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264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Árvores binárias onde os elementos são organizados de forma que: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Todos os elementos na sub-árvore esquerda de cada nó k têm valor menor ou igual ao valor no nó k.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Todos os elementos na sub-árvore direita de cada nó k têm valor maior do que o valor no nó k.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inserção</a:t>
            </a:r>
            <a:r>
              <a:rPr lang="pt-BR" sz="1600"/>
              <a:t> ocorre sempre </a:t>
            </a:r>
            <a:r>
              <a:rPr lang="pt-BR" sz="1600"/>
              <a:t>numa</a:t>
            </a:r>
            <a:r>
              <a:rPr lang="pt-BR" sz="1600"/>
              <a:t> folha.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remoção nem sempre ocorre numa folha.</a:t>
            </a:r>
            <a:endParaRPr sz="1600"/>
          </a:p>
        </p:txBody>
      </p:sp>
      <p:sp>
        <p:nvSpPr>
          <p:cNvPr id="223" name="Google Shape;223;p34"/>
          <p:cNvSpPr txBox="1"/>
          <p:nvPr>
            <p:ph idx="2" type="body"/>
          </p:nvPr>
        </p:nvSpPr>
        <p:spPr>
          <a:xfrm>
            <a:off x="48471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Árvores</a:t>
            </a:r>
            <a:r>
              <a:rPr lang="pt-BR"/>
              <a:t> de Busca Binária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100" y="1246825"/>
            <a:ext cx="396722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1115950"/>
            <a:ext cx="8520600" cy="20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Busca e Ordenação</a:t>
            </a:r>
            <a:endParaRPr/>
          </a:p>
        </p:txBody>
      </p:sp>
      <p:sp>
        <p:nvSpPr>
          <p:cNvPr id="231" name="Google Shape;231;p35"/>
          <p:cNvSpPr txBox="1"/>
          <p:nvPr>
            <p:ph idx="2" type="title"/>
          </p:nvPr>
        </p:nvSpPr>
        <p:spPr>
          <a:xfrm>
            <a:off x="2741875" y="3125950"/>
            <a:ext cx="3549000" cy="14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algoritmos que ajudam a achar elementos nas estruturas de dados com intuito de resolver problemas.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264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Algoritmo</a:t>
            </a:r>
            <a:r>
              <a:rPr lang="pt-BR" sz="1800"/>
              <a:t> de ordenação mais simples.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</a:t>
            </a:r>
            <a:r>
              <a:rPr lang="pt-BR" sz="1800"/>
              <a:t>ideia</a:t>
            </a:r>
            <a:r>
              <a:rPr lang="pt-BR" sz="1800"/>
              <a:t> é percorrer o vetor várias vezes, e a cada passagem fazer flutuar para o topo o maior elemento da sequência.</a:t>
            </a:r>
            <a:endParaRPr sz="1800"/>
          </a:p>
        </p:txBody>
      </p:sp>
      <p:sp>
        <p:nvSpPr>
          <p:cNvPr id="237" name="Google Shape;237;p36"/>
          <p:cNvSpPr txBox="1"/>
          <p:nvPr>
            <p:ph idx="2" type="body"/>
          </p:nvPr>
        </p:nvSpPr>
        <p:spPr>
          <a:xfrm>
            <a:off x="48471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BubbleSort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100" y="1246824"/>
            <a:ext cx="3999900" cy="3385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264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700"/>
              <a:buChar char="●"/>
            </a:pP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O </a:t>
            </a:r>
            <a:r>
              <a:rPr b="1" i="1" lang="pt-BR" sz="1700">
                <a:solidFill>
                  <a:srgbClr val="8C52FF"/>
                </a:solidFill>
                <a:highlight>
                  <a:srgbClr val="FFFFFF"/>
                </a:highlight>
              </a:rPr>
              <a:t>merge sort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, ou 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ordenação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 por mistura, é um exemplo de 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algoritmo de ordenação por comparação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 do tipo 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dividir-para-conquistar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.</a:t>
            </a:r>
            <a:endParaRPr sz="1700">
              <a:solidFill>
                <a:srgbClr val="8C52FF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pt-BR" sz="1500">
                <a:solidFill>
                  <a:schemeClr val="hlink"/>
                </a:solidFill>
              </a:rPr>
              <a:t>Dividir a entrada em conjuntos menores.</a:t>
            </a:r>
            <a:endParaRPr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pt-BR" sz="1500">
                <a:solidFill>
                  <a:schemeClr val="hlink"/>
                </a:solidFill>
              </a:rPr>
              <a:t>Resolver cada instância menor de maneira recursiva.</a:t>
            </a:r>
            <a:endParaRPr sz="1500">
              <a:solidFill>
                <a:schemeClr val="hlink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○"/>
            </a:pPr>
            <a:r>
              <a:rPr lang="pt-BR" sz="1500">
                <a:solidFill>
                  <a:schemeClr val="hlink"/>
                </a:solidFill>
              </a:rPr>
              <a:t>Reunir as soluções parciais para compor a solução do problema original.</a:t>
            </a:r>
            <a:endParaRPr sz="1500">
              <a:solidFill>
                <a:schemeClr val="hlink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00"/>
              <a:buChar char="●"/>
            </a:pPr>
            <a:r>
              <a:rPr lang="pt-BR" sz="1700">
                <a:solidFill>
                  <a:schemeClr val="hlink"/>
                </a:solidFill>
              </a:rPr>
              <a:t>Usa recursividade, há um alto consumo de memória.</a:t>
            </a:r>
            <a:endParaRPr sz="17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7"/>
          <p:cNvSpPr txBox="1"/>
          <p:nvPr>
            <p:ph idx="2" type="body"/>
          </p:nvPr>
        </p:nvSpPr>
        <p:spPr>
          <a:xfrm>
            <a:off x="48471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MergeSort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7100" y="1246832"/>
            <a:ext cx="403625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264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</a:t>
            </a:r>
            <a:r>
              <a:rPr b="1" lang="pt-BR">
                <a:solidFill>
                  <a:srgbClr val="8C52FF"/>
                </a:solidFill>
                <a:highlight>
                  <a:srgbClr val="FFFFFF"/>
                </a:highlight>
              </a:rPr>
              <a:t>quicksort</a:t>
            </a:r>
            <a:r>
              <a:rPr lang="pt-BR">
                <a:solidFill>
                  <a:srgbClr val="8C52FF"/>
                </a:solidFill>
                <a:highlight>
                  <a:srgbClr val="FFFFFF"/>
                </a:highlight>
              </a:rPr>
              <a:t> é um método de ordenação muito rápido e eficiente.</a:t>
            </a:r>
            <a:endParaRPr>
              <a:solidFill>
                <a:srgbClr val="8C52F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●"/>
            </a:pPr>
            <a:r>
              <a:rPr lang="pt-BR">
                <a:solidFill>
                  <a:srgbClr val="8C52FF"/>
                </a:solidFill>
                <a:highlight>
                  <a:srgbClr val="FFFFFF"/>
                </a:highlight>
              </a:rPr>
              <a:t>Também utiliza a estratégia de dividir para conquistar.</a:t>
            </a:r>
            <a:endParaRPr>
              <a:solidFill>
                <a:srgbClr val="8C52F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●"/>
            </a:pPr>
            <a:r>
              <a:rPr lang="pt-BR">
                <a:solidFill>
                  <a:srgbClr val="8C52FF"/>
                </a:solidFill>
                <a:highlight>
                  <a:srgbClr val="FFFFFF"/>
                </a:highlight>
              </a:rPr>
              <a:t>Escolha um elemento da lista, denominado pivô.</a:t>
            </a:r>
            <a:endParaRPr>
              <a:solidFill>
                <a:srgbClr val="8C52F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●"/>
            </a:pPr>
            <a:r>
              <a:rPr lang="pt-BR">
                <a:solidFill>
                  <a:srgbClr val="8C52FF"/>
                </a:solidFill>
                <a:highlight>
                  <a:srgbClr val="FFFFFF"/>
                </a:highlight>
              </a:rPr>
              <a:t>Rearranja</a:t>
            </a:r>
            <a:r>
              <a:rPr lang="pt-BR">
                <a:solidFill>
                  <a:srgbClr val="8C52FF"/>
                </a:solidFill>
                <a:highlight>
                  <a:srgbClr val="FFFFFF"/>
                </a:highlight>
              </a:rPr>
              <a:t> a lista de forma que todos os elementos anteriores ao pivô sejam menores que ele, e todos os elementos posteriores ao pivô sejam maiores que ele. Ao fim do processo o pivô estará em sua posição final e haverá duas sub listas não ordenadas. </a:t>
            </a:r>
            <a:endParaRPr>
              <a:solidFill>
                <a:srgbClr val="8C52F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400"/>
              <a:buChar char="●"/>
            </a:pPr>
            <a:r>
              <a:rPr lang="pt-BR">
                <a:solidFill>
                  <a:srgbClr val="8C52FF"/>
                </a:solidFill>
                <a:highlight>
                  <a:srgbClr val="FFFFFF"/>
                </a:highlight>
              </a:rPr>
              <a:t>Por fim, ordene as sub listas dos elementos menores e maiores.</a:t>
            </a:r>
            <a:endParaRPr>
              <a:solidFill>
                <a:srgbClr val="8C52F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8C52FF"/>
              </a:solidFill>
              <a:highlight>
                <a:srgbClr val="FFFFFF"/>
              </a:highlight>
            </a:endParaRPr>
          </a:p>
        </p:txBody>
      </p:sp>
      <p:sp>
        <p:nvSpPr>
          <p:cNvPr id="253" name="Google Shape;253;p38"/>
          <p:cNvSpPr txBox="1"/>
          <p:nvPr>
            <p:ph idx="2" type="body"/>
          </p:nvPr>
        </p:nvSpPr>
        <p:spPr>
          <a:xfrm>
            <a:off x="48471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QuickSort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025" y="1298125"/>
            <a:ext cx="447005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1115950"/>
            <a:ext cx="8520600" cy="20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Heap</a:t>
            </a:r>
            <a:endParaRPr/>
          </a:p>
        </p:txBody>
      </p:sp>
      <p:sp>
        <p:nvSpPr>
          <p:cNvPr id="261" name="Google Shape;261;p39"/>
          <p:cNvSpPr txBox="1"/>
          <p:nvPr>
            <p:ph idx="2" type="title"/>
          </p:nvPr>
        </p:nvSpPr>
        <p:spPr>
          <a:xfrm>
            <a:off x="2741875" y="3125950"/>
            <a:ext cx="3549000" cy="14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C52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 uma estrutura de dados especializada, baseada em árvore, que é essencialmente uma árvore quase completa</a:t>
            </a:r>
            <a:endParaRPr>
              <a:solidFill>
                <a:srgbClr val="8C52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3264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Busca por prioridade.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Representa uma ordem parcial entre os elementos do conjunto.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Array unidimensional.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Raiz ocupa a posição 1 do array.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Dois tipos de Heap: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Min heap - para cada nó da </a:t>
            </a:r>
            <a:r>
              <a:rPr lang="pt-BR" sz="1400"/>
              <a:t>árvore,</a:t>
            </a:r>
            <a:r>
              <a:rPr lang="pt-BR" sz="1400"/>
              <a:t> o valor do nó tem que ser menor </a:t>
            </a:r>
            <a:r>
              <a:rPr lang="pt-BR" sz="1400"/>
              <a:t>que o de seus</a:t>
            </a:r>
            <a:r>
              <a:rPr lang="pt-BR" sz="1400"/>
              <a:t> filhos.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>
                <a:solidFill>
                  <a:schemeClr val="hlink"/>
                </a:solidFill>
              </a:rPr>
              <a:t>Max heap - para cada nó da árvore, o valor do nó tem que ser maior que o de seus filhos.</a:t>
            </a:r>
            <a:endParaRPr sz="1400"/>
          </a:p>
        </p:txBody>
      </p:sp>
      <p:sp>
        <p:nvSpPr>
          <p:cNvPr id="267" name="Google Shape;267;p40"/>
          <p:cNvSpPr txBox="1"/>
          <p:nvPr>
            <p:ph idx="2" type="body"/>
          </p:nvPr>
        </p:nvSpPr>
        <p:spPr>
          <a:xfrm>
            <a:off x="48471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0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Heap</a:t>
            </a:r>
            <a:endParaRPr/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100" y="1246825"/>
            <a:ext cx="3999900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115950"/>
            <a:ext cx="8520600" cy="20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Matemática</a:t>
            </a:r>
            <a:endParaRPr/>
          </a:p>
        </p:txBody>
      </p:sp>
      <p:sp>
        <p:nvSpPr>
          <p:cNvPr id="92" name="Google Shape;92;p14"/>
          <p:cNvSpPr txBox="1"/>
          <p:nvPr>
            <p:ph idx="2" type="title"/>
          </p:nvPr>
        </p:nvSpPr>
        <p:spPr>
          <a:xfrm>
            <a:off x="2741875" y="3125950"/>
            <a:ext cx="3549000" cy="14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FFFFFF"/>
                </a:highlight>
              </a:rPr>
              <a:t>A lógica matemática analisa determinada proposição buscando identificar se representa uma afirmação verdadeira ou falsa.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264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700"/>
              <a:buChar char="●"/>
            </a:pPr>
            <a:r>
              <a:rPr lang="pt-BR" sz="1700">
                <a:solidFill>
                  <a:srgbClr val="8C52FF"/>
                </a:solidFill>
              </a:rPr>
              <a:t>T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em um desempenho em tempo de execução muito bom em conjuntos ordenados aleatoriamente.</a:t>
            </a:r>
            <a:endParaRPr sz="1700">
              <a:solidFill>
                <a:srgbClr val="8C52FF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700"/>
              <a:buChar char="●"/>
            </a:pP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Tem um uso de memória bem comportado e o seu desempenho em 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pior cenário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 é praticamente igual ao desempenho em 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cenário médio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.</a:t>
            </a:r>
            <a:endParaRPr sz="1700">
              <a:solidFill>
                <a:srgbClr val="8C52FF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700"/>
              <a:buChar char="●"/>
            </a:pP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O heapsort não é um algoritmo de 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ordenação estável</a:t>
            </a:r>
            <a:r>
              <a:rPr lang="pt-BR" sz="1700">
                <a:solidFill>
                  <a:srgbClr val="8C52FF"/>
                </a:solidFill>
                <a:highlight>
                  <a:srgbClr val="FFFFFF"/>
                </a:highlight>
              </a:rPr>
              <a:t>.</a:t>
            </a:r>
            <a:endParaRPr sz="1700">
              <a:solidFill>
                <a:srgbClr val="8C52FF"/>
              </a:solidFill>
              <a:highlight>
                <a:srgbClr val="FFFFFF"/>
              </a:highlight>
            </a:endParaRPr>
          </a:p>
        </p:txBody>
      </p:sp>
      <p:sp>
        <p:nvSpPr>
          <p:cNvPr id="275" name="Google Shape;275;p41"/>
          <p:cNvSpPr txBox="1"/>
          <p:nvPr>
            <p:ph idx="2" type="body"/>
          </p:nvPr>
        </p:nvSpPr>
        <p:spPr>
          <a:xfrm>
            <a:off x="48471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1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HeapSort</a:t>
            </a: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7100" y="1246825"/>
            <a:ext cx="3999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311700" y="1115950"/>
            <a:ext cx="8520600" cy="20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Hashing</a:t>
            </a:r>
            <a:endParaRPr/>
          </a:p>
        </p:txBody>
      </p:sp>
      <p:sp>
        <p:nvSpPr>
          <p:cNvPr id="283" name="Google Shape;283;p42"/>
          <p:cNvSpPr txBox="1"/>
          <p:nvPr>
            <p:ph idx="2" type="title"/>
          </p:nvPr>
        </p:nvSpPr>
        <p:spPr>
          <a:xfrm>
            <a:off x="2741875" y="3125950"/>
            <a:ext cx="3549000" cy="14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 algoritmo que mapeia dados de comprimento variável para dados de comprimento fixo.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Hashing</a:t>
            </a:r>
            <a:endParaRPr/>
          </a:p>
        </p:txBody>
      </p:sp>
      <p:sp>
        <p:nvSpPr>
          <p:cNvPr id="289" name="Google Shape;289;p43"/>
          <p:cNvSpPr txBox="1"/>
          <p:nvPr>
            <p:ph idx="2" type="title"/>
          </p:nvPr>
        </p:nvSpPr>
        <p:spPr>
          <a:xfrm>
            <a:off x="326400" y="1011875"/>
            <a:ext cx="8520600" cy="38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objetivo é mapear um espaço enorme de chaves em um espaço de inteiros relativamente pequeno.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Isso é feito através de uma função chamada hash function.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inteiro gerado pela hash </a:t>
            </a:r>
            <a:r>
              <a:rPr lang="pt-BR" sz="2000"/>
              <a:t>function</a:t>
            </a:r>
            <a:r>
              <a:rPr lang="pt-BR" sz="2000"/>
              <a:t> é chamado hash code e é usado para encontrar a localização do item.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Colisões: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Ocorre quando d</a:t>
            </a:r>
            <a:r>
              <a:rPr lang="pt-BR" sz="1600"/>
              <a:t>uas</a:t>
            </a:r>
            <a:r>
              <a:rPr lang="pt-BR" sz="1600"/>
              <a:t> chaves geram o mesmo hash code, ou seja, foram mapeadas no mesmo índice.</a:t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Hashing</a:t>
            </a:r>
            <a:endParaRPr/>
          </a:p>
        </p:txBody>
      </p:sp>
      <p:sp>
        <p:nvSpPr>
          <p:cNvPr id="295" name="Google Shape;295;p44"/>
          <p:cNvSpPr txBox="1"/>
          <p:nvPr>
            <p:ph idx="2" type="title"/>
          </p:nvPr>
        </p:nvSpPr>
        <p:spPr>
          <a:xfrm>
            <a:off x="326400" y="1011875"/>
            <a:ext cx="8520600" cy="38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Resolvendo colisões</a:t>
            </a:r>
            <a:endParaRPr sz="2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Desejável que a função hash seja injetiva.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Duas formas de resolver: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Closed Address Hashing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Open Address Hashing</a:t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264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Closed Address Hashing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Hash encadeado.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Forma mais simples de tratamento de colisões.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Cada entrada da tabela hash “H[i]” é uma lista ligada, cujo elemento tem hash code “i”.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Para inserir: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t-BR" sz="1500"/>
              <a:t>Compute o hash code i.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t-BR" sz="1500"/>
              <a:t>Insira seu elemento na lista ligada H[i].</a:t>
            </a:r>
            <a:endParaRPr sz="1500"/>
          </a:p>
        </p:txBody>
      </p:sp>
      <p:sp>
        <p:nvSpPr>
          <p:cNvPr id="301" name="Google Shape;301;p45"/>
          <p:cNvSpPr txBox="1"/>
          <p:nvPr>
            <p:ph idx="2" type="body"/>
          </p:nvPr>
        </p:nvSpPr>
        <p:spPr>
          <a:xfrm>
            <a:off x="48471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Open Address Hashing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É uma </a:t>
            </a:r>
            <a:r>
              <a:rPr lang="pt-BR" sz="1500"/>
              <a:t>estratégia</a:t>
            </a:r>
            <a:r>
              <a:rPr lang="pt-BR" sz="1500"/>
              <a:t> para guardar todas as chaves na tabela, mesmo quando ocorre colisão.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H[i] contém uma chave, ao invés de um link.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Tem a vantagem de não usar espaço extra.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Em caso de colisão, um novo endereço é computado. (rehashing)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5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Hashing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326400" y="10179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Linear Probing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Forma mais simples de rehashing.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Se a </a:t>
            </a:r>
            <a:r>
              <a:rPr lang="pt-BR" sz="1300"/>
              <a:t>posição</a:t>
            </a:r>
            <a:r>
              <a:rPr lang="pt-BR" sz="1300"/>
              <a:t> do hash code já estiver ocupada, então a próxima posição disponível na tabela hash será ocupada pela chave.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Não depende do valor da chave.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É possível</a:t>
            </a:r>
            <a:r>
              <a:rPr lang="pt-BR" sz="1300"/>
              <a:t> que uma posição da tabela hash já esteja ocupada com alguma chave cujo hash code é diferente.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Pode trazer problemas sérios de colisão se houver uma alta taxa de ocupação na tabela.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Para um bom desempenho é importante manter a taxa de ocupação da tabela em 50%.</a:t>
            </a:r>
            <a:endParaRPr sz="1300"/>
          </a:p>
        </p:txBody>
      </p:sp>
      <p:sp>
        <p:nvSpPr>
          <p:cNvPr id="308" name="Google Shape;308;p46"/>
          <p:cNvSpPr txBox="1"/>
          <p:nvPr>
            <p:ph idx="2" type="body"/>
          </p:nvPr>
        </p:nvSpPr>
        <p:spPr>
          <a:xfrm>
            <a:off x="4847100" y="10179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Double</a:t>
            </a:r>
            <a:r>
              <a:rPr lang="pt-BR" sz="1500"/>
              <a:t> Hashing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Mais efetivo que o Linear Probing.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Ao invés de fazer os incrementos de 1 invariavelmente, os incrementos são feitos por um valor, que depende da chave.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Remoção: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Uma operação delicada com tabelas hash.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Usa-se um bit para indicar se a posição está, de fato, ocupada por um elemento válido da tabela, ou se o dado que se encontra naquela entrada não faz parte da mesma.</a:t>
            </a:r>
            <a:endParaRPr sz="1300"/>
          </a:p>
        </p:txBody>
      </p:sp>
      <p:sp>
        <p:nvSpPr>
          <p:cNvPr id="309" name="Google Shape;309;p46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Rehashing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Exercício: Lista/Fila/Pilha</a:t>
            </a:r>
            <a:endParaRPr/>
          </a:p>
        </p:txBody>
      </p:sp>
      <p:sp>
        <p:nvSpPr>
          <p:cNvPr id="315" name="Google Shape;315;p47"/>
          <p:cNvSpPr txBox="1"/>
          <p:nvPr>
            <p:ph idx="2" type="title"/>
          </p:nvPr>
        </p:nvSpPr>
        <p:spPr>
          <a:xfrm>
            <a:off x="326400" y="1011875"/>
            <a:ext cx="8520600" cy="38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1: Dadas as </a:t>
            </a:r>
            <a:r>
              <a:rPr lang="pt-BR"/>
              <a:t>sequências</a:t>
            </a:r>
            <a:r>
              <a:rPr lang="pt-BR"/>
              <a:t> abaixo, diga a saída </a:t>
            </a:r>
            <a:r>
              <a:rPr lang="pt-BR"/>
              <a:t>esperada</a:t>
            </a:r>
            <a:r>
              <a:rPr lang="pt-BR"/>
              <a:t> para cada tipo de regra LIFO e FIFO: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14, 85, 96, 2, 3, 86, 7, 65, 8, 0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2, 3, 4, 5, 6, 7, 8, 9, 1, 0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192, 12, 127, 219, 893, 742, 984, 42, 87, 46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Bônus: Ordene as </a:t>
            </a:r>
            <a:r>
              <a:rPr lang="pt-BR"/>
              <a:t>sequências</a:t>
            </a:r>
            <a:r>
              <a:rPr lang="pt-BR"/>
              <a:t> utilizando algum algoritmo mostrado anteriormente. M</a:t>
            </a:r>
            <a:r>
              <a:rPr lang="pt-BR"/>
              <a:t>ostrar</a:t>
            </a:r>
            <a:r>
              <a:rPr lang="pt-BR"/>
              <a:t> o passo a passo (só a lógica).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Exercício: Árvores binárias</a:t>
            </a:r>
            <a:endParaRPr/>
          </a:p>
        </p:txBody>
      </p:sp>
      <p:sp>
        <p:nvSpPr>
          <p:cNvPr id="321" name="Google Shape;321;p48"/>
          <p:cNvSpPr txBox="1"/>
          <p:nvPr>
            <p:ph idx="2" type="title"/>
          </p:nvPr>
        </p:nvSpPr>
        <p:spPr>
          <a:xfrm>
            <a:off x="326400" y="1011875"/>
            <a:ext cx="8520600" cy="38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2: Construa árvores de busca binária com as sequências do exercício anterior. Mostrar o passo a passo.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Exercício: Heapsort</a:t>
            </a:r>
            <a:endParaRPr/>
          </a:p>
        </p:txBody>
      </p:sp>
      <p:sp>
        <p:nvSpPr>
          <p:cNvPr id="327" name="Google Shape;327;p49"/>
          <p:cNvSpPr txBox="1"/>
          <p:nvPr>
            <p:ph idx="2" type="title"/>
          </p:nvPr>
        </p:nvSpPr>
        <p:spPr>
          <a:xfrm>
            <a:off x="326400" y="1011875"/>
            <a:ext cx="8520600" cy="38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3: Utilize as sequências do </a:t>
            </a:r>
            <a:r>
              <a:rPr lang="pt-BR"/>
              <a:t>Exercício</a:t>
            </a:r>
            <a:r>
              <a:rPr lang="pt-BR"/>
              <a:t> 1 para construir um max heap e utilize o algoritmo Heapsort para ordenar o array.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Hashing</a:t>
            </a:r>
            <a:endParaRPr/>
          </a:p>
        </p:txBody>
      </p:sp>
      <p:sp>
        <p:nvSpPr>
          <p:cNvPr id="333" name="Google Shape;333;p50"/>
          <p:cNvSpPr txBox="1"/>
          <p:nvPr>
            <p:ph idx="2" type="title"/>
          </p:nvPr>
        </p:nvSpPr>
        <p:spPr>
          <a:xfrm>
            <a:off x="326400" y="1011875"/>
            <a:ext cx="8520600" cy="38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4: Considere uma tabela de hash de tamanho m = 1000 com hash function A(i) = (i mod 3) * 31. Calcule os valores de hash das chaves 61, 62, 63, 64 e 65. </a:t>
            </a:r>
            <a:br>
              <a:rPr lang="pt-BR"/>
            </a:br>
            <a:br>
              <a:rPr lang="pt-BR"/>
            </a:br>
            <a:r>
              <a:rPr lang="pt-BR"/>
              <a:t>Bonûs: Se </a:t>
            </a:r>
            <a:r>
              <a:rPr lang="pt-BR"/>
              <a:t>houver</a:t>
            </a:r>
            <a:r>
              <a:rPr lang="pt-BR"/>
              <a:t> colisão </a:t>
            </a:r>
            <a:r>
              <a:rPr lang="pt-BR"/>
              <a:t>entre</a:t>
            </a:r>
            <a:r>
              <a:rPr lang="pt-BR"/>
              <a:t> os valores, utilize a função C(i) = A(i) mod 5 para gerar o novo hash.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264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600"/>
              <a:buChar char="●"/>
            </a:pPr>
            <a:r>
              <a:rPr lang="pt-BR" sz="1600">
                <a:highlight>
                  <a:srgbClr val="FFFFFF"/>
                </a:highlight>
              </a:rPr>
              <a:t>As proposições são palavras ou símbolos que expressam um pensamento com um sentido completo e indicam afirmações de fatos ou de ideias.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600"/>
              <a:buChar char="●"/>
            </a:pPr>
            <a:r>
              <a:rPr lang="pt-BR" sz="1600">
                <a:highlight>
                  <a:srgbClr val="FFFFFF"/>
                </a:highlight>
              </a:rPr>
              <a:t>Essas afirmações assumem valores lógicos que podem ser verdadeiros ou falsos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600"/>
              <a:buChar char="●"/>
            </a:pPr>
            <a:r>
              <a:rPr lang="pt-BR" sz="1600">
                <a:highlight>
                  <a:srgbClr val="FFFFFF"/>
                </a:highlight>
              </a:rPr>
              <a:t>Uma proposição não pode ser ao mesmo tempo verdadeira e falsa.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2FF"/>
              </a:buClr>
              <a:buSzPts val="1600"/>
              <a:buChar char="●"/>
            </a:pPr>
            <a:r>
              <a:rPr lang="pt-BR" sz="1600">
                <a:highlight>
                  <a:srgbClr val="FFFFFF"/>
                </a:highlight>
              </a:rPr>
              <a:t>As proposições podem ser simples e compostas.</a:t>
            </a:r>
            <a:endParaRPr sz="1600"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8471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Conectivos:</a:t>
            </a:r>
            <a:endParaRPr b="1" sz="1700"/>
          </a:p>
          <a:p>
            <a:pPr indent="-33655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pt-BR" sz="1700">
                <a:highlight>
                  <a:srgbClr val="FFFFFF"/>
                </a:highlight>
              </a:rPr>
              <a:t>As proposições simples que formam uma proposição composta são ligadas por elementos que são chamados de conectivos.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pt-BR" sz="1700">
                <a:highlight>
                  <a:srgbClr val="FFFFFF"/>
                </a:highlight>
              </a:rPr>
              <a:t>Também</a:t>
            </a:r>
            <a:r>
              <a:rPr lang="pt-BR" sz="1700">
                <a:highlight>
                  <a:srgbClr val="FFFFFF"/>
                </a:highlight>
              </a:rPr>
              <a:t> podemos utilizar conectivos para modificar uma proposição.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Lógica Proposicional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Proposicional</a:t>
            </a:r>
            <a:endParaRPr/>
          </a:p>
        </p:txBody>
      </p:sp>
      <p:sp>
        <p:nvSpPr>
          <p:cNvPr id="105" name="Google Shape;105;p16"/>
          <p:cNvSpPr txBox="1"/>
          <p:nvPr>
            <p:ph idx="2" type="title"/>
          </p:nvPr>
        </p:nvSpPr>
        <p:spPr>
          <a:xfrm>
            <a:off x="326400" y="1011875"/>
            <a:ext cx="8520600" cy="3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</a:rPr>
              <a:t>Exercício: Verifique se as frases a seguir podem ser caracterizadas como proposições e </a:t>
            </a:r>
            <a:r>
              <a:rPr lang="pt-BR">
                <a:highlight>
                  <a:srgbClr val="FFFFFF"/>
                </a:highlight>
              </a:rPr>
              <a:t>identifique-</a:t>
            </a:r>
            <a:r>
              <a:rPr lang="pt-BR">
                <a:highlight>
                  <a:srgbClr val="FFFFFF"/>
                </a:highlight>
              </a:rPr>
              <a:t>as em cada frase.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highlight>
                  <a:srgbClr val="FFFFFF"/>
                </a:highlight>
              </a:rPr>
              <a:t>O céu é azul ou as nuvens são brancas.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highlight>
                  <a:srgbClr val="FFFFFF"/>
                </a:highlight>
              </a:rPr>
              <a:t>Eu gosto de frutas.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highlight>
                  <a:srgbClr val="FFFFFF"/>
                </a:highlight>
              </a:rPr>
              <a:t>A matéria é tudo aquilo que podemos tocar?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highlight>
                  <a:srgbClr val="FFFFFF"/>
                </a:highlight>
              </a:rPr>
              <a:t>Se Maria </a:t>
            </a:r>
            <a:r>
              <a:rPr lang="pt-BR">
                <a:highlight>
                  <a:srgbClr val="FFFFFF"/>
                </a:highlight>
              </a:rPr>
              <a:t>estava indo</a:t>
            </a:r>
            <a:r>
              <a:rPr lang="pt-BR">
                <a:highlight>
                  <a:srgbClr val="FFFFFF"/>
                </a:highlight>
              </a:rPr>
              <a:t> na padaria e não estava chovendo então ela não se molhou.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1115950"/>
            <a:ext cx="8520600" cy="20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Tabelas Verdade</a:t>
            </a:r>
            <a:endParaRPr/>
          </a:p>
        </p:txBody>
      </p:sp>
      <p:sp>
        <p:nvSpPr>
          <p:cNvPr id="111" name="Google Shape;111;p17"/>
          <p:cNvSpPr txBox="1"/>
          <p:nvPr>
            <p:ph idx="2" type="title"/>
          </p:nvPr>
        </p:nvSpPr>
        <p:spPr>
          <a:xfrm>
            <a:off x="2741875" y="3125950"/>
            <a:ext cx="3549000" cy="14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Dispositivos para chegarmos ao valor lógico final em uma proposição complexa.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Tabelas verdade</a:t>
            </a:r>
            <a:endParaRPr/>
          </a:p>
        </p:txBody>
      </p:sp>
      <p:sp>
        <p:nvSpPr>
          <p:cNvPr id="117" name="Google Shape;117;p18"/>
          <p:cNvSpPr txBox="1"/>
          <p:nvPr>
            <p:ph idx="2" type="title"/>
          </p:nvPr>
        </p:nvSpPr>
        <p:spPr>
          <a:xfrm>
            <a:off x="326400" y="1011875"/>
            <a:ext cx="8520600" cy="3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highlight>
                  <a:srgbClr val="FFFFFF"/>
                </a:highlight>
              </a:rPr>
              <a:t>Quando temos proposições compostas, os valores lógicos resultantes dependem única e exclusivamente dos valores de cada proposição simples.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>
                <a:highlight>
                  <a:srgbClr val="FFFFFF"/>
                </a:highlight>
              </a:rPr>
              <a:t>Diante disso, utilizamos um dispositivo chamado tabela verdade ou tabela de verdade, onde são colocados os valores de cada proposição e de acordo com os conectivos presentes chegamos ao valor lógico final.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>
                <a:highlight>
                  <a:srgbClr val="FFFFFF"/>
                </a:highlight>
              </a:rPr>
              <a:t>Em uma tabela verdade, o número de linhas e de colunas dependerá da quantidade de proposições simples que formam a proposição composta, sendo que em cada coluna é colocada uma proposição.</a:t>
            </a:r>
            <a:endParaRPr sz="19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26400" y="109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Tabelas verdade para 2, 3 e 4 proposições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100" y="827900"/>
            <a:ext cx="5598050" cy="444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1115950"/>
            <a:ext cx="8520600" cy="20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Lógicos </a:t>
            </a:r>
            <a:endParaRPr/>
          </a:p>
        </p:txBody>
      </p:sp>
      <p:sp>
        <p:nvSpPr>
          <p:cNvPr id="129" name="Google Shape;129;p20"/>
          <p:cNvSpPr txBox="1"/>
          <p:nvPr>
            <p:ph idx="2" type="title"/>
          </p:nvPr>
        </p:nvSpPr>
        <p:spPr>
          <a:xfrm>
            <a:off x="2741875" y="3125950"/>
            <a:ext cx="3549000" cy="14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operações feitas a partir de proposições.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Seguem as regras do cálculo </a:t>
            </a:r>
            <a:r>
              <a:rPr lang="pt-BR"/>
              <a:t>proposicional.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C5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