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Tahom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ahoma-bold.fntdata"/><Relationship Id="rId12" Type="http://schemas.openxmlformats.org/officeDocument/2006/relationships/slide" Target="slides/slide7.xml"/><Relationship Id="rId34" Type="http://schemas.openxmlformats.org/officeDocument/2006/relationships/font" Target="fonts/Tahom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20b31d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e20b31d1f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20b31d1f9_0_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g1e20b31d1f9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g1e20b31d1f9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20b31d1f9_0_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g1e20b31d1f9_0_23:notes"/>
          <p:cNvSpPr/>
          <p:nvPr>
            <p:ph idx="2" type="sldImg"/>
          </p:nvPr>
        </p:nvSpPr>
        <p:spPr>
          <a:xfrm>
            <a:off x="1023938" y="730250"/>
            <a:ext cx="4813200" cy="360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g1e20b31d1f9_0_23:notes"/>
          <p:cNvSpPr txBox="1"/>
          <p:nvPr>
            <p:ph idx="1" type="body"/>
          </p:nvPr>
        </p:nvSpPr>
        <p:spPr>
          <a:xfrm>
            <a:off x="914400" y="4587875"/>
            <a:ext cx="5029200" cy="4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20b31d1f9_0_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g1e20b31d1f9_0_29:notes"/>
          <p:cNvSpPr/>
          <p:nvPr>
            <p:ph idx="2" type="sldImg"/>
          </p:nvPr>
        </p:nvSpPr>
        <p:spPr>
          <a:xfrm>
            <a:off x="1023938" y="730250"/>
            <a:ext cx="4813200" cy="360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g1e20b31d1f9_0_29:notes"/>
          <p:cNvSpPr txBox="1"/>
          <p:nvPr>
            <p:ph idx="1" type="body"/>
          </p:nvPr>
        </p:nvSpPr>
        <p:spPr>
          <a:xfrm>
            <a:off x="914400" y="4587875"/>
            <a:ext cx="5029200" cy="4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20b31d1f9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1e20b31d1f9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20b31d1f9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1e20b31d1f9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20b31d1f9_0_5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g1e20b31d1f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1e20b31d1f9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2a01def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2a01def6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e 2 partes de conteúdo" type="txAndTwoObj">
  <p:cSld name="TEXT_AND_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4 partes de conteúdo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Algoritmos de Classificação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K-Vizinhos mais Próximos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Algoritmo k-NN </a:t>
            </a:r>
            <a:br>
              <a:rPr lang="en-US" sz="3600"/>
            </a:br>
            <a:r>
              <a:rPr lang="en-US" sz="3600"/>
              <a:t>- Discussão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Vantagens</a:t>
            </a:r>
            <a:endParaRPr/>
          </a:p>
          <a:p>
            <a:pPr indent="-285750" lvl="1" marL="74295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É capaz de gerar boas respostas mesmo com poucos exemplos de treinamento</a:t>
            </a:r>
            <a:endParaRPr/>
          </a:p>
          <a:p>
            <a:pPr indent="-228600" lvl="2" marL="11430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Algoritmos, como árvores de decisão, precisam de mais dados para gerar um bom modelo</a:t>
            </a:r>
            <a:endParaRPr/>
          </a:p>
          <a:p>
            <a:pPr indent="-285750" lvl="1" marL="74295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Fácil de implementar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Algoritmo k-NN </a:t>
            </a:r>
            <a:br>
              <a:rPr lang="en-US" sz="3600"/>
            </a:br>
            <a:r>
              <a:rPr lang="en-US" sz="3600"/>
              <a:t>- Discussão</a:t>
            </a:r>
            <a:endParaRPr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Desvantagens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É muito sensível a presença de atributos irrelevantes e/ou redundantes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i="1" lang="en-US">
                <a:solidFill>
                  <a:schemeClr val="accent2"/>
                </a:solidFill>
              </a:rPr>
              <a:t>Curse of Dimensionality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Tempo de resposta em alguns contextos é impraticável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Reduzir o número de exemplos de treinamento pode amenizar esse problema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i="1" lang="en-US">
                <a:solidFill>
                  <a:schemeClr val="accent2"/>
                </a:solidFill>
              </a:rPr>
              <a:t>Algoritmos baseados em protótipos</a:t>
            </a:r>
            <a:r>
              <a:rPr lang="en-US"/>
              <a:t> também podem ajudar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Algoritmo k-NN no WEKA</a:t>
            </a:r>
            <a:endParaRPr/>
          </a:p>
        </p:txBody>
      </p:sp>
      <p:pic>
        <p:nvPicPr>
          <p:cNvPr id="245" name="Google Shape;24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13" y="1404938"/>
            <a:ext cx="8775700" cy="526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6"/>
          <p:cNvCxnSpPr/>
          <p:nvPr/>
        </p:nvCxnSpPr>
        <p:spPr>
          <a:xfrm rot="10800000">
            <a:off x="1042988" y="2492375"/>
            <a:ext cx="3313112" cy="5762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6"/>
          <p:cNvSpPr txBox="1"/>
          <p:nvPr/>
        </p:nvSpPr>
        <p:spPr>
          <a:xfrm>
            <a:off x="4335463" y="2873375"/>
            <a:ext cx="4197350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Algoritmo IB1 é a implementação do k-NN com k=1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Algoritmo IBk é a uma versão mais completa do k-NN 1</a:t>
            </a:r>
            <a:endParaRPr/>
          </a:p>
        </p:txBody>
      </p:sp>
      <p:cxnSp>
        <p:nvCxnSpPr>
          <p:cNvPr id="248" name="Google Shape;248;p26"/>
          <p:cNvCxnSpPr/>
          <p:nvPr/>
        </p:nvCxnSpPr>
        <p:spPr>
          <a:xfrm rot="10800000">
            <a:off x="1042988" y="2565400"/>
            <a:ext cx="338455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412875"/>
            <a:ext cx="8713788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Algoritmo k-NN no WEKA</a:t>
            </a:r>
            <a:endParaRPr/>
          </a:p>
        </p:txBody>
      </p:sp>
      <p:sp>
        <p:nvSpPr>
          <p:cNvPr id="255" name="Google Shape;255;p27"/>
          <p:cNvSpPr txBox="1"/>
          <p:nvPr/>
        </p:nvSpPr>
        <p:spPr>
          <a:xfrm>
            <a:off x="4859338" y="2814638"/>
            <a:ext cx="41973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Parâmetro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Esquema de ponderação pela distância</a:t>
            </a:r>
            <a:endParaRPr/>
          </a:p>
        </p:txBody>
      </p:sp>
      <p:cxnSp>
        <p:nvCxnSpPr>
          <p:cNvPr id="256" name="Google Shape;256;p27"/>
          <p:cNvCxnSpPr/>
          <p:nvPr/>
        </p:nvCxnSpPr>
        <p:spPr>
          <a:xfrm rot="10800000">
            <a:off x="3492500" y="2854325"/>
            <a:ext cx="1366838" cy="142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7"/>
          <p:cNvCxnSpPr/>
          <p:nvPr/>
        </p:nvCxnSpPr>
        <p:spPr>
          <a:xfrm rot="10800000">
            <a:off x="3563938" y="3430588"/>
            <a:ext cx="1368425" cy="142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Algoritmos de Classificação</a:t>
            </a:r>
            <a:endParaRPr/>
          </a:p>
        </p:txBody>
      </p:sp>
      <p:sp>
        <p:nvSpPr>
          <p:cNvPr id="263" name="Google Shape;263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Regressão Logística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Regressão Logística</a:t>
            </a:r>
            <a:endParaRPr/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Retorna a </a:t>
            </a:r>
            <a:r>
              <a:rPr lang="en-US">
                <a:solidFill>
                  <a:srgbClr val="FF0000"/>
                </a:solidFill>
              </a:rPr>
              <a:t>probabilidade</a:t>
            </a:r>
            <a:r>
              <a:rPr lang="en-US"/>
              <a:t> de classe dado o conjunto de </a:t>
            </a:r>
            <a:r>
              <a:rPr lang="en-US">
                <a:solidFill>
                  <a:srgbClr val="FF0000"/>
                </a:solidFill>
              </a:rPr>
              <a:t>variáveis dependentes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Retorna um modelo interpretável onde cada atributo preditor é associado a um </a:t>
            </a:r>
            <a:r>
              <a:rPr lang="en-US">
                <a:solidFill>
                  <a:srgbClr val="FF0000"/>
                </a:solidFill>
              </a:rPr>
              <a:t>peso numérico (importância do atributo)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Regressão Logística</a:t>
            </a:r>
            <a:endParaRPr/>
          </a:p>
        </p:txBody>
      </p:sp>
      <p:pic>
        <p:nvPicPr>
          <p:cNvPr descr="https://upload.wikimedia.org/wikipedia/commons/6/6d/Exam_pass_logistic_curve.jpeg" id="275" name="Google Shape;2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847055"/>
            <a:ext cx="5362575" cy="388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/>
        </p:nvSpPr>
        <p:spPr>
          <a:xfrm>
            <a:off x="467544" y="1412776"/>
            <a:ext cx="6057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 https://en.wikipedia.org/wiki/Logistic_regression</a:t>
            </a:r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329" y="5861050"/>
            <a:ext cx="5379887" cy="74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Regressão Logística - Modelo</a:t>
            </a:r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3587353"/>
            <a:ext cx="7080251" cy="9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2132856"/>
            <a:ext cx="4692650" cy="938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31"/>
          <p:cNvCxnSpPr/>
          <p:nvPr/>
        </p:nvCxnSpPr>
        <p:spPr>
          <a:xfrm>
            <a:off x="5436096" y="4653136"/>
            <a:ext cx="0" cy="57606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6" name="Google Shape;286;p31"/>
          <p:cNvSpPr txBox="1"/>
          <p:nvPr/>
        </p:nvSpPr>
        <p:spPr>
          <a:xfrm>
            <a:off x="5292080" y="5373216"/>
            <a:ext cx="2378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Importância da variável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Regressão Logística - WEKA</a:t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700808"/>
            <a:ext cx="8301245" cy="466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Regressão Logística – WEKA - Problemas Multi-Classe</a:t>
            </a:r>
            <a:endParaRPr sz="3959"/>
          </a:p>
        </p:txBody>
      </p:sp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090577"/>
            <a:ext cx="8140057" cy="4578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3"/>
          <p:cNvCxnSpPr/>
          <p:nvPr/>
        </p:nvCxnSpPr>
        <p:spPr>
          <a:xfrm rot="10800000">
            <a:off x="1187624" y="2636912"/>
            <a:ext cx="3600400" cy="108012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0" name="Google Shape;300;p33"/>
          <p:cNvSpPr txBox="1"/>
          <p:nvPr/>
        </p:nvSpPr>
        <p:spPr>
          <a:xfrm>
            <a:off x="5004048" y="3717032"/>
            <a:ext cx="316835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Logistic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“One-Against-All”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modelo para separar cada classe das restantes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Algoritmo k-NN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600200"/>
            <a:ext cx="83629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Todas as instâncias correspondem a </a:t>
            </a:r>
            <a:r>
              <a:rPr i="1" lang="en-US" sz="3000">
                <a:solidFill>
                  <a:schemeClr val="accent2"/>
                </a:solidFill>
              </a:rPr>
              <a:t>pontos</a:t>
            </a:r>
            <a:r>
              <a:rPr lang="en-US" sz="3000"/>
              <a:t> em um espaço n-dimensional</a:t>
            </a:r>
            <a:endParaRPr/>
          </a:p>
          <a:p>
            <a:pPr indent="-1524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Vizinhança definida por uma função de</a:t>
            </a:r>
            <a:r>
              <a:rPr i="1" lang="en-US" sz="3000">
                <a:solidFill>
                  <a:schemeClr val="accent2"/>
                </a:solidFill>
              </a:rPr>
              <a:t> distância</a:t>
            </a:r>
            <a:r>
              <a:rPr lang="en-US" sz="3000"/>
              <a:t>, ou por uma função de</a:t>
            </a:r>
            <a:r>
              <a:rPr i="1" lang="en-US" sz="3000">
                <a:solidFill>
                  <a:schemeClr val="accent2"/>
                </a:solidFill>
              </a:rPr>
              <a:t> similaridade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/>
              <a:t>Menor distância = maior similaridade</a:t>
            </a:r>
            <a:endParaRPr/>
          </a:p>
          <a:p>
            <a:pPr indent="-1524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Classe de um novo exemplo é definida a partir dos </a:t>
            </a:r>
            <a:r>
              <a:rPr i="1" lang="en-US" sz="3000">
                <a:solidFill>
                  <a:schemeClr val="accent2"/>
                </a:solidFill>
              </a:rPr>
              <a:t>vizinhos mais próximos</a:t>
            </a:r>
            <a:endParaRPr/>
          </a:p>
          <a:p>
            <a:pPr indent="-1524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Regressão Logística – WEKA - Problemas Multi-Classe</a:t>
            </a:r>
            <a:endParaRPr sz="3959"/>
          </a:p>
        </p:txBody>
      </p:sp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656184"/>
            <a:ext cx="8400256" cy="47251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34"/>
          <p:cNvCxnSpPr/>
          <p:nvPr/>
        </p:nvCxnSpPr>
        <p:spPr>
          <a:xfrm rot="10800000">
            <a:off x="1187624" y="2204864"/>
            <a:ext cx="3600400" cy="108012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8" name="Google Shape;308;p34"/>
          <p:cNvSpPr txBox="1"/>
          <p:nvPr/>
        </p:nvSpPr>
        <p:spPr>
          <a:xfrm>
            <a:off x="5004048" y="3284984"/>
            <a:ext cx="316835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de referência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modelo para separar cada classe daquela escolhida como referência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Algoritmos de Classificação</a:t>
            </a:r>
            <a:endParaRPr/>
          </a:p>
        </p:txBody>
      </p:sp>
      <p:sp>
        <p:nvSpPr>
          <p:cNvPr id="314" name="Google Shape;314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Naive Bayes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/>
          <p:nvPr/>
        </p:nvSpPr>
        <p:spPr>
          <a:xfrm>
            <a:off x="228600" y="228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Aprendizagem Bayesiana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838200" y="17526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Fornece probabilidades para suas respostas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Permite combinar facilmente conhecimento a priori com dados de treinamento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Métodos práticos e bem sucedidos para aprendizagem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Aprendizagem Bayesiana Ingênua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Aprendizagem de Redes Bayesianas</a:t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1524000" y="612775"/>
            <a:ext cx="7769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Teoria da Probabilidade</a:t>
            </a:r>
            <a:endParaRPr/>
          </a:p>
        </p:txBody>
      </p:sp>
      <p:sp>
        <p:nvSpPr>
          <p:cNvPr descr="Rectangle: Click to edit Master text styles&#10;Second level&#10;Third level&#10;Fourth level&#10;Fifth level" id="328" name="Google Shape;328;p37"/>
          <p:cNvSpPr txBox="1"/>
          <p:nvPr>
            <p:ph idx="1" type="body"/>
          </p:nvPr>
        </p:nvSpPr>
        <p:spPr>
          <a:xfrm>
            <a:off x="8382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 sz="2400"/>
              <a:t>Associa às sentenças um </a:t>
            </a:r>
            <a:r>
              <a:rPr lang="en-US" sz="2400" u="sng"/>
              <a:t>grau de crença</a:t>
            </a:r>
            <a:r>
              <a:rPr lang="en-US" sz="2400"/>
              <a:t> numérico entre 0 e 1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Contudo, cada sentença ou é </a:t>
            </a:r>
            <a:r>
              <a:rPr b="1" lang="en-US" sz="2000"/>
              <a:t>verdadeira</a:t>
            </a:r>
            <a:r>
              <a:rPr lang="en-US" sz="2000"/>
              <a:t> ou é </a:t>
            </a:r>
            <a:r>
              <a:rPr b="1" lang="en-US" sz="2000"/>
              <a:t>falsa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 sz="2400"/>
              <a:t>Grau de crença (probabilidade):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en-US" sz="2000" u="sng"/>
              <a:t>a priori </a:t>
            </a:r>
            <a:r>
              <a:rPr lang="en-US" sz="2000"/>
              <a:t>(incondicional): calculado antes do agente receber percepções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10"/>
              <a:buChar char="⬥"/>
            </a:pPr>
            <a:r>
              <a:rPr lang="en-US" sz="1800"/>
              <a:t>Ex.  P(cárie= true) = P(cárie) = 0.5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en-US" sz="2000" u="sng"/>
              <a:t>condicional</a:t>
            </a:r>
            <a:r>
              <a:rPr lang="en-US" sz="2000"/>
              <a:t>: calculado de acordo com as </a:t>
            </a:r>
            <a:r>
              <a:rPr b="1" lang="en-US" sz="2000">
                <a:solidFill>
                  <a:srgbClr val="FF3300"/>
                </a:solidFill>
              </a:rPr>
              <a:t>evidências</a:t>
            </a:r>
            <a:r>
              <a:rPr lang="en-US" sz="2000"/>
              <a:t> disponíveis (permite a</a:t>
            </a:r>
            <a:r>
              <a:rPr b="1" lang="en-US" sz="2000">
                <a:solidFill>
                  <a:srgbClr val="FF3300"/>
                </a:solidFill>
              </a:rPr>
              <a:t> inferência</a:t>
            </a:r>
            <a:r>
              <a:rPr lang="en-US" sz="2000"/>
              <a:t>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710"/>
              <a:buChar char="⬥"/>
            </a:pPr>
            <a:r>
              <a:rPr b="1" lang="en-US" sz="1800"/>
              <a:t>evidências</a:t>
            </a:r>
            <a:r>
              <a:rPr lang="en-US" sz="1800"/>
              <a:t>: percepções que o agente recebeu até agora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710"/>
              <a:buChar char="⬥"/>
            </a:pPr>
            <a:r>
              <a:rPr lang="en-US" sz="1800"/>
              <a:t>Ex: P(cárie|dor de dente)= 0.8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rPr lang="en-US" sz="1800"/>
              <a:t>	      P(cárie|~dor de dente)= 0.3</a:t>
            </a:r>
            <a:endParaRPr/>
          </a:p>
          <a:p>
            <a:pPr indent="-217168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762000" y="612775"/>
            <a:ext cx="7769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Probabilidade Condicional </a:t>
            </a:r>
            <a:endParaRPr/>
          </a:p>
        </p:txBody>
      </p:sp>
      <p:sp>
        <p:nvSpPr>
          <p:cNvPr descr="Rectangle: Click to edit Master text styles&#10;Second level&#10;Third level&#10;Fourth level&#10;Fifth level" id="335" name="Google Shape;335;p38"/>
          <p:cNvSpPr txBox="1"/>
          <p:nvPr>
            <p:ph idx="1" type="body"/>
          </p:nvPr>
        </p:nvSpPr>
        <p:spPr>
          <a:xfrm>
            <a:off x="838200" y="1752600"/>
            <a:ext cx="79311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/>
              <a:t>Regra do produto: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P(A|B) = </a:t>
            </a: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P(A^B)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,  quando P(B) &gt; 0.                                                            		    P(B)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7526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/>
              <a:t> Regra de Bayes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 </a:t>
            </a:r>
            <a:endParaRPr/>
          </a:p>
        </p:txBody>
      </p:sp>
      <p:grpSp>
        <p:nvGrpSpPr>
          <p:cNvPr id="336" name="Google Shape;336;p38"/>
          <p:cNvGrpSpPr/>
          <p:nvPr/>
        </p:nvGrpSpPr>
        <p:grpSpPr>
          <a:xfrm>
            <a:off x="1295400" y="4173538"/>
            <a:ext cx="3429000" cy="952499"/>
            <a:chOff x="1392" y="1584"/>
            <a:chExt cx="2160" cy="600"/>
          </a:xfrm>
        </p:grpSpPr>
        <p:sp>
          <p:nvSpPr>
            <p:cNvPr id="337" name="Google Shape;337;p38"/>
            <p:cNvSpPr txBox="1"/>
            <p:nvPr/>
          </p:nvSpPr>
          <p:spPr>
            <a:xfrm>
              <a:off x="1392" y="1584"/>
              <a:ext cx="21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P(A/B) = P(B/A)P(A)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7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P(B)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7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7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considerando que P(B|A) =  </a:t>
              </a:r>
              <a:r>
                <a:rPr lang="en-US" sz="24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P(A^B)</a:t>
              </a: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/P(A)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8" name="Google Shape;338;p38"/>
            <p:cNvCxnSpPr/>
            <p:nvPr/>
          </p:nvCxnSpPr>
          <p:spPr>
            <a:xfrm>
              <a:off x="2352" y="1872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/>
          <p:nvPr/>
        </p:nvSpPr>
        <p:spPr>
          <a:xfrm>
            <a:off x="1524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Aplicação da Regra de Bayes: </a:t>
            </a:r>
            <a:b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Diagnóstico Médico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0"/>
            <a:ext cx="1524000" cy="2362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9"/>
          <p:cNvSpPr txBox="1"/>
          <p:nvPr/>
        </p:nvSpPr>
        <p:spPr>
          <a:xfrm>
            <a:off x="1752600" y="2059675"/>
            <a:ext cx="2895600" cy="448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M=doença meningite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 rigidez no pescoço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Doutor sabe: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P(S/M)=0.5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P(M)=1/50000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P(S)=1/20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5105400" y="1981200"/>
            <a:ext cx="3810000" cy="4118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(M/S)=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(S/M)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=0,5*(1/50000)=0,002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1/20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probabilidade de uma pessoa ter meningite dado que ela está com rigidez no pescoço é 0,02% ou ainda 1 em 5000.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39"/>
          <p:cNvCxnSpPr/>
          <p:nvPr/>
        </p:nvCxnSpPr>
        <p:spPr>
          <a:xfrm>
            <a:off x="6781800" y="2438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39"/>
          <p:cNvCxnSpPr/>
          <p:nvPr/>
        </p:nvCxnSpPr>
        <p:spPr>
          <a:xfrm>
            <a:off x="5867400" y="3505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39"/>
          <p:cNvSpPr/>
          <p:nvPr/>
        </p:nvSpPr>
        <p:spPr>
          <a:xfrm>
            <a:off x="4724400" y="3429000"/>
            <a:ext cx="304800" cy="3810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/>
          <p:nvPr/>
        </p:nvSpPr>
        <p:spPr>
          <a:xfrm>
            <a:off x="228600" y="228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Classificador Bayesiano Ingênuo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0"/>
          <p:cNvSpPr/>
          <p:nvPr/>
        </p:nvSpPr>
        <p:spPr>
          <a:xfrm>
            <a:off x="838200" y="1752600"/>
            <a:ext cx="7620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Suponha uma função de classificação f: X → V, onde cada instância x é descrita pelos atributos {a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a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valor mais provável de f(x) 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900" y="3795450"/>
            <a:ext cx="4758925" cy="7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/>
          <p:nvPr/>
        </p:nvSpPr>
        <p:spPr>
          <a:xfrm>
            <a:off x="5334000" y="5105400"/>
            <a:ext cx="3200400" cy="76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41"/>
          <p:cNvSpPr/>
          <p:nvPr/>
        </p:nvSpPr>
        <p:spPr>
          <a:xfrm>
            <a:off x="5334000" y="4419600"/>
            <a:ext cx="3200400" cy="6858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152400" y="1600200"/>
            <a:ext cx="5181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•"/>
            </a:pPr>
            <a:r>
              <a:rPr b="0" i="0" lang="en-US" sz="1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Dia  Tempo    Temp.      Humid.   Vento  Jogar</a:t>
            </a:r>
            <a:endParaRPr b="0" i="0" sz="16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D1    Sol	         Quente  Alta       Fraco   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D2   Sol          Quente  Alta       Forte   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D3   Coberto  Quente  Alta       Fraco   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D4   Chuva      Normal  Alta       Fraco   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D5   Chuva      Frio       Normal  Fraco   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D6   Chuva      Frio       Normal  Forte   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D7   Coberto  Frio        Normal  Forte   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D8   Sol          Normal  Alta       Fraco    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D9   Sol          Frio       Normal   Fraco   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D10  Chuva      Normal  Normal  Fraco   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•"/>
            </a:pPr>
            <a:r>
              <a:rPr b="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D11  Sol          Frio       Alta       Forte     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404813" y="838200"/>
            <a:ext cx="85107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Classificador Bayesiano Ingênuo: Exemplo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5257800" y="1905000"/>
            <a:ext cx="4695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P(Sim) =  5/10 = 0.5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P(Não) = 5/10 = 0.5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P(Sol/Sim) = 1/5 = 0.2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P(Sol/Não) = 3/5 = 0.6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P(Frio/Sim) = 2/5 = 0.4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P(Frio/Não) = 2/5 = 0.4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P(Alta/Sim) = 2/5 = 0.4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P(Alta/Não) = 3/5 = 0.6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P(Forte/Sim) = 1/5 = 0.2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P(Forte/Não) = 2/5 = 0.4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P(Sim)P(Sol/Sim) P(Frio/Sim)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P(Alta/Sim) P(Forte/Sim)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0.0032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P(Não)P(Sol/Não)P(Frio/Não)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P(Alta/Não) P(Forte/Não)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0.0288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⇒  Jogar_Tenis (D11) = 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Material de Estudo</a:t>
            </a:r>
            <a:endParaRPr/>
          </a:p>
        </p:txBody>
      </p:sp>
      <p:sp>
        <p:nvSpPr>
          <p:cNvPr id="372" name="Google Shape;372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I. Witten, E. Frank, 2000. </a:t>
            </a:r>
            <a:r>
              <a:rPr i="1" lang="en-US" sz="2240"/>
              <a:t>Data Mining – Practical Machine Learning Tools and Techniques with Java Implementations</a:t>
            </a:r>
            <a:r>
              <a:rPr lang="en-US" sz="2240"/>
              <a:t>.</a:t>
            </a:r>
            <a:endParaRPr/>
          </a:p>
          <a:p>
            <a:pPr indent="-200660" lvl="0" marL="342900" rtl="0" algn="l">
              <a:lnSpc>
                <a:spcPct val="80000"/>
              </a:lnSpc>
              <a:spcBef>
                <a:spcPts val="1344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1344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T. Mitchell, 1997. </a:t>
            </a:r>
            <a:r>
              <a:rPr i="1" lang="en-US" sz="2240"/>
              <a:t>Machine Learning</a:t>
            </a:r>
            <a:r>
              <a:rPr lang="en-US" sz="2240"/>
              <a:t>.</a:t>
            </a:r>
            <a:endParaRPr/>
          </a:p>
          <a:p>
            <a:pPr indent="-200660" lvl="0" marL="342900" rtl="0" algn="l">
              <a:lnSpc>
                <a:spcPct val="80000"/>
              </a:lnSpc>
              <a:spcBef>
                <a:spcPts val="1344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1344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D. Aha, D. Kibler, M. Albert, ,1991. Instance-based learning algorithms. </a:t>
            </a:r>
            <a:r>
              <a:rPr i="1" lang="en-US" sz="2240"/>
              <a:t>Machine Learning</a:t>
            </a:r>
            <a:r>
              <a:rPr lang="en-US" sz="2240"/>
              <a:t>, 6:37--66.</a:t>
            </a:r>
            <a:endParaRPr/>
          </a:p>
          <a:p>
            <a:pPr indent="-200660" lvl="0" marL="342900" rtl="0" algn="l">
              <a:lnSpc>
                <a:spcPct val="80000"/>
              </a:lnSpc>
              <a:spcBef>
                <a:spcPts val="1344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C. Burges, A Tutorial on Support Vector Machines for Pattern Recognition.</a:t>
            </a:r>
            <a:endParaRPr/>
          </a:p>
          <a:p>
            <a:pPr indent="-2006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S. Gunn, Support Vector Machines for Classification and Regression.</a:t>
            </a:r>
            <a:endParaRPr/>
          </a:p>
          <a:p>
            <a:pPr indent="-2006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-2006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971550" y="1844675"/>
            <a:ext cx="7272300" cy="32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r>
              <a:rPr lang="en-US" sz="3240"/>
              <a:t>Algoritmo k-NN </a:t>
            </a:r>
            <a:br>
              <a:rPr lang="en-US" sz="3240"/>
            </a:br>
            <a:r>
              <a:rPr lang="en-US" sz="3240"/>
              <a:t>- Exemplo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971550" y="1387475"/>
            <a:ext cx="2584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Espaço de instâncias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427538" y="3213100"/>
            <a:ext cx="216000" cy="2160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419475" y="3644900"/>
            <a:ext cx="216000" cy="2160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795963" y="4076700"/>
            <a:ext cx="216000" cy="2160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059113" y="2781300"/>
            <a:ext cx="217500" cy="14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4067175" y="2636838"/>
            <a:ext cx="217500" cy="14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4356100" y="4148138"/>
            <a:ext cx="217500" cy="14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2238" y="3140075"/>
            <a:ext cx="423863" cy="57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3779838" y="3500438"/>
            <a:ext cx="216000" cy="216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6084888" y="3644900"/>
            <a:ext cx="216000" cy="2160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516688" y="4221163"/>
            <a:ext cx="216000" cy="2160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051050" y="3213100"/>
            <a:ext cx="216000" cy="2160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794375" y="2995613"/>
            <a:ext cx="217500" cy="14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051050" y="2708275"/>
            <a:ext cx="217500" cy="14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403350" y="3068638"/>
            <a:ext cx="217500" cy="14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023938" y="5494338"/>
            <a:ext cx="3702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Exemplos da classe negativa 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Exemplos da classe positiva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Exemplos a ser classificado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971550" y="5859463"/>
            <a:ext cx="216000" cy="2160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969963" y="5643563"/>
            <a:ext cx="217500" cy="14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230813" y="5445125"/>
            <a:ext cx="3013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k = 3, exemplo 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recebe classe positiva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971550" y="6219825"/>
            <a:ext cx="216000" cy="216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3203575" y="2852738"/>
            <a:ext cx="1873200" cy="18003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731000" y="2708275"/>
            <a:ext cx="217500" cy="14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Algoritmo k-NN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57200" y="1600200"/>
            <a:ext cx="83629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Algoritmo k-NN usa comumente a </a:t>
            </a:r>
            <a:r>
              <a:rPr b="1" i="1" lang="en-US" sz="2800">
                <a:solidFill>
                  <a:schemeClr val="accent2"/>
                </a:solidFill>
              </a:rPr>
              <a:t>Distância Euclidiana</a:t>
            </a:r>
            <a:r>
              <a:rPr lang="en-US" sz="2800"/>
              <a:t> para definição de vizinhança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3678238"/>
            <a:ext cx="5688013" cy="133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Algoritmo k-NN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457200" y="1600200"/>
            <a:ext cx="800258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Atributos de maior </a:t>
            </a:r>
            <a:r>
              <a:rPr i="1" lang="en-US" sz="2800">
                <a:solidFill>
                  <a:schemeClr val="accent2"/>
                </a:solidFill>
              </a:rPr>
              <a:t>escala numérica</a:t>
            </a:r>
            <a:r>
              <a:rPr lang="en-US" sz="2800"/>
              <a:t> podem dominar função de distância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Usualmente, os atributos são normalizados para intervalo entre 0 e 1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3860800"/>
            <a:ext cx="5327650" cy="102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Algoritmo k-NN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457200" y="1600200"/>
            <a:ext cx="83629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 </a:t>
            </a:r>
            <a:r>
              <a:rPr i="1" lang="en-US" sz="2800">
                <a:solidFill>
                  <a:schemeClr val="accent2"/>
                </a:solidFill>
              </a:rPr>
              <a:t>dilema</a:t>
            </a:r>
            <a:r>
              <a:rPr lang="en-US" sz="2800"/>
              <a:t> da escolha do parâmetro 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Valores muito baixos podem aumentar a contribuição de </a:t>
            </a:r>
            <a:r>
              <a:rPr i="1" lang="en-US" sz="2400">
                <a:solidFill>
                  <a:schemeClr val="accent2"/>
                </a:solidFill>
              </a:rPr>
              <a:t>exemplos ruidosos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57" name="Google Shape;157;p20"/>
          <p:cNvSpPr/>
          <p:nvPr/>
        </p:nvSpPr>
        <p:spPr>
          <a:xfrm>
            <a:off x="971550" y="3357563"/>
            <a:ext cx="7272338" cy="32400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4427538" y="4725988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3851275" y="4365625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6156325" y="4221163"/>
            <a:ext cx="217488" cy="14446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6300788" y="3716338"/>
            <a:ext cx="217487" cy="14446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5940425" y="5013325"/>
            <a:ext cx="217488" cy="14446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775" y="5086350"/>
            <a:ext cx="423863" cy="5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>
            <a:off x="3779838" y="5013325"/>
            <a:ext cx="215900" cy="215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3275013" y="4724400"/>
            <a:ext cx="1081087" cy="100965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924300" y="5805488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916238" y="5373688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3059113" y="4508500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3419475" y="5157788"/>
            <a:ext cx="217488" cy="14446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6588125" y="5229225"/>
            <a:ext cx="217488" cy="14446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7092950" y="4652963"/>
            <a:ext cx="217488" cy="14446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6731000" y="4221163"/>
            <a:ext cx="217488" cy="14446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5795963" y="4508500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6443663" y="4652963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5651500" y="4005263"/>
            <a:ext cx="217488" cy="14446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2627313" y="4868863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6946900" y="3860800"/>
            <a:ext cx="217488" cy="14446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7018338" y="5013325"/>
            <a:ext cx="217487" cy="14446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5580063" y="4868863"/>
            <a:ext cx="217487" cy="14446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4500563" y="5157788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3348038" y="5805488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3419475" y="4076700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Algoritmo k-NN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457200" y="1600200"/>
            <a:ext cx="83629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 </a:t>
            </a:r>
            <a:r>
              <a:rPr i="1" lang="en-US" sz="2800">
                <a:solidFill>
                  <a:schemeClr val="accent2"/>
                </a:solidFill>
              </a:rPr>
              <a:t>dilema</a:t>
            </a:r>
            <a:r>
              <a:rPr lang="en-US" sz="2800"/>
              <a:t> da escolha do parâmetro 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Valores muito altos podem aumentar a contribuição de exemplos </a:t>
            </a:r>
            <a:r>
              <a:rPr i="1" lang="en-US" sz="2400">
                <a:solidFill>
                  <a:schemeClr val="accent2"/>
                </a:solidFill>
              </a:rPr>
              <a:t>pouco similares</a:t>
            </a:r>
            <a:r>
              <a:rPr lang="en-US" sz="2400"/>
              <a:t>, e assim, </a:t>
            </a:r>
            <a:r>
              <a:rPr i="1" lang="en-US" sz="2400">
                <a:solidFill>
                  <a:schemeClr val="accent2"/>
                </a:solidFill>
              </a:rPr>
              <a:t>menos relevantes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89" name="Google Shape;189;p21"/>
          <p:cNvSpPr/>
          <p:nvPr/>
        </p:nvSpPr>
        <p:spPr>
          <a:xfrm>
            <a:off x="971550" y="3284538"/>
            <a:ext cx="7272338" cy="32400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4284663" y="4725988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3851275" y="4292600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075238" y="4437063"/>
            <a:ext cx="217487" cy="14446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4425950" y="3789363"/>
            <a:ext cx="217488" cy="14446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5075238" y="4868863"/>
            <a:ext cx="217487" cy="14446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275" y="4579938"/>
            <a:ext cx="373063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/>
          <p:nvPr/>
        </p:nvSpPr>
        <p:spPr>
          <a:xfrm>
            <a:off x="3779838" y="4940300"/>
            <a:ext cx="215900" cy="215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2555875" y="3429000"/>
            <a:ext cx="2952750" cy="287972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2124075" y="5373688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3419475" y="4581525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5580063" y="3933825"/>
            <a:ext cx="217487" cy="14446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5148263" y="3573463"/>
            <a:ext cx="217487" cy="14446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5651500" y="4365625"/>
            <a:ext cx="217488" cy="14446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3563938" y="5229225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051050" y="4941888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4786313" y="4005263"/>
            <a:ext cx="217487" cy="14446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1979613" y="4292600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1547813" y="4797425"/>
            <a:ext cx="217487" cy="14446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6156325" y="3644900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6443663" y="4076700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6661150" y="3573463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6877050" y="4005263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1547813" y="5229225"/>
            <a:ext cx="217487" cy="14446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1185863" y="5013325"/>
            <a:ext cx="217487" cy="14446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1258888" y="4437063"/>
            <a:ext cx="217487" cy="14446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2268538" y="4581525"/>
            <a:ext cx="215900" cy="215900"/>
          </a:xfrm>
          <a:prstGeom prst="plus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Algoritmo k-NN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457200" y="1600200"/>
            <a:ext cx="83629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 valor do parâmetro k é escolhido comumente através de </a:t>
            </a:r>
            <a:r>
              <a:rPr i="1" lang="en-US" sz="2800">
                <a:solidFill>
                  <a:schemeClr val="accent2"/>
                </a:solidFill>
              </a:rPr>
              <a:t>tentativa-e-erro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Avaliação empírica com diferentes valores de k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–"/>
            </a:pPr>
            <a:r>
              <a:rPr i="1" lang="en-US" sz="2400">
                <a:solidFill>
                  <a:schemeClr val="accent2"/>
                </a:solidFill>
              </a:rPr>
              <a:t>Validação cruzada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solidFill>
                <a:schemeClr val="accent2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Algoritmo k-NN </a:t>
            </a:r>
            <a:br>
              <a:rPr lang="en-US" sz="3600"/>
            </a:br>
            <a:r>
              <a:rPr lang="en-US" sz="3600"/>
              <a:t>- Discussão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K-NN é um </a:t>
            </a:r>
            <a:r>
              <a:rPr i="1" lang="en-US">
                <a:solidFill>
                  <a:schemeClr val="accent2"/>
                </a:solidFill>
              </a:rPr>
              <a:t>método lazy</a:t>
            </a:r>
            <a:endParaRPr/>
          </a:p>
          <a:p>
            <a:pPr indent="-285750" lvl="1" marL="74295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I.e., não gera um modelo durante o treinamento</a:t>
            </a:r>
            <a:endParaRPr/>
          </a:p>
          <a:p>
            <a:pPr indent="-285750" lvl="1" marL="742950" rtl="0" algn="l">
              <a:spcBef>
                <a:spcPts val="112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i="1" lang="en-US">
                <a:solidFill>
                  <a:schemeClr val="accent2"/>
                </a:solidFill>
              </a:rPr>
              <a:t>Métodos eager</a:t>
            </a:r>
            <a:r>
              <a:rPr lang="en-US"/>
              <a:t>, como as árvores de decisão, geram modelos de dados</a:t>
            </a:r>
            <a:endParaRPr/>
          </a:p>
          <a:p>
            <a:pPr indent="-285750" lvl="1" marL="74295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Consequências para o k-NN:</a:t>
            </a:r>
            <a:endParaRPr/>
          </a:p>
          <a:p>
            <a:pPr indent="-228600" lvl="2" marL="11430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Treinamento rápido</a:t>
            </a:r>
            <a:endParaRPr/>
          </a:p>
          <a:p>
            <a:pPr indent="-228600" lvl="2" marL="11430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Resposta lenta durante uso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