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 dirty="0"/>
              <a:t>COMPUTATION GRAPH</a:t>
            </a:r>
            <a:endParaRPr sz="60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dirty="0"/>
              <a:t>Deep </a:t>
            </a:r>
            <a:r>
              <a:rPr lang="es-419" sz="1900" dirty="0" err="1"/>
              <a:t>Learning</a:t>
            </a:r>
            <a:r>
              <a:rPr lang="es-419" sz="1900" dirty="0"/>
              <a:t> - Andrew NG</a:t>
            </a:r>
            <a:endParaRPr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F5BE5-79F2-44DF-8FFD-0F5D1040DB14}"/>
              </a:ext>
            </a:extLst>
          </p:cNvPr>
          <p:cNvSpPr txBox="1"/>
          <p:nvPr/>
        </p:nvSpPr>
        <p:spPr>
          <a:xfrm>
            <a:off x="85725" y="4811018"/>
            <a:ext cx="1435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1" dirty="0">
                <a:solidFill>
                  <a:srgbClr val="0070C0"/>
                </a:solidFill>
                <a:latin typeface="PT Sans Narrow"/>
                <a:sym typeface="PT Sans Narrow"/>
              </a:rPr>
              <a:t>EDNA CRUZ FLORES</a:t>
            </a:r>
            <a:endParaRPr lang="en-US" sz="1200" b="1" dirty="0">
              <a:solidFill>
                <a:srgbClr val="0070C0"/>
              </a:solidFill>
              <a:latin typeface="PT Sans Narrow"/>
              <a:sym typeface="PT Sans Narr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ACCEC-66CF-49C6-B3CE-E7DF71601B5D}"/>
              </a:ext>
            </a:extLst>
          </p:cNvPr>
          <p:cNvSpPr txBox="1"/>
          <p:nvPr/>
        </p:nvSpPr>
        <p:spPr>
          <a:xfrm>
            <a:off x="5943600" y="4811018"/>
            <a:ext cx="3050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1" dirty="0">
                <a:solidFill>
                  <a:srgbClr val="0070C0"/>
                </a:solidFill>
                <a:latin typeface="PT Sans Narrow"/>
                <a:sym typeface="PT Sans Narrow"/>
              </a:rPr>
              <a:t>CUERNAVACA, MOR. AL 21 DE SEPTIEMBRE DE 2022 </a:t>
            </a:r>
            <a:endParaRPr lang="en-US" sz="1200" b="1" dirty="0">
              <a:solidFill>
                <a:srgbClr val="0070C0"/>
              </a:solidFill>
              <a:latin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5F8-4081-4CCB-93F9-EA914D83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44756-6AE8-485E-9DB4-B2C1AE00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1623963"/>
            <a:ext cx="2759869" cy="1956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74F5A-BD4B-49E1-90E6-C1254D122984}"/>
              </a:ext>
            </a:extLst>
          </p:cNvPr>
          <p:cNvSpPr txBox="1"/>
          <p:nvPr/>
        </p:nvSpPr>
        <p:spPr>
          <a:xfrm>
            <a:off x="311700" y="1152425"/>
            <a:ext cx="629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Computation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graph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1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J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cost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function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in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logistic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regression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or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neural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network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6AA174-1274-4E39-9952-D3B802471679}"/>
              </a:ext>
            </a:extLst>
          </p:cNvPr>
          <p:cNvGrpSpPr/>
          <p:nvPr/>
        </p:nvGrpSpPr>
        <p:grpSpPr>
          <a:xfrm>
            <a:off x="4194836" y="2571750"/>
            <a:ext cx="4083767" cy="1576580"/>
            <a:chOff x="4194836" y="2403463"/>
            <a:chExt cx="4083767" cy="15765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2F1AED-4BDA-4D30-9995-BBC3EF25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4836" y="2403463"/>
              <a:ext cx="4083767" cy="11769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287AA0-7E92-4EF1-AFFF-E9E5F0553C42}"/>
                </a:ext>
              </a:extLst>
            </p:cNvPr>
            <p:cNvSpPr txBox="1"/>
            <p:nvPr/>
          </p:nvSpPr>
          <p:spPr>
            <a:xfrm>
              <a:off x="5776833" y="3672266"/>
              <a:ext cx="16518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Computation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graph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 </a:t>
              </a:r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FE2A1-F209-4F8B-A8CE-1E2CEA7B3F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51" b="67616"/>
          <a:stretch/>
        </p:blipFill>
        <p:spPr>
          <a:xfrm>
            <a:off x="3158075" y="1603477"/>
            <a:ext cx="1936955" cy="3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7B8F-2838-4E85-8035-13D2CD00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B6E5-3506-48AE-8BA6-950A5B75D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1"/>
          <a:stretch/>
        </p:blipFill>
        <p:spPr>
          <a:xfrm>
            <a:off x="909637" y="1791928"/>
            <a:ext cx="7324725" cy="2056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25828-17A3-47B0-95A6-C12C5F7F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66" y="3510422"/>
            <a:ext cx="29527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F4846-BA89-44F6-9647-F1AB00544B0A}"/>
              </a:ext>
            </a:extLst>
          </p:cNvPr>
          <p:cNvSpPr txBox="1"/>
          <p:nvPr/>
        </p:nvSpPr>
        <p:spPr>
          <a:xfrm>
            <a:off x="981614" y="3532745"/>
            <a:ext cx="335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3312-BD64-4173-AA85-DD3D737D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Derivatives with a computation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7A734-E712-4453-99C2-FB1023B2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24012"/>
            <a:ext cx="4539123" cy="1057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BBB7A-4A0E-4578-A472-637DE7754BE6}"/>
              </a:ext>
            </a:extLst>
          </p:cNvPr>
          <p:cNvSpPr txBox="1"/>
          <p:nvPr/>
        </p:nvSpPr>
        <p:spPr>
          <a:xfrm>
            <a:off x="1367064" y="2571750"/>
            <a:ext cx="3153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Computation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graph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cost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function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1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J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54D63-A3E9-42A1-9234-B3F9E485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8" y="3153310"/>
            <a:ext cx="829136" cy="57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58BF2-6E0C-49E3-9068-DBFFDDC4D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35" y="1747101"/>
            <a:ext cx="1722181" cy="811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6A91A-1EC5-4A18-BFAB-2BDE3818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064" y="3280330"/>
            <a:ext cx="370860" cy="3189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5D4FD4-9529-4CD7-8FD6-B92B629DB825}"/>
              </a:ext>
            </a:extLst>
          </p:cNvPr>
          <p:cNvGrpSpPr/>
          <p:nvPr/>
        </p:nvGrpSpPr>
        <p:grpSpPr>
          <a:xfrm>
            <a:off x="7467742" y="1524652"/>
            <a:ext cx="1545208" cy="1755678"/>
            <a:chOff x="7467742" y="1524652"/>
            <a:chExt cx="1545208" cy="17556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19B733-0DB1-444A-B7BE-452CB0817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8393" y="1524652"/>
              <a:ext cx="1183907" cy="14206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010922-58E2-4F46-B906-F8BA37DBFE73}"/>
                </a:ext>
              </a:extLst>
            </p:cNvPr>
            <p:cNvSpPr txBox="1"/>
            <p:nvPr/>
          </p:nvSpPr>
          <p:spPr>
            <a:xfrm>
              <a:off x="7467742" y="2972553"/>
              <a:ext cx="15452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Previous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example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624FF3-61E0-4B16-933B-04DBDEAF55A6}"/>
              </a:ext>
            </a:extLst>
          </p:cNvPr>
          <p:cNvGrpSpPr/>
          <p:nvPr/>
        </p:nvGrpSpPr>
        <p:grpSpPr>
          <a:xfrm>
            <a:off x="2196201" y="3439800"/>
            <a:ext cx="5271542" cy="1272093"/>
            <a:chOff x="2196201" y="3439800"/>
            <a:chExt cx="5271542" cy="127209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EE2F36A-86E1-42D4-9950-E93A65B5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6201" y="3439800"/>
              <a:ext cx="5271542" cy="11182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99818D-707D-46A8-8FF0-DCD1C208233C}"/>
                </a:ext>
              </a:extLst>
            </p:cNvPr>
            <p:cNvSpPr txBox="1"/>
            <p:nvPr/>
          </p:nvSpPr>
          <p:spPr>
            <a:xfrm>
              <a:off x="4712489" y="4404116"/>
              <a:ext cx="256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One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 step in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backpropagation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1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0187-1E5B-48D6-8806-AB45C47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Derivatives with a computation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BDBD1-2092-4F50-87D9-5ABB092E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64" y="1068075"/>
            <a:ext cx="5271542" cy="11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B4AC2-2D15-43F3-AF0A-F262265C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81" y="3360957"/>
            <a:ext cx="576263" cy="528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9943B-79E5-4BF3-AB45-FFC10084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16" y="2809330"/>
            <a:ext cx="1838779" cy="823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F0480F-4E60-48BA-A4F2-9AA590E93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67" y="3436051"/>
            <a:ext cx="259836" cy="37861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B37ECD-9C03-4970-B887-68C0D7B6AC0C}"/>
              </a:ext>
            </a:extLst>
          </p:cNvPr>
          <p:cNvGrpSpPr/>
          <p:nvPr/>
        </p:nvGrpSpPr>
        <p:grpSpPr>
          <a:xfrm>
            <a:off x="670372" y="2526149"/>
            <a:ext cx="7433111" cy="1092067"/>
            <a:chOff x="670372" y="2526149"/>
            <a:chExt cx="7433111" cy="109206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81DF12-033F-4401-882B-3B5FEAA5B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5833" y="3018141"/>
              <a:ext cx="247650" cy="6000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2D4328-A03B-4B14-A8DB-C4700728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4901" y="2533292"/>
              <a:ext cx="981075" cy="71437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B6E2F21-BE88-4D6A-A58F-3A82CF576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372" y="2526149"/>
              <a:ext cx="1495425" cy="8001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76FB3-6FEF-4208-8E18-9DC113DC95FD}"/>
              </a:ext>
            </a:extLst>
          </p:cNvPr>
          <p:cNvGrpSpPr/>
          <p:nvPr/>
        </p:nvGrpSpPr>
        <p:grpSpPr>
          <a:xfrm>
            <a:off x="1548004" y="3814670"/>
            <a:ext cx="1352359" cy="441948"/>
            <a:chOff x="1548004" y="3814670"/>
            <a:chExt cx="1352359" cy="4419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49FDE3-CE0C-41A4-BEA3-8A5A1D79353D}"/>
                </a:ext>
              </a:extLst>
            </p:cNvPr>
            <p:cNvSpPr txBox="1"/>
            <p:nvPr/>
          </p:nvSpPr>
          <p:spPr>
            <a:xfrm>
              <a:off x="2010192" y="3948841"/>
              <a:ext cx="890171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3      x     1</a:t>
              </a: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F6BB97-B08F-47F3-894D-9A729D447C42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1548004" y="3814670"/>
              <a:ext cx="462188" cy="28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42A43C-4242-405B-A1CB-F94DD600495D}"/>
              </a:ext>
            </a:extLst>
          </p:cNvPr>
          <p:cNvGrpSpPr/>
          <p:nvPr/>
        </p:nvGrpSpPr>
        <p:grpSpPr>
          <a:xfrm>
            <a:off x="3225976" y="3814669"/>
            <a:ext cx="5315489" cy="1296667"/>
            <a:chOff x="3225976" y="3814669"/>
            <a:chExt cx="5315489" cy="129666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F1B16BD-5F9A-4335-95DA-7F6834ED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25976" y="3814669"/>
              <a:ext cx="4391029" cy="108117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97E83E-8FE8-4797-B19C-82B561B84ADA}"/>
                </a:ext>
              </a:extLst>
            </p:cNvPr>
            <p:cNvSpPr txBox="1"/>
            <p:nvPr/>
          </p:nvSpPr>
          <p:spPr>
            <a:xfrm>
              <a:off x="5838741" y="4803559"/>
              <a:ext cx="27027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ES" dirty="0" err="1">
                  <a:solidFill>
                    <a:srgbClr val="1F1F1F"/>
                  </a:solidFill>
                  <a:latin typeface="Source Sans Pro" panose="020B0503030403020204" pitchFamily="34" charset="0"/>
                </a:rPr>
                <a:t>S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econd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 step in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backpropagation</a:t>
              </a:r>
              <a:endParaRPr lang="en-US" b="1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FE5FF-7E39-4D1E-8D5D-B6C4F37EBADB}"/>
              </a:ext>
            </a:extLst>
          </p:cNvPr>
          <p:cNvGrpSpPr/>
          <p:nvPr/>
        </p:nvGrpSpPr>
        <p:grpSpPr>
          <a:xfrm>
            <a:off x="1644826" y="3180345"/>
            <a:ext cx="4374890" cy="723900"/>
            <a:chOff x="1644826" y="3180345"/>
            <a:chExt cx="4374890" cy="7239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E087B2-156D-4BE2-9F33-773340BA3FE8}"/>
                </a:ext>
              </a:extLst>
            </p:cNvPr>
            <p:cNvGrpSpPr/>
            <p:nvPr/>
          </p:nvGrpSpPr>
          <p:grpSpPr>
            <a:xfrm>
              <a:off x="1644826" y="3180345"/>
              <a:ext cx="4374890" cy="714375"/>
              <a:chOff x="1644826" y="3180345"/>
              <a:chExt cx="4374890" cy="714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6A5C8D-545E-46A4-AF50-168E4D092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4826" y="3370845"/>
                <a:ext cx="1200150" cy="52387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768AB3A-17CA-45ED-ABF4-0844657D8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57766" y="3180345"/>
                <a:ext cx="361950" cy="190500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B0A56B-F56A-484A-A2EF-D0461DC2C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10192" y="3370845"/>
              <a:ext cx="304800" cy="533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7A11C-F333-4177-B832-FF028966EB33}"/>
                </a:ext>
              </a:extLst>
            </p:cNvPr>
            <p:cNvSpPr txBox="1"/>
            <p:nvPr/>
          </p:nvSpPr>
          <p:spPr>
            <a:xfrm>
              <a:off x="2803590" y="3469647"/>
              <a:ext cx="8447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 err="1">
                  <a:solidFill>
                    <a:srgbClr val="1F1F1F"/>
                  </a:solidFill>
                  <a:latin typeface="Source Sans Pro" panose="020B0503030403020204" pitchFamily="34" charset="0"/>
                </a:rPr>
                <a:t>Chain</a:t>
              </a:r>
              <a:r>
                <a:rPr lang="es-ES" sz="1000" dirty="0">
                  <a:solidFill>
                    <a:srgbClr val="1F1F1F"/>
                  </a:solidFill>
                  <a:latin typeface="Source Sans Pro" panose="020B0503030403020204" pitchFamily="34" charset="0"/>
                </a:rPr>
                <a:t> rule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6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4FDC-0069-4881-B6A2-A5173523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D708E-D43A-4F7F-8AFF-7E35A26C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21" y="1152425"/>
            <a:ext cx="4831557" cy="947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B60DE-70C3-4382-8AB0-216A8B96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507456"/>
            <a:ext cx="447675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F91D8-D54E-408A-A8B8-8B5F551A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269" y="2333625"/>
            <a:ext cx="1657350" cy="81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C24CF-2D57-4177-B4F9-11512CEED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1" y="2571750"/>
            <a:ext cx="409575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4F4A0-2A22-42CD-B579-BB745EB43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506" y="2507456"/>
            <a:ext cx="1047750" cy="8763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2F61A0A-2FCD-4BA7-A889-A6D8C8E888CA}"/>
              </a:ext>
            </a:extLst>
          </p:cNvPr>
          <p:cNvGrpSpPr/>
          <p:nvPr/>
        </p:nvGrpSpPr>
        <p:grpSpPr>
          <a:xfrm>
            <a:off x="1866900" y="3639806"/>
            <a:ext cx="5645865" cy="1322611"/>
            <a:chOff x="1866900" y="3639806"/>
            <a:chExt cx="5645865" cy="132261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6045D5-6429-4620-8F95-F5F351CB6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6900" y="3639806"/>
              <a:ext cx="5564980" cy="11687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0A4057-E113-4BFB-AF2E-AA5385103522}"/>
                </a:ext>
              </a:extLst>
            </p:cNvPr>
            <p:cNvSpPr txBox="1"/>
            <p:nvPr/>
          </p:nvSpPr>
          <p:spPr>
            <a:xfrm>
              <a:off x="4810041" y="4654640"/>
              <a:ext cx="27027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ES" dirty="0" err="1">
                  <a:solidFill>
                    <a:srgbClr val="1F1F1F"/>
                  </a:solidFill>
                  <a:latin typeface="Source Sans Pro" panose="020B0503030403020204" pitchFamily="34" charset="0"/>
                </a:rPr>
                <a:t>Third</a:t>
              </a:r>
              <a:r>
                <a:rPr lang="es-ES" dirty="0">
                  <a:solidFill>
                    <a:srgbClr val="1F1F1F"/>
                  </a:solidFill>
                  <a:latin typeface="Source Sans Pro" panose="020B0503030403020204" pitchFamily="34" charset="0"/>
                </a:rPr>
                <a:t> 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step in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backpropagation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1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5D6E-3867-4373-BEA0-E361447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derivatives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0474E-C8DC-405F-A2C0-86EC69E0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6" y="1173757"/>
            <a:ext cx="5326856" cy="111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D81DD-D528-4B69-BFBD-849641F5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626518"/>
            <a:ext cx="781050" cy="6762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52DFFF-6CBA-496D-8EF5-8C9AA358E52B}"/>
              </a:ext>
            </a:extLst>
          </p:cNvPr>
          <p:cNvGrpSpPr/>
          <p:nvPr/>
        </p:nvGrpSpPr>
        <p:grpSpPr>
          <a:xfrm>
            <a:off x="1459706" y="2550318"/>
            <a:ext cx="6224588" cy="676275"/>
            <a:chOff x="1459706" y="2550318"/>
            <a:chExt cx="6224588" cy="6762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0770CE-DE85-49B4-AC75-3FBDED2E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9706" y="2626518"/>
              <a:ext cx="1123950" cy="6000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6F4D44-44A1-422C-9D35-76C468B1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5394" y="2550318"/>
              <a:ext cx="2628900" cy="67627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49459F-0D5D-4B0C-8E8E-2868E7398AD0}"/>
              </a:ext>
            </a:extLst>
          </p:cNvPr>
          <p:cNvGrpSpPr/>
          <p:nvPr/>
        </p:nvGrpSpPr>
        <p:grpSpPr>
          <a:xfrm>
            <a:off x="2152650" y="2882621"/>
            <a:ext cx="6367463" cy="753784"/>
            <a:chOff x="2638425" y="2395537"/>
            <a:chExt cx="6367463" cy="753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861C31-B77B-4CF4-9193-2B74DC89E937}"/>
                </a:ext>
              </a:extLst>
            </p:cNvPr>
            <p:cNvSpPr txBox="1"/>
            <p:nvPr/>
          </p:nvSpPr>
          <p:spPr>
            <a:xfrm>
              <a:off x="2638425" y="2779989"/>
              <a:ext cx="835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dirty="0">
                  <a:solidFill>
                    <a:srgbClr val="0070C0"/>
                  </a:solidFill>
                  <a:effectLst/>
                  <a:latin typeface="Source Sans Pro" panose="020B0503030403020204" pitchFamily="34" charset="0"/>
                </a:rPr>
                <a:t>= 2</a:t>
              </a:r>
              <a:endParaRPr lang="en-US" sz="1800" dirty="0">
                <a:solidFill>
                  <a:srgbClr val="0070C0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0F8999-1AE2-47E0-87E5-CA0EC02D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813" y="2395537"/>
              <a:ext cx="600075" cy="2667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19055D-9303-4205-BD0B-43615F3B1C85}"/>
              </a:ext>
            </a:extLst>
          </p:cNvPr>
          <p:cNvGrpSpPr/>
          <p:nvPr/>
        </p:nvGrpSpPr>
        <p:grpSpPr>
          <a:xfrm>
            <a:off x="1905594" y="2779989"/>
            <a:ext cx="1434109" cy="845805"/>
            <a:chOff x="1905594" y="2779989"/>
            <a:chExt cx="1434109" cy="8458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DCD3FC-8DBA-4DDC-9523-E979A66DAA0C}"/>
                </a:ext>
              </a:extLst>
            </p:cNvPr>
            <p:cNvSpPr txBox="1"/>
            <p:nvPr/>
          </p:nvSpPr>
          <p:spPr>
            <a:xfrm>
              <a:off x="2637234" y="2779989"/>
              <a:ext cx="702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dirty="0">
                  <a:solidFill>
                    <a:srgbClr val="0070C0"/>
                  </a:solidFill>
                  <a:effectLst/>
                  <a:latin typeface="Source Sans Pro" panose="020B0503030403020204" pitchFamily="34" charset="0"/>
                </a:rPr>
                <a:t>= 6</a:t>
              </a:r>
              <a:endParaRPr lang="en-US" sz="1800" dirty="0">
                <a:solidFill>
                  <a:srgbClr val="0070C0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DEC3CC-33B3-48C1-AD8C-27244F0D9B9F}"/>
                </a:ext>
              </a:extLst>
            </p:cNvPr>
            <p:cNvGrpSpPr/>
            <p:nvPr/>
          </p:nvGrpSpPr>
          <p:grpSpPr>
            <a:xfrm>
              <a:off x="1905594" y="3073960"/>
              <a:ext cx="973337" cy="551834"/>
              <a:chOff x="1905594" y="3073960"/>
              <a:chExt cx="973337" cy="55183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192069-3F2F-4574-B75F-584723E0CA04}"/>
                  </a:ext>
                </a:extLst>
              </p:cNvPr>
              <p:cNvSpPr txBox="1"/>
              <p:nvPr/>
            </p:nvSpPr>
            <p:spPr>
              <a:xfrm>
                <a:off x="1905594" y="3253208"/>
                <a:ext cx="232173" cy="37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x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B13E345-1F0A-4709-9142-CA22EEDC4D89}"/>
                  </a:ext>
                </a:extLst>
              </p:cNvPr>
              <p:cNvCxnSpPr/>
              <p:nvPr/>
            </p:nvCxnSpPr>
            <p:spPr>
              <a:xfrm flipV="1">
                <a:off x="2637234" y="3073960"/>
                <a:ext cx="241697" cy="377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4A5210-F4F0-451A-8DFF-FDA207CAAEA5}"/>
              </a:ext>
            </a:extLst>
          </p:cNvPr>
          <p:cNvGrpSpPr/>
          <p:nvPr/>
        </p:nvGrpSpPr>
        <p:grpSpPr>
          <a:xfrm>
            <a:off x="5069689" y="3226593"/>
            <a:ext cx="1514467" cy="883571"/>
            <a:chOff x="5069689" y="3226593"/>
            <a:chExt cx="1514467" cy="8835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B1CA2F-72DE-454B-838E-E5FE57F8A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689" y="3226593"/>
              <a:ext cx="1004882" cy="60734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36F79BF-87E8-4B2E-9C84-5E13D2EE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5881" y="3833939"/>
              <a:ext cx="1438275" cy="2762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3D67ED-41BE-464D-8008-66DFB008AA4A}"/>
              </a:ext>
            </a:extLst>
          </p:cNvPr>
          <p:cNvGrpSpPr/>
          <p:nvPr/>
        </p:nvGrpSpPr>
        <p:grpSpPr>
          <a:xfrm>
            <a:off x="369400" y="3920296"/>
            <a:ext cx="5256904" cy="1191348"/>
            <a:chOff x="369400" y="3920296"/>
            <a:chExt cx="5256904" cy="119134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409ADAD-C98B-406A-9AF2-E780C60C2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400" y="3920296"/>
              <a:ext cx="4777364" cy="10419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80532E-8584-43DE-951E-6081AEA3A898}"/>
                </a:ext>
              </a:extLst>
            </p:cNvPr>
            <p:cNvSpPr txBox="1"/>
            <p:nvPr/>
          </p:nvSpPr>
          <p:spPr>
            <a:xfrm>
              <a:off x="2923580" y="4803867"/>
              <a:ext cx="27027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ES" dirty="0" err="1">
                  <a:solidFill>
                    <a:srgbClr val="1F1F1F"/>
                  </a:solidFill>
                  <a:latin typeface="Source Sans Pro" panose="020B0503030403020204" pitchFamily="34" charset="0"/>
                </a:rPr>
                <a:t>Fourth</a:t>
              </a:r>
              <a:r>
                <a:rPr lang="es-ES" dirty="0">
                  <a:solidFill>
                    <a:srgbClr val="1F1F1F"/>
                  </a:solidFill>
                  <a:latin typeface="Source Sans Pro" panose="020B0503030403020204" pitchFamily="34" charset="0"/>
                </a:rPr>
                <a:t> 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step in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backpropagation</a:t>
              </a:r>
              <a:endParaRPr lang="en-US" b="1" i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171F8-C1F8-463B-837B-C0C0C4ABEA58}"/>
              </a:ext>
            </a:extLst>
          </p:cNvPr>
          <p:cNvGrpSpPr/>
          <p:nvPr/>
        </p:nvGrpSpPr>
        <p:grpSpPr>
          <a:xfrm>
            <a:off x="1553767" y="2292471"/>
            <a:ext cx="2032396" cy="1292618"/>
            <a:chOff x="1553767" y="2292471"/>
            <a:chExt cx="2032396" cy="12926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EB046A-EF0F-470C-B467-FA6079EBC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3767" y="3293913"/>
              <a:ext cx="284559" cy="29117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2D2142-F1BC-46D6-84A4-53C93B01D4E9}"/>
                </a:ext>
              </a:extLst>
            </p:cNvPr>
            <p:cNvCxnSpPr/>
            <p:nvPr/>
          </p:nvCxnSpPr>
          <p:spPr>
            <a:xfrm flipV="1">
              <a:off x="1696046" y="2292471"/>
              <a:ext cx="1890117" cy="33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2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CFA9-D21B-4A72-A88E-70BC16D4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968D-676D-44BA-A0C9-B9E32DC8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9" y="1278737"/>
            <a:ext cx="5311877" cy="11585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40E3C7-AD34-433D-BC0E-ED3F2F6A94FB}"/>
              </a:ext>
            </a:extLst>
          </p:cNvPr>
          <p:cNvGrpSpPr/>
          <p:nvPr/>
        </p:nvGrpSpPr>
        <p:grpSpPr>
          <a:xfrm>
            <a:off x="371782" y="2574272"/>
            <a:ext cx="1962150" cy="672624"/>
            <a:chOff x="490538" y="2571750"/>
            <a:chExt cx="1962150" cy="672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2C92-83EB-41B1-A2D8-E5E89CBB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538" y="2653824"/>
              <a:ext cx="1962150" cy="5905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05B4F-E7BF-4E93-B082-5ABC6EA2E7E0}"/>
                </a:ext>
              </a:extLst>
            </p:cNvPr>
            <p:cNvSpPr/>
            <p:nvPr/>
          </p:nvSpPr>
          <p:spPr>
            <a:xfrm>
              <a:off x="971550" y="2571750"/>
              <a:ext cx="357188" cy="157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F1089B-2AD7-4125-851C-CCD6867D236C}"/>
              </a:ext>
            </a:extLst>
          </p:cNvPr>
          <p:cNvGrpSpPr/>
          <p:nvPr/>
        </p:nvGrpSpPr>
        <p:grpSpPr>
          <a:xfrm>
            <a:off x="5310103" y="2550385"/>
            <a:ext cx="2702724" cy="954107"/>
            <a:chOff x="5002922" y="2661524"/>
            <a:chExt cx="2702724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7C1A93-9E0D-4E5D-97CA-AE0CE0C071BD}"/>
                </a:ext>
              </a:extLst>
            </p:cNvPr>
            <p:cNvSpPr txBox="1"/>
            <p:nvPr/>
          </p:nvSpPr>
          <p:spPr>
            <a:xfrm>
              <a:off x="5002922" y="2661524"/>
              <a:ext cx="2702724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c = 2		2.001</a:t>
              </a:r>
            </a:p>
            <a:p>
              <a:r>
                <a:rPr lang="es-ES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u = (b) (c)		6.003</a:t>
              </a:r>
            </a:p>
            <a:p>
              <a:r>
                <a:rPr lang="es-ES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v = a + u		11.003</a:t>
              </a:r>
            </a:p>
            <a:p>
              <a:r>
                <a:rPr lang="es-ES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J = (3) (v)		33.009</a:t>
              </a:r>
              <a:endParaRPr lang="en-US" dirty="0">
                <a:solidFill>
                  <a:srgbClr val="0070C0"/>
                </a:solidFill>
                <a:latin typeface="Source Sans Pro" panose="020B0503030403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405A89-8661-413E-AC6A-EC2CCEAF94C2}"/>
                </a:ext>
              </a:extLst>
            </p:cNvPr>
            <p:cNvCxnSpPr/>
            <p:nvPr/>
          </p:nvCxnSpPr>
          <p:spPr>
            <a:xfrm>
              <a:off x="5879306" y="2814638"/>
              <a:ext cx="964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FB0200-3856-40BD-BD06-2E491D578D6C}"/>
                </a:ext>
              </a:extLst>
            </p:cNvPr>
            <p:cNvCxnSpPr/>
            <p:nvPr/>
          </p:nvCxnSpPr>
          <p:spPr>
            <a:xfrm>
              <a:off x="5879306" y="3038475"/>
              <a:ext cx="964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66B0C4-06EF-428E-8D7C-E9B218A4B69A}"/>
                </a:ext>
              </a:extLst>
            </p:cNvPr>
            <p:cNvCxnSpPr/>
            <p:nvPr/>
          </p:nvCxnSpPr>
          <p:spPr>
            <a:xfrm>
              <a:off x="5879306" y="3235733"/>
              <a:ext cx="964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83954C-FE3B-4415-B38F-59795C83B080}"/>
                </a:ext>
              </a:extLst>
            </p:cNvPr>
            <p:cNvCxnSpPr/>
            <p:nvPr/>
          </p:nvCxnSpPr>
          <p:spPr>
            <a:xfrm>
              <a:off x="5879306" y="3452427"/>
              <a:ext cx="964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B53E32-CEDB-4DED-9D00-F3065EC8D648}"/>
              </a:ext>
            </a:extLst>
          </p:cNvPr>
          <p:cNvGrpSpPr/>
          <p:nvPr/>
        </p:nvGrpSpPr>
        <p:grpSpPr>
          <a:xfrm>
            <a:off x="1199266" y="3244515"/>
            <a:ext cx="823913" cy="533786"/>
            <a:chOff x="1199266" y="3001623"/>
            <a:chExt cx="823913" cy="5337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AA05F4-FE5D-44B0-80F3-B447FE8D98E6}"/>
                </a:ext>
              </a:extLst>
            </p:cNvPr>
            <p:cNvSpPr txBox="1"/>
            <p:nvPr/>
          </p:nvSpPr>
          <p:spPr>
            <a:xfrm>
              <a:off x="1199266" y="3227632"/>
              <a:ext cx="3071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9CB253-D907-43C5-A7B4-A29ABB38628D}"/>
                </a:ext>
              </a:extLst>
            </p:cNvPr>
            <p:cNvSpPr txBox="1"/>
            <p:nvPr/>
          </p:nvSpPr>
          <p:spPr>
            <a:xfrm>
              <a:off x="1715997" y="3227632"/>
              <a:ext cx="3071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70C0"/>
                  </a:solidFill>
                  <a:latin typeface="Source Sans Pro" panose="020B0503030403020204" pitchFamily="34" charset="0"/>
                </a:rPr>
                <a:t>3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F0253B-BE22-43E3-8787-3781DEAA3160}"/>
                </a:ext>
              </a:extLst>
            </p:cNvPr>
            <p:cNvCxnSpPr>
              <a:stCxn id="5" idx="2"/>
              <a:endCxn id="15" idx="0"/>
            </p:cNvCxnSpPr>
            <p:nvPr/>
          </p:nvCxnSpPr>
          <p:spPr>
            <a:xfrm>
              <a:off x="1352857" y="3011148"/>
              <a:ext cx="0" cy="21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D97B452-37BE-42D5-97BB-497D797133AE}"/>
                </a:ext>
              </a:extLst>
            </p:cNvPr>
            <p:cNvCxnSpPr/>
            <p:nvPr/>
          </p:nvCxnSpPr>
          <p:spPr>
            <a:xfrm>
              <a:off x="1819582" y="3001623"/>
              <a:ext cx="0" cy="22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B71A11-886C-40CE-BAE9-0A59F940E981}"/>
              </a:ext>
            </a:extLst>
          </p:cNvPr>
          <p:cNvSpPr txBox="1"/>
          <p:nvPr/>
        </p:nvSpPr>
        <p:spPr>
          <a:xfrm>
            <a:off x="2333932" y="2785171"/>
            <a:ext cx="307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70C0"/>
                </a:solidFill>
                <a:latin typeface="Source Sans Pro" panose="020B0503030403020204" pitchFamily="34" charset="0"/>
              </a:rPr>
              <a:t>9</a:t>
            </a:r>
            <a:endParaRPr lang="en-US" sz="1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E334C1-6A9D-4763-8E18-D58A6A527888}"/>
              </a:ext>
            </a:extLst>
          </p:cNvPr>
          <p:cNvGrpSpPr/>
          <p:nvPr/>
        </p:nvGrpSpPr>
        <p:grpSpPr>
          <a:xfrm>
            <a:off x="1962457" y="3778301"/>
            <a:ext cx="5039032" cy="1191578"/>
            <a:chOff x="1819582" y="3703501"/>
            <a:chExt cx="5039032" cy="11915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42B0D90-830B-4F33-9094-0C691183C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582" y="3703501"/>
              <a:ext cx="4935447" cy="110370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3DE23F-6FB5-41E4-84CC-FF2807811CDD}"/>
                </a:ext>
              </a:extLst>
            </p:cNvPr>
            <p:cNvSpPr txBox="1"/>
            <p:nvPr/>
          </p:nvSpPr>
          <p:spPr>
            <a:xfrm>
              <a:off x="3979683" y="4587302"/>
              <a:ext cx="28789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 err="1">
                  <a:solidFill>
                    <a:srgbClr val="1F1F1F"/>
                  </a:solidFill>
                  <a:latin typeface="Source Sans Pro" panose="020B0503030403020204" pitchFamily="34" charset="0"/>
                </a:rPr>
                <a:t>Fifth</a:t>
              </a:r>
              <a:r>
                <a:rPr lang="es-ES" dirty="0">
                  <a:solidFill>
                    <a:srgbClr val="1F1F1F"/>
                  </a:solidFill>
                  <a:latin typeface="Source Sans Pro" panose="020B0503030403020204" pitchFamily="34" charset="0"/>
                </a:rPr>
                <a:t> </a:t>
              </a:r>
              <a:r>
                <a:rPr lang="es-ES" b="0" i="0" dirty="0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step in </a:t>
              </a:r>
              <a:r>
                <a:rPr lang="es-ES" b="0" i="0" dirty="0" err="1">
                  <a:solidFill>
                    <a:srgbClr val="1F1F1F"/>
                  </a:solidFill>
                  <a:effectLst/>
                  <a:latin typeface="Source Sans Pro" panose="020B0503030403020204" pitchFamily="34" charset="0"/>
                </a:rPr>
                <a:t>backpropagation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9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133</Words>
  <Application>Microsoft Office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PT Sans Narrow</vt:lpstr>
      <vt:lpstr>Source Sans Pro</vt:lpstr>
      <vt:lpstr>Open Sans</vt:lpstr>
      <vt:lpstr>Arial</vt:lpstr>
      <vt:lpstr>Tropic</vt:lpstr>
      <vt:lpstr>COMPUTATION GRAPH</vt:lpstr>
      <vt:lpstr>Computation graph</vt:lpstr>
      <vt:lpstr>Question</vt:lpstr>
      <vt:lpstr>Derivatives with a computation graph</vt:lpstr>
      <vt:lpstr>Derivatives with a computation graph</vt:lpstr>
      <vt:lpstr>Computing derivatives</vt:lpstr>
      <vt:lpstr>Computing derivatives</vt:lpstr>
      <vt:lpstr>Computing derivatives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EDNA CRUZ FLORES</cp:lastModifiedBy>
  <cp:revision>13</cp:revision>
  <dcterms:modified xsi:type="dcterms:W3CDTF">2022-09-21T05:20:49Z</dcterms:modified>
</cp:coreProperties>
</file>