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Source Sans Pr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jmpx2Fwdg96ZR3adt6S33TDqz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SourceSansPro-regular.fntdata"/><Relationship Id="rId21" Type="http://schemas.openxmlformats.org/officeDocument/2006/relationships/font" Target="fonts/PTSansNarrow-bold.fntdata"/><Relationship Id="rId24" Type="http://schemas.openxmlformats.org/officeDocument/2006/relationships/font" Target="fonts/SourceSansPro-italic.fntdata"/><Relationship Id="rId23"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SourceSansPr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Probabilidad de todas las etiquetas en el conjunto de entrenamiento, esta dada por el product de i=1 hasta m. La probabilidad de y a la i I dado x a la i</a:t>
            </a:r>
            <a:endParaRPr/>
          </a:p>
          <a:p>
            <a:pPr indent="-298450" lvl="0" marL="457200" rtl="0" algn="l">
              <a:lnSpc>
                <a:spcPct val="100000"/>
              </a:lnSpc>
              <a:spcBef>
                <a:spcPts val="0"/>
              </a:spcBef>
              <a:spcAft>
                <a:spcPts val="0"/>
              </a:spcAft>
              <a:buSzPts val="1100"/>
              <a:buChar char="●"/>
            </a:pPr>
            <a:r>
              <a:rPr lang="en-US"/>
              <a:t>Para maximizar la log function se deben de encontrar los parámetros que maximicen.</a:t>
            </a:r>
            <a:endParaRPr/>
          </a:p>
          <a:p>
            <a:pPr indent="-298450" lvl="0" marL="457200" rtl="0" algn="l">
              <a:lnSpc>
                <a:spcPct val="100000"/>
              </a:lnSpc>
              <a:spcBef>
                <a:spcPts val="0"/>
              </a:spcBef>
              <a:spcAft>
                <a:spcPts val="0"/>
              </a:spcAft>
              <a:buSzPts val="1100"/>
              <a:buChar char="●"/>
            </a:pPr>
            <a:r>
              <a:rPr lang="en-US"/>
              <a:t>El log de la probabilidad de las etiquetas en el conjunto de entrenamiento es igual a la sumatoria de i=1 hasta m del registro de probabilidades de y(i) dada x(i)</a:t>
            </a:r>
            <a:endParaRPr/>
          </a:p>
          <a:p>
            <a:pPr indent="-298450" lvl="0" marL="457200" rtl="0" algn="l">
              <a:lnSpc>
                <a:spcPct val="100000"/>
              </a:lnSpc>
              <a:spcBef>
                <a:spcPts val="0"/>
              </a:spcBef>
              <a:spcAft>
                <a:spcPts val="0"/>
              </a:spcAft>
              <a:buSzPts val="1100"/>
              <a:buChar char="●"/>
            </a:pPr>
            <a:r>
              <a:rPr lang="en-US"/>
              <a:t>La estimación de máxima probabilidad tiene el objetivo de encontrar los parámetros que maximicen la función</a:t>
            </a:r>
            <a:endParaRPr/>
          </a:p>
          <a:p>
            <a:pPr indent="-298450" lvl="0" marL="457200" rtl="0" algn="l">
              <a:lnSpc>
                <a:spcPct val="100000"/>
              </a:lnSpc>
              <a:spcBef>
                <a:spcPts val="0"/>
              </a:spcBef>
              <a:spcAft>
                <a:spcPts val="0"/>
              </a:spcAft>
              <a:buSzPts val="1100"/>
              <a:buChar char="●"/>
            </a:pPr>
            <a:r>
              <a:rPr lang="en-US"/>
              <a:t>Esto es el costo de la regression logistica se busca minimizarlo, en lugar de maximizar la probabilidad, por eso se elimina el signi negative y se agrega el factor de escala 1/m</a:t>
            </a:r>
            <a:endParaRPr/>
          </a:p>
          <a:p>
            <a:pPr indent="-298450" lvl="0" marL="457200" rtl="0" algn="l">
              <a:lnSpc>
                <a:spcPct val="100000"/>
              </a:lnSpc>
              <a:spcBef>
                <a:spcPts val="0"/>
              </a:spcBef>
              <a:spcAft>
                <a:spcPts val="0"/>
              </a:spcAft>
              <a:buSzPts val="1100"/>
              <a:buChar char="●"/>
            </a:pPr>
            <a:r>
              <a:rPr lang="en-US"/>
              <a:t>Al minimizer la function de costo estamos realizando la estimación de la máxima probabilidad con el modelo de regression logística con el supuesto de que nuestros ejemoplos de entrenamiento fueron distribuidos de forma idéntica e independiente. IID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6"/>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16"/>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16"/>
          <p:cNvGrpSpPr/>
          <p:nvPr/>
        </p:nvGrpSpPr>
        <p:grpSpPr>
          <a:xfrm>
            <a:off x="1004144" y="1022025"/>
            <a:ext cx="7136668" cy="152400"/>
            <a:chOff x="1346429" y="1011300"/>
            <a:chExt cx="6452100" cy="152400"/>
          </a:xfrm>
        </p:grpSpPr>
        <p:cxnSp>
          <p:nvCxnSpPr>
            <p:cNvPr id="13" name="Google Shape;13;p16"/>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16"/>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16"/>
          <p:cNvGrpSpPr/>
          <p:nvPr/>
        </p:nvGrpSpPr>
        <p:grpSpPr>
          <a:xfrm>
            <a:off x="1004151" y="3969100"/>
            <a:ext cx="7136668" cy="152400"/>
            <a:chOff x="1346435" y="3969088"/>
            <a:chExt cx="6452100" cy="152400"/>
          </a:xfrm>
        </p:grpSpPr>
        <p:cxnSp>
          <p:nvCxnSpPr>
            <p:cNvPr id="16" name="Google Shape;16;p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16"/>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16"/>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16"/>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6" name="Google Shape;26;p1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33" name="Shape 33"/>
        <p:cNvGrpSpPr/>
        <p:nvPr/>
      </p:nvGrpSpPr>
      <p:grpSpPr>
        <a:xfrm>
          <a:off x="0" y="0"/>
          <a:ext cx="0" cy="0"/>
          <a:chOff x="0" y="0"/>
          <a:chExt cx="0" cy="0"/>
        </a:xfrm>
      </p:grpSpPr>
      <p:sp>
        <p:nvSpPr>
          <p:cNvPr id="34" name="Google Shape;34;p2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35" name="Google Shape;3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1"/>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21"/>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1"/>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2" name="Google Shape;4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45" name="Google Shape;4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49" name="Google Shape;49;p2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46.png"/><Relationship Id="rId6" Type="http://schemas.openxmlformats.org/officeDocument/2006/relationships/image" Target="../media/image4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png"/><Relationship Id="rId4" Type="http://schemas.openxmlformats.org/officeDocument/2006/relationships/image" Target="../media/image40.png"/><Relationship Id="rId5"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5.png"/><Relationship Id="rId4" Type="http://schemas.openxmlformats.org/officeDocument/2006/relationships/image" Target="../media/image41.png"/><Relationship Id="rId5" Type="http://schemas.openxmlformats.org/officeDocument/2006/relationships/image" Target="../media/image43.png"/><Relationship Id="rId6"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3.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11" Type="http://schemas.openxmlformats.org/officeDocument/2006/relationships/image" Target="../media/image23.png"/><Relationship Id="rId10" Type="http://schemas.openxmlformats.org/officeDocument/2006/relationships/image" Target="../media/image15.png"/><Relationship Id="rId9"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5.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25.png"/><Relationship Id="rId10" Type="http://schemas.openxmlformats.org/officeDocument/2006/relationships/image" Target="../media/image33.png"/><Relationship Id="rId9" Type="http://schemas.openxmlformats.org/officeDocument/2006/relationships/image" Target="../media/image31.png"/><Relationship Id="rId5" Type="http://schemas.openxmlformats.org/officeDocument/2006/relationships/image" Target="../media/image24.png"/><Relationship Id="rId6" Type="http://schemas.openxmlformats.org/officeDocument/2006/relationships/image" Target="../media/image27.png"/><Relationship Id="rId7" Type="http://schemas.openxmlformats.org/officeDocument/2006/relationships/image" Target="../media/image30.png"/><Relationship Id="rId8"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US" sz="4200"/>
              <a:t>BROADCASTING IN PYTHON</a:t>
            </a:r>
            <a:endParaRPr sz="6000"/>
          </a:p>
        </p:txBody>
      </p:sp>
      <p:sp>
        <p:nvSpPr>
          <p:cNvPr id="58" name="Google Shape;58;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US" sz="1900"/>
              <a:t>Deep Learning - Andrew NG</a:t>
            </a:r>
            <a:endParaRPr sz="1900"/>
          </a:p>
        </p:txBody>
      </p:sp>
      <p:sp>
        <p:nvSpPr>
          <p:cNvPr id="59" name="Google Shape;59;p1"/>
          <p:cNvSpPr txBox="1"/>
          <p:nvPr/>
        </p:nvSpPr>
        <p:spPr>
          <a:xfrm>
            <a:off x="85725" y="4811018"/>
            <a:ext cx="143589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70C0"/>
                </a:solidFill>
                <a:latin typeface="PT Sans Narrow"/>
                <a:ea typeface="PT Sans Narrow"/>
                <a:cs typeface="PT Sans Narrow"/>
                <a:sym typeface="PT Sans Narrow"/>
              </a:rPr>
              <a:t>EDNA CRUZ FLORES</a:t>
            </a:r>
            <a:endParaRPr b="1" i="0" sz="1200" u="none" cap="none" strike="noStrike">
              <a:solidFill>
                <a:srgbClr val="0070C0"/>
              </a:solidFill>
              <a:latin typeface="PT Sans Narrow"/>
              <a:ea typeface="PT Sans Narrow"/>
              <a:cs typeface="PT Sans Narrow"/>
              <a:sym typeface="PT Sans Narrow"/>
            </a:endParaRPr>
          </a:p>
        </p:txBody>
      </p:sp>
      <p:sp>
        <p:nvSpPr>
          <p:cNvPr id="60" name="Google Shape;60;p1"/>
          <p:cNvSpPr txBox="1"/>
          <p:nvPr/>
        </p:nvSpPr>
        <p:spPr>
          <a:xfrm>
            <a:off x="5943600" y="4811018"/>
            <a:ext cx="305038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70C0"/>
                </a:solidFill>
                <a:latin typeface="PT Sans Narrow"/>
                <a:ea typeface="PT Sans Narrow"/>
                <a:cs typeface="PT Sans Narrow"/>
                <a:sym typeface="PT Sans Narrow"/>
              </a:rPr>
              <a:t>CUERNAVACA, MOR. AL 12 DE OCTUBRE DE 2022 </a:t>
            </a:r>
            <a:endParaRPr b="1" i="0" sz="1200" u="none" cap="none" strike="noStrike">
              <a:solidFill>
                <a:srgbClr val="0070C0"/>
              </a:solidFill>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Question</a:t>
            </a:r>
            <a:endParaRPr/>
          </a:p>
        </p:txBody>
      </p:sp>
      <p:pic>
        <p:nvPicPr>
          <p:cNvPr id="165" name="Google Shape;165;p10"/>
          <p:cNvPicPr preferRelativeResize="0"/>
          <p:nvPr/>
        </p:nvPicPr>
        <p:blipFill rotWithShape="1">
          <a:blip r:embed="rId3">
            <a:alphaModFix/>
          </a:blip>
          <a:srcRect b="0" l="0" r="0" t="0"/>
          <a:stretch/>
        </p:blipFill>
        <p:spPr>
          <a:xfrm>
            <a:off x="2461021" y="1383775"/>
            <a:ext cx="4413104" cy="32239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Explanation of logistic regression cost function - again</a:t>
            </a:r>
            <a:endParaRPr/>
          </a:p>
        </p:txBody>
      </p:sp>
      <p:pic>
        <p:nvPicPr>
          <p:cNvPr id="171" name="Google Shape;171;p11"/>
          <p:cNvPicPr preferRelativeResize="0"/>
          <p:nvPr/>
        </p:nvPicPr>
        <p:blipFill rotWithShape="1">
          <a:blip r:embed="rId3">
            <a:alphaModFix/>
          </a:blip>
          <a:srcRect b="0" l="0" r="0" t="0"/>
          <a:stretch/>
        </p:blipFill>
        <p:spPr>
          <a:xfrm>
            <a:off x="516731" y="1033462"/>
            <a:ext cx="3209925" cy="1190625"/>
          </a:xfrm>
          <a:prstGeom prst="rect">
            <a:avLst/>
          </a:prstGeom>
          <a:noFill/>
          <a:ln>
            <a:noFill/>
          </a:ln>
        </p:spPr>
      </p:pic>
      <p:pic>
        <p:nvPicPr>
          <p:cNvPr id="172" name="Google Shape;172;p11"/>
          <p:cNvPicPr preferRelativeResize="0"/>
          <p:nvPr/>
        </p:nvPicPr>
        <p:blipFill rotWithShape="1">
          <a:blip r:embed="rId4">
            <a:alphaModFix/>
          </a:blip>
          <a:srcRect b="0" l="0" r="0" t="0"/>
          <a:stretch/>
        </p:blipFill>
        <p:spPr>
          <a:xfrm>
            <a:off x="3931687" y="1033462"/>
            <a:ext cx="3638550" cy="809625"/>
          </a:xfrm>
          <a:prstGeom prst="rect">
            <a:avLst/>
          </a:prstGeom>
          <a:noFill/>
          <a:ln>
            <a:noFill/>
          </a:ln>
        </p:spPr>
      </p:pic>
      <p:grpSp>
        <p:nvGrpSpPr>
          <p:cNvPr id="173" name="Google Shape;173;p11"/>
          <p:cNvGrpSpPr/>
          <p:nvPr/>
        </p:nvGrpSpPr>
        <p:grpSpPr>
          <a:xfrm>
            <a:off x="450055" y="2224087"/>
            <a:ext cx="4848225" cy="1045735"/>
            <a:chOff x="485774" y="2388661"/>
            <a:chExt cx="4848225" cy="1045735"/>
          </a:xfrm>
        </p:grpSpPr>
        <p:pic>
          <p:nvPicPr>
            <p:cNvPr id="174" name="Google Shape;174;p11"/>
            <p:cNvPicPr preferRelativeResize="0"/>
            <p:nvPr/>
          </p:nvPicPr>
          <p:blipFill rotWithShape="1">
            <a:blip r:embed="rId5">
              <a:alphaModFix/>
            </a:blip>
            <a:srcRect b="0" l="0" r="0" t="0"/>
            <a:stretch/>
          </p:blipFill>
          <p:spPr>
            <a:xfrm>
              <a:off x="485774" y="2388661"/>
              <a:ext cx="4848225" cy="714375"/>
            </a:xfrm>
            <a:prstGeom prst="rect">
              <a:avLst/>
            </a:prstGeom>
            <a:noFill/>
            <a:ln>
              <a:noFill/>
            </a:ln>
          </p:spPr>
        </p:pic>
        <p:sp>
          <p:nvSpPr>
            <p:cNvPr id="175" name="Google Shape;175;p11"/>
            <p:cNvSpPr txBox="1"/>
            <p:nvPr/>
          </p:nvSpPr>
          <p:spPr>
            <a:xfrm>
              <a:off x="623886" y="3126619"/>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F1F1F"/>
                  </a:solidFill>
                  <a:latin typeface="Source Sans Pro"/>
                  <a:ea typeface="Source Sans Pro"/>
                  <a:cs typeface="Source Sans Pro"/>
                  <a:sym typeface="Source Sans Pro"/>
                </a:rPr>
                <a:t>Probability that Y is 1, given an x</a:t>
              </a:r>
              <a:endParaRPr/>
            </a:p>
          </p:txBody>
        </p:sp>
      </p:grpSp>
      <p:sp>
        <p:nvSpPr>
          <p:cNvPr id="176" name="Google Shape;176;p11"/>
          <p:cNvSpPr txBox="1"/>
          <p:nvPr/>
        </p:nvSpPr>
        <p:spPr>
          <a:xfrm>
            <a:off x="450055" y="3445996"/>
            <a:ext cx="762476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F1F1F"/>
                </a:solidFill>
                <a:latin typeface="Source Sans Pro"/>
                <a:ea typeface="Source Sans Pro"/>
                <a:cs typeface="Source Sans Pro"/>
                <a:sym typeface="Source Sans Pro"/>
              </a:rPr>
              <a:t>So, we want our algorithm to output ŷ as the chance that y = 1 for a given set of input features x.</a:t>
            </a:r>
            <a:endParaRPr/>
          </a:p>
        </p:txBody>
      </p:sp>
      <p:pic>
        <p:nvPicPr>
          <p:cNvPr id="177" name="Google Shape;177;p11"/>
          <p:cNvPicPr preferRelativeResize="0"/>
          <p:nvPr/>
        </p:nvPicPr>
        <p:blipFill rotWithShape="1">
          <a:blip r:embed="rId6">
            <a:alphaModFix/>
          </a:blip>
          <a:srcRect b="0" l="0" r="0" t="0"/>
          <a:stretch/>
        </p:blipFill>
        <p:spPr>
          <a:xfrm>
            <a:off x="2230040" y="3826996"/>
            <a:ext cx="4683919" cy="11478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Logistic regression cost function</a:t>
            </a:r>
            <a:endParaRPr/>
          </a:p>
        </p:txBody>
      </p:sp>
      <p:pic>
        <p:nvPicPr>
          <p:cNvPr id="183" name="Google Shape;183;p12"/>
          <p:cNvPicPr preferRelativeResize="0"/>
          <p:nvPr/>
        </p:nvPicPr>
        <p:blipFill rotWithShape="1">
          <a:blip r:embed="rId3">
            <a:alphaModFix/>
          </a:blip>
          <a:srcRect b="0" l="0" r="0" t="0"/>
          <a:stretch/>
        </p:blipFill>
        <p:spPr>
          <a:xfrm>
            <a:off x="540544" y="1235701"/>
            <a:ext cx="4388644" cy="774363"/>
          </a:xfrm>
          <a:prstGeom prst="rect">
            <a:avLst/>
          </a:prstGeom>
          <a:noFill/>
          <a:ln>
            <a:noFill/>
          </a:ln>
        </p:spPr>
      </p:pic>
      <p:pic>
        <p:nvPicPr>
          <p:cNvPr id="184" name="Google Shape;184;p12"/>
          <p:cNvPicPr preferRelativeResize="0"/>
          <p:nvPr/>
        </p:nvPicPr>
        <p:blipFill rotWithShape="1">
          <a:blip r:embed="rId4">
            <a:alphaModFix/>
          </a:blip>
          <a:srcRect b="0" l="0" r="0" t="0"/>
          <a:stretch/>
        </p:blipFill>
        <p:spPr>
          <a:xfrm>
            <a:off x="540544" y="2292856"/>
            <a:ext cx="4660106" cy="726058"/>
          </a:xfrm>
          <a:prstGeom prst="rect">
            <a:avLst/>
          </a:prstGeom>
          <a:noFill/>
          <a:ln>
            <a:noFill/>
          </a:ln>
        </p:spPr>
      </p:pic>
      <p:pic>
        <p:nvPicPr>
          <p:cNvPr id="185" name="Google Shape;185;p12"/>
          <p:cNvPicPr preferRelativeResize="0"/>
          <p:nvPr/>
        </p:nvPicPr>
        <p:blipFill rotWithShape="1">
          <a:blip r:embed="rId5">
            <a:alphaModFix/>
          </a:blip>
          <a:srcRect b="0" l="0" r="0" t="0"/>
          <a:stretch/>
        </p:blipFill>
        <p:spPr>
          <a:xfrm>
            <a:off x="454819" y="3543301"/>
            <a:ext cx="4967287" cy="1378586"/>
          </a:xfrm>
          <a:prstGeom prst="rect">
            <a:avLst/>
          </a:prstGeom>
          <a:noFill/>
          <a:ln>
            <a:noFill/>
          </a:ln>
        </p:spPr>
      </p:pic>
      <p:sp>
        <p:nvSpPr>
          <p:cNvPr id="186" name="Google Shape;186;p12"/>
          <p:cNvSpPr txBox="1"/>
          <p:nvPr/>
        </p:nvSpPr>
        <p:spPr>
          <a:xfrm>
            <a:off x="448866" y="3235524"/>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F1F1F"/>
                </a:solidFill>
                <a:latin typeface="Source Sans Pro"/>
                <a:ea typeface="Source Sans Pro"/>
                <a:cs typeface="Source Sans Pro"/>
                <a:sym typeface="Source Sans Pro"/>
              </a:rPr>
              <a:t>When Y is 1, given an 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Logistic regression cost function</a:t>
            </a:r>
            <a:endParaRPr/>
          </a:p>
        </p:txBody>
      </p:sp>
      <p:pic>
        <p:nvPicPr>
          <p:cNvPr id="192" name="Google Shape;192;p13"/>
          <p:cNvPicPr preferRelativeResize="0"/>
          <p:nvPr/>
        </p:nvPicPr>
        <p:blipFill rotWithShape="1">
          <a:blip r:embed="rId3">
            <a:alphaModFix/>
          </a:blip>
          <a:srcRect b="0" l="0" r="0" t="0"/>
          <a:stretch/>
        </p:blipFill>
        <p:spPr>
          <a:xfrm>
            <a:off x="342900" y="1682948"/>
            <a:ext cx="6293644" cy="864667"/>
          </a:xfrm>
          <a:prstGeom prst="rect">
            <a:avLst/>
          </a:prstGeom>
          <a:noFill/>
          <a:ln>
            <a:noFill/>
          </a:ln>
        </p:spPr>
      </p:pic>
      <p:sp>
        <p:nvSpPr>
          <p:cNvPr id="193" name="Google Shape;193;p13"/>
          <p:cNvSpPr txBox="1"/>
          <p:nvPr/>
        </p:nvSpPr>
        <p:spPr>
          <a:xfrm>
            <a:off x="342900" y="1213791"/>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When Y is 0, given an x:</a:t>
            </a:r>
            <a:endParaRPr/>
          </a:p>
        </p:txBody>
      </p:sp>
      <p:pic>
        <p:nvPicPr>
          <p:cNvPr id="194" name="Google Shape;194;p13"/>
          <p:cNvPicPr preferRelativeResize="0"/>
          <p:nvPr/>
        </p:nvPicPr>
        <p:blipFill rotWithShape="1">
          <a:blip r:embed="rId4">
            <a:alphaModFix/>
          </a:blip>
          <a:srcRect b="0" l="0" r="0" t="0"/>
          <a:stretch/>
        </p:blipFill>
        <p:spPr>
          <a:xfrm>
            <a:off x="311700" y="2870970"/>
            <a:ext cx="4229100" cy="735152"/>
          </a:xfrm>
          <a:prstGeom prst="rect">
            <a:avLst/>
          </a:prstGeom>
          <a:noFill/>
          <a:ln>
            <a:noFill/>
          </a:ln>
        </p:spPr>
      </p:pic>
      <p:pic>
        <p:nvPicPr>
          <p:cNvPr id="195" name="Google Shape;195;p13"/>
          <p:cNvPicPr preferRelativeResize="0"/>
          <p:nvPr/>
        </p:nvPicPr>
        <p:blipFill rotWithShape="1">
          <a:blip r:embed="rId5">
            <a:alphaModFix/>
          </a:blip>
          <a:srcRect b="0" l="0" r="0" t="0"/>
          <a:stretch/>
        </p:blipFill>
        <p:spPr>
          <a:xfrm>
            <a:off x="4702967" y="2686745"/>
            <a:ext cx="3440907" cy="734576"/>
          </a:xfrm>
          <a:prstGeom prst="rect">
            <a:avLst/>
          </a:prstGeom>
          <a:noFill/>
          <a:ln>
            <a:noFill/>
          </a:ln>
        </p:spPr>
      </p:pic>
      <p:pic>
        <p:nvPicPr>
          <p:cNvPr id="196" name="Google Shape;196;p13"/>
          <p:cNvPicPr preferRelativeResize="0"/>
          <p:nvPr/>
        </p:nvPicPr>
        <p:blipFill rotWithShape="1">
          <a:blip r:embed="rId6">
            <a:alphaModFix/>
          </a:blip>
          <a:srcRect b="0" l="0" r="0" t="0"/>
          <a:stretch/>
        </p:blipFill>
        <p:spPr>
          <a:xfrm>
            <a:off x="2317202" y="3606122"/>
            <a:ext cx="1704730" cy="487066"/>
          </a:xfrm>
          <a:prstGeom prst="rect">
            <a:avLst/>
          </a:prstGeom>
          <a:noFill/>
          <a:ln>
            <a:noFill/>
          </a:ln>
        </p:spPr>
      </p:pic>
      <p:sp>
        <p:nvSpPr>
          <p:cNvPr id="197" name="Google Shape;197;p13"/>
          <p:cNvSpPr txBox="1"/>
          <p:nvPr/>
        </p:nvSpPr>
        <p:spPr>
          <a:xfrm>
            <a:off x="311700" y="4169571"/>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F1F1F"/>
                </a:solidFill>
                <a:latin typeface="Source Sans Pro"/>
                <a:ea typeface="Source Sans Pro"/>
                <a:cs typeface="Source Sans Pro"/>
                <a:sym typeface="Source Sans Pro"/>
              </a:rPr>
              <a:t>Note: maximize log probability and minimize cost function.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Cost function on </a:t>
            </a:r>
            <a:r>
              <a:rPr i="1" lang="en-US"/>
              <a:t>m</a:t>
            </a:r>
            <a:r>
              <a:rPr lang="en-US"/>
              <a:t> examples</a:t>
            </a:r>
            <a:endParaRPr/>
          </a:p>
        </p:txBody>
      </p:sp>
      <p:pic>
        <p:nvPicPr>
          <p:cNvPr id="203" name="Google Shape;203;p14"/>
          <p:cNvPicPr preferRelativeResize="0"/>
          <p:nvPr/>
        </p:nvPicPr>
        <p:blipFill rotWithShape="1">
          <a:blip r:embed="rId3">
            <a:alphaModFix/>
          </a:blip>
          <a:srcRect b="0" l="0" r="0" t="0"/>
          <a:stretch/>
        </p:blipFill>
        <p:spPr>
          <a:xfrm>
            <a:off x="704849" y="1081905"/>
            <a:ext cx="5060157" cy="809625"/>
          </a:xfrm>
          <a:prstGeom prst="rect">
            <a:avLst/>
          </a:prstGeom>
          <a:noFill/>
          <a:ln>
            <a:noFill/>
          </a:ln>
        </p:spPr>
      </p:pic>
      <p:pic>
        <p:nvPicPr>
          <p:cNvPr id="204" name="Google Shape;204;p14"/>
          <p:cNvPicPr preferRelativeResize="0"/>
          <p:nvPr/>
        </p:nvPicPr>
        <p:blipFill rotWithShape="1">
          <a:blip r:embed="rId4">
            <a:alphaModFix/>
          </a:blip>
          <a:srcRect b="0" l="0" r="0" t="0"/>
          <a:stretch/>
        </p:blipFill>
        <p:spPr>
          <a:xfrm>
            <a:off x="704849" y="2018729"/>
            <a:ext cx="4680966" cy="1356240"/>
          </a:xfrm>
          <a:prstGeom prst="rect">
            <a:avLst/>
          </a:prstGeom>
          <a:noFill/>
          <a:ln>
            <a:noFill/>
          </a:ln>
        </p:spPr>
      </p:pic>
      <p:grpSp>
        <p:nvGrpSpPr>
          <p:cNvPr id="205" name="Google Shape;205;p14"/>
          <p:cNvGrpSpPr/>
          <p:nvPr/>
        </p:nvGrpSpPr>
        <p:grpSpPr>
          <a:xfrm>
            <a:off x="3469167" y="3494459"/>
            <a:ext cx="4317521" cy="641773"/>
            <a:chOff x="3469167" y="3494459"/>
            <a:chExt cx="4317521" cy="641773"/>
          </a:xfrm>
        </p:grpSpPr>
        <p:pic>
          <p:nvPicPr>
            <p:cNvPr id="206" name="Google Shape;206;p14"/>
            <p:cNvPicPr preferRelativeResize="0"/>
            <p:nvPr/>
          </p:nvPicPr>
          <p:blipFill rotWithShape="1">
            <a:blip r:embed="rId5">
              <a:alphaModFix/>
            </a:blip>
            <a:srcRect b="0" l="0" r="0" t="9012"/>
            <a:stretch/>
          </p:blipFill>
          <p:spPr>
            <a:xfrm>
              <a:off x="3469167" y="3564731"/>
              <a:ext cx="2205666" cy="571501"/>
            </a:xfrm>
            <a:prstGeom prst="rect">
              <a:avLst/>
            </a:prstGeom>
            <a:noFill/>
            <a:ln>
              <a:noFill/>
            </a:ln>
          </p:spPr>
        </p:pic>
        <p:pic>
          <p:nvPicPr>
            <p:cNvPr id="207" name="Google Shape;207;p14"/>
            <p:cNvPicPr preferRelativeResize="0"/>
            <p:nvPr/>
          </p:nvPicPr>
          <p:blipFill rotWithShape="1">
            <a:blip r:embed="rId6">
              <a:alphaModFix/>
            </a:blip>
            <a:srcRect b="0" l="0" r="0" t="0"/>
            <a:stretch/>
          </p:blipFill>
          <p:spPr>
            <a:xfrm>
              <a:off x="5922169" y="3494459"/>
              <a:ext cx="1864519" cy="641773"/>
            </a:xfrm>
            <a:prstGeom prst="rect">
              <a:avLst/>
            </a:prstGeom>
            <a:noFill/>
            <a:ln>
              <a:noFill/>
            </a:ln>
          </p:spPr>
        </p:pic>
      </p:grpSp>
      <p:pic>
        <p:nvPicPr>
          <p:cNvPr id="208" name="Google Shape;208;p14"/>
          <p:cNvPicPr preferRelativeResize="0"/>
          <p:nvPr/>
        </p:nvPicPr>
        <p:blipFill rotWithShape="1">
          <a:blip r:embed="rId7">
            <a:alphaModFix/>
          </a:blip>
          <a:srcRect b="0" l="0" r="0" t="0"/>
          <a:stretch/>
        </p:blipFill>
        <p:spPr>
          <a:xfrm>
            <a:off x="1557338" y="4293065"/>
            <a:ext cx="4407694" cy="8108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Broadcasting in python - example</a:t>
            </a:r>
            <a:endParaRPr/>
          </a:p>
        </p:txBody>
      </p:sp>
      <p:sp>
        <p:nvSpPr>
          <p:cNvPr id="66" name="Google Shape;66;p2"/>
          <p:cNvSpPr txBox="1"/>
          <p:nvPr/>
        </p:nvSpPr>
        <p:spPr>
          <a:xfrm>
            <a:off x="311700" y="1152425"/>
            <a:ext cx="8110781"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F1F1F"/>
                </a:solidFill>
                <a:latin typeface="Source Sans Pro"/>
                <a:ea typeface="Source Sans Pro"/>
                <a:cs typeface="Source Sans Pro"/>
                <a:sym typeface="Source Sans Pro"/>
              </a:rPr>
              <a:t>In this matrix, I've shown the number of calories from carbohydrates, proteins, and fats in 100 grams of four different foods.</a:t>
            </a:r>
            <a:endParaRPr b="0" i="0" sz="1400" u="none" cap="none" strike="noStrike">
              <a:solidFill>
                <a:srgbClr val="333333"/>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67" name="Google Shape;67;p2"/>
          <p:cNvPicPr preferRelativeResize="0"/>
          <p:nvPr/>
        </p:nvPicPr>
        <p:blipFill rotWithShape="1">
          <a:blip r:embed="rId3">
            <a:alphaModFix/>
          </a:blip>
          <a:srcRect b="0" l="0" r="0" t="0"/>
          <a:stretch/>
        </p:blipFill>
        <p:spPr>
          <a:xfrm>
            <a:off x="311700" y="1891089"/>
            <a:ext cx="4844239" cy="1271183"/>
          </a:xfrm>
          <a:prstGeom prst="rect">
            <a:avLst/>
          </a:prstGeom>
          <a:noFill/>
          <a:ln>
            <a:noFill/>
          </a:ln>
        </p:spPr>
      </p:pic>
      <p:sp>
        <p:nvSpPr>
          <p:cNvPr id="68" name="Google Shape;68;p2"/>
          <p:cNvSpPr txBox="1"/>
          <p:nvPr/>
        </p:nvSpPr>
        <p:spPr>
          <a:xfrm>
            <a:off x="311700" y="4064347"/>
            <a:ext cx="81107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F1F1F"/>
                </a:solidFill>
                <a:latin typeface="Source Sans Pro"/>
                <a:ea typeface="Source Sans Pro"/>
                <a:cs typeface="Source Sans Pro"/>
                <a:sym typeface="Source Sans Pro"/>
              </a:rPr>
              <a:t>Objective: calculate the percentage of calories from carbs, proteins and fats for each of the four foods.</a:t>
            </a:r>
            <a:endParaRPr/>
          </a:p>
        </p:txBody>
      </p:sp>
      <p:grpSp>
        <p:nvGrpSpPr>
          <p:cNvPr id="69" name="Google Shape;69;p2"/>
          <p:cNvGrpSpPr/>
          <p:nvPr/>
        </p:nvGrpSpPr>
        <p:grpSpPr>
          <a:xfrm>
            <a:off x="1085994" y="3162272"/>
            <a:ext cx="1585769" cy="742159"/>
            <a:chOff x="1085994" y="3162272"/>
            <a:chExt cx="1585769" cy="742159"/>
          </a:xfrm>
        </p:grpSpPr>
        <p:pic>
          <p:nvPicPr>
            <p:cNvPr id="70" name="Google Shape;70;p2"/>
            <p:cNvPicPr preferRelativeResize="0"/>
            <p:nvPr/>
          </p:nvPicPr>
          <p:blipFill rotWithShape="1">
            <a:blip r:embed="rId4">
              <a:alphaModFix/>
            </a:blip>
            <a:srcRect b="0" l="0" r="0" t="0"/>
            <a:stretch/>
          </p:blipFill>
          <p:spPr>
            <a:xfrm>
              <a:off x="1085994" y="3471313"/>
              <a:ext cx="1585769" cy="433118"/>
            </a:xfrm>
            <a:prstGeom prst="rect">
              <a:avLst/>
            </a:prstGeom>
            <a:noFill/>
            <a:ln>
              <a:noFill/>
            </a:ln>
          </p:spPr>
        </p:pic>
        <p:cxnSp>
          <p:nvCxnSpPr>
            <p:cNvPr id="71" name="Google Shape;71;p2"/>
            <p:cNvCxnSpPr/>
            <p:nvPr/>
          </p:nvCxnSpPr>
          <p:spPr>
            <a:xfrm rot="10800000">
              <a:off x="1328738" y="3162272"/>
              <a:ext cx="0" cy="238153"/>
            </a:xfrm>
            <a:prstGeom prst="straightConnector1">
              <a:avLst/>
            </a:prstGeom>
            <a:noFill/>
            <a:ln cap="flat" cmpd="sng" w="9525">
              <a:solidFill>
                <a:srgbClr val="EE6800"/>
              </a:solidFill>
              <a:prstDash val="solid"/>
              <a:round/>
              <a:headEnd len="sm" w="sm" type="none"/>
              <a:tailEnd len="med" w="med" type="triangle"/>
            </a:ln>
          </p:spPr>
        </p:cxnSp>
      </p:grpSp>
      <p:pic>
        <p:nvPicPr>
          <p:cNvPr id="72" name="Google Shape;72;p2"/>
          <p:cNvPicPr preferRelativeResize="0"/>
          <p:nvPr/>
        </p:nvPicPr>
        <p:blipFill rotWithShape="1">
          <a:blip r:embed="rId5">
            <a:alphaModFix/>
          </a:blip>
          <a:srcRect b="0" l="0" r="0" t="0"/>
          <a:stretch/>
        </p:blipFill>
        <p:spPr>
          <a:xfrm>
            <a:off x="1228870" y="2112753"/>
            <a:ext cx="1742930" cy="174753"/>
          </a:xfrm>
          <a:prstGeom prst="rect">
            <a:avLst/>
          </a:prstGeom>
          <a:noFill/>
          <a:ln>
            <a:noFill/>
          </a:ln>
        </p:spPr>
      </p:pic>
      <p:grpSp>
        <p:nvGrpSpPr>
          <p:cNvPr id="73" name="Google Shape;73;p2"/>
          <p:cNvGrpSpPr/>
          <p:nvPr/>
        </p:nvGrpSpPr>
        <p:grpSpPr>
          <a:xfrm>
            <a:off x="311700" y="2629753"/>
            <a:ext cx="4572000" cy="2176753"/>
            <a:chOff x="311700" y="2629753"/>
            <a:chExt cx="4572000" cy="2176753"/>
          </a:xfrm>
        </p:grpSpPr>
        <p:sp>
          <p:nvSpPr>
            <p:cNvPr id="74" name="Google Shape;74;p2"/>
            <p:cNvSpPr txBox="1"/>
            <p:nvPr/>
          </p:nvSpPr>
          <p:spPr>
            <a:xfrm>
              <a:off x="311700" y="4498729"/>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1F1F1F"/>
                  </a:solidFill>
                  <a:latin typeface="Source Sans Pro"/>
                  <a:ea typeface="Source Sans Pro"/>
                  <a:cs typeface="Source Sans Pro"/>
                  <a:sym typeface="Source Sans Pro"/>
                </a:rPr>
                <a:t>Question: </a:t>
              </a:r>
              <a:r>
                <a:rPr b="0" i="0" lang="en-US" sz="1400" u="none" cap="none" strike="noStrike">
                  <a:solidFill>
                    <a:srgbClr val="000000"/>
                  </a:solidFill>
                  <a:latin typeface="Arial"/>
                  <a:ea typeface="Arial"/>
                  <a:cs typeface="Arial"/>
                  <a:sym typeface="Arial"/>
                </a:rPr>
                <a:t>can you do this without an explicit for-loop?</a:t>
              </a:r>
              <a:endParaRPr b="0" i="0" sz="1400" u="none" cap="none" strike="noStrike">
                <a:solidFill>
                  <a:srgbClr val="333333"/>
                </a:solidFill>
                <a:latin typeface="Open Sans"/>
                <a:ea typeface="Open Sans"/>
                <a:cs typeface="Open Sans"/>
                <a:sym typeface="Open Sans"/>
              </a:endParaRPr>
            </a:p>
          </p:txBody>
        </p:sp>
        <p:pic>
          <p:nvPicPr>
            <p:cNvPr id="75" name="Google Shape;75;p2"/>
            <p:cNvPicPr preferRelativeResize="0"/>
            <p:nvPr/>
          </p:nvPicPr>
          <p:blipFill rotWithShape="1">
            <a:blip r:embed="rId6">
              <a:alphaModFix/>
            </a:blip>
            <a:srcRect b="0" l="0" r="0" t="0"/>
            <a:stretch/>
          </p:blipFill>
          <p:spPr>
            <a:xfrm>
              <a:off x="3471863" y="2629753"/>
              <a:ext cx="650082" cy="60908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Broadcasting in python - example</a:t>
            </a:r>
            <a:endParaRPr/>
          </a:p>
        </p:txBody>
      </p:sp>
      <p:pic>
        <p:nvPicPr>
          <p:cNvPr id="81" name="Google Shape;81;p3"/>
          <p:cNvPicPr preferRelativeResize="0"/>
          <p:nvPr/>
        </p:nvPicPr>
        <p:blipFill rotWithShape="1">
          <a:blip r:embed="rId3">
            <a:alphaModFix/>
          </a:blip>
          <a:srcRect b="0" l="0" r="0" t="0"/>
          <a:stretch/>
        </p:blipFill>
        <p:spPr>
          <a:xfrm>
            <a:off x="1296590" y="1152425"/>
            <a:ext cx="6550819" cy="828855"/>
          </a:xfrm>
          <a:prstGeom prst="rect">
            <a:avLst/>
          </a:prstGeom>
          <a:noFill/>
          <a:ln>
            <a:noFill/>
          </a:ln>
        </p:spPr>
      </p:pic>
      <p:pic>
        <p:nvPicPr>
          <p:cNvPr id="82" name="Google Shape;82;p3"/>
          <p:cNvPicPr preferRelativeResize="0"/>
          <p:nvPr/>
        </p:nvPicPr>
        <p:blipFill rotWithShape="1">
          <a:blip r:embed="rId4">
            <a:alphaModFix/>
          </a:blip>
          <a:srcRect b="0" l="0" r="0" t="0"/>
          <a:stretch/>
        </p:blipFill>
        <p:spPr>
          <a:xfrm>
            <a:off x="1650206" y="2201110"/>
            <a:ext cx="5843588" cy="1108853"/>
          </a:xfrm>
          <a:prstGeom prst="rect">
            <a:avLst/>
          </a:prstGeom>
          <a:noFill/>
          <a:ln>
            <a:noFill/>
          </a:ln>
        </p:spPr>
      </p:pic>
      <p:pic>
        <p:nvPicPr>
          <p:cNvPr id="83" name="Google Shape;83;p3"/>
          <p:cNvPicPr preferRelativeResize="0"/>
          <p:nvPr/>
        </p:nvPicPr>
        <p:blipFill rotWithShape="1">
          <a:blip r:embed="rId5">
            <a:alphaModFix/>
          </a:blip>
          <a:srcRect b="0" l="0" r="0" t="0"/>
          <a:stretch/>
        </p:blipFill>
        <p:spPr>
          <a:xfrm>
            <a:off x="2386011" y="3592154"/>
            <a:ext cx="4371976" cy="15513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Broadcasting examples</a:t>
            </a:r>
            <a:endParaRPr/>
          </a:p>
        </p:txBody>
      </p:sp>
      <p:pic>
        <p:nvPicPr>
          <p:cNvPr id="89" name="Google Shape;89;p4"/>
          <p:cNvPicPr preferRelativeResize="0"/>
          <p:nvPr/>
        </p:nvPicPr>
        <p:blipFill rotWithShape="1">
          <a:blip r:embed="rId3">
            <a:alphaModFix/>
          </a:blip>
          <a:srcRect b="0" l="0" r="0" t="0"/>
          <a:stretch/>
        </p:blipFill>
        <p:spPr>
          <a:xfrm>
            <a:off x="428624" y="1859825"/>
            <a:ext cx="2543681" cy="1017472"/>
          </a:xfrm>
          <a:prstGeom prst="rect">
            <a:avLst/>
          </a:prstGeom>
          <a:noFill/>
          <a:ln>
            <a:noFill/>
          </a:ln>
        </p:spPr>
      </p:pic>
      <p:grpSp>
        <p:nvGrpSpPr>
          <p:cNvPr id="90" name="Google Shape;90;p4"/>
          <p:cNvGrpSpPr/>
          <p:nvPr/>
        </p:nvGrpSpPr>
        <p:grpSpPr>
          <a:xfrm>
            <a:off x="3988593" y="1844753"/>
            <a:ext cx="2723045" cy="1042833"/>
            <a:chOff x="3988593" y="1844753"/>
            <a:chExt cx="2723045" cy="1042833"/>
          </a:xfrm>
        </p:grpSpPr>
        <p:pic>
          <p:nvPicPr>
            <p:cNvPr id="91" name="Google Shape;91;p4"/>
            <p:cNvPicPr preferRelativeResize="0"/>
            <p:nvPr/>
          </p:nvPicPr>
          <p:blipFill rotWithShape="1">
            <a:blip r:embed="rId4">
              <a:alphaModFix/>
            </a:blip>
            <a:srcRect b="0" l="0" r="0" t="0"/>
            <a:stretch/>
          </p:blipFill>
          <p:spPr>
            <a:xfrm>
              <a:off x="3988593" y="1844753"/>
              <a:ext cx="679858" cy="1042833"/>
            </a:xfrm>
            <a:prstGeom prst="rect">
              <a:avLst/>
            </a:prstGeom>
            <a:noFill/>
            <a:ln>
              <a:noFill/>
            </a:ln>
          </p:spPr>
        </p:pic>
        <p:pic>
          <p:nvPicPr>
            <p:cNvPr id="92" name="Google Shape;92;p4"/>
            <p:cNvPicPr preferRelativeResize="0"/>
            <p:nvPr/>
          </p:nvPicPr>
          <p:blipFill rotWithShape="1">
            <a:blip r:embed="rId5">
              <a:alphaModFix/>
            </a:blip>
            <a:srcRect b="0" l="0" r="0" t="0"/>
            <a:stretch/>
          </p:blipFill>
          <p:spPr>
            <a:xfrm>
              <a:off x="5203543" y="1859825"/>
              <a:ext cx="1508095" cy="969100"/>
            </a:xfrm>
            <a:prstGeom prst="rect">
              <a:avLst/>
            </a:prstGeom>
            <a:noFill/>
            <a:ln>
              <a:noFill/>
            </a:ln>
          </p:spPr>
        </p:pic>
      </p:grpSp>
      <p:sp>
        <p:nvSpPr>
          <p:cNvPr id="93" name="Google Shape;93;p4"/>
          <p:cNvSpPr txBox="1"/>
          <p:nvPr/>
        </p:nvSpPr>
        <p:spPr>
          <a:xfrm>
            <a:off x="311700" y="1152425"/>
            <a:ext cx="8403676"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1F1F1F"/>
                </a:solidFill>
                <a:latin typeface="Source Sans Pro"/>
                <a:ea typeface="Source Sans Pro"/>
                <a:cs typeface="Source Sans Pro"/>
                <a:sym typeface="Source Sans Pro"/>
              </a:rPr>
              <a:t> And this type of broadcasting works with both column vectors and row vectors, and in fact we use a similar form of broadcasting earlier with the constant we're adding to a vector being the parameter b in logistic regression.</a:t>
            </a:r>
            <a:endParaRPr b="0" i="0" sz="1400" u="none" cap="none" strike="noStrike">
              <a:solidFill>
                <a:srgbClr val="333333"/>
              </a:solidFill>
              <a:latin typeface="Open Sans"/>
              <a:ea typeface="Open Sans"/>
              <a:cs typeface="Open Sans"/>
              <a:sym typeface="Open Sans"/>
            </a:endParaRPr>
          </a:p>
        </p:txBody>
      </p:sp>
      <p:grpSp>
        <p:nvGrpSpPr>
          <p:cNvPr id="94" name="Google Shape;94;p4"/>
          <p:cNvGrpSpPr/>
          <p:nvPr/>
        </p:nvGrpSpPr>
        <p:grpSpPr>
          <a:xfrm>
            <a:off x="428624" y="3170487"/>
            <a:ext cx="3000376" cy="728897"/>
            <a:chOff x="428624" y="3170487"/>
            <a:chExt cx="3000376" cy="728897"/>
          </a:xfrm>
        </p:grpSpPr>
        <p:pic>
          <p:nvPicPr>
            <p:cNvPr id="95" name="Google Shape;95;p4"/>
            <p:cNvPicPr preferRelativeResize="0"/>
            <p:nvPr/>
          </p:nvPicPr>
          <p:blipFill rotWithShape="1">
            <a:blip r:embed="rId6">
              <a:alphaModFix/>
            </a:blip>
            <a:srcRect b="0" l="0" r="0" t="0"/>
            <a:stretch/>
          </p:blipFill>
          <p:spPr>
            <a:xfrm>
              <a:off x="428624" y="3170487"/>
              <a:ext cx="3000376" cy="530872"/>
            </a:xfrm>
            <a:prstGeom prst="rect">
              <a:avLst/>
            </a:prstGeom>
            <a:noFill/>
            <a:ln>
              <a:noFill/>
            </a:ln>
          </p:spPr>
        </p:pic>
        <p:pic>
          <p:nvPicPr>
            <p:cNvPr id="96" name="Google Shape;96;p4"/>
            <p:cNvPicPr preferRelativeResize="0"/>
            <p:nvPr/>
          </p:nvPicPr>
          <p:blipFill rotWithShape="1">
            <a:blip r:embed="rId7">
              <a:alphaModFix/>
            </a:blip>
            <a:srcRect b="0" l="0" r="0" t="0"/>
            <a:stretch/>
          </p:blipFill>
          <p:spPr>
            <a:xfrm>
              <a:off x="614361" y="3701359"/>
              <a:ext cx="600076" cy="198025"/>
            </a:xfrm>
            <a:prstGeom prst="rect">
              <a:avLst/>
            </a:prstGeom>
            <a:noFill/>
            <a:ln>
              <a:noFill/>
            </a:ln>
          </p:spPr>
        </p:pic>
      </p:grpSp>
      <p:grpSp>
        <p:nvGrpSpPr>
          <p:cNvPr id="97" name="Google Shape;97;p4"/>
          <p:cNvGrpSpPr/>
          <p:nvPr/>
        </p:nvGrpSpPr>
        <p:grpSpPr>
          <a:xfrm>
            <a:off x="1914526" y="3268586"/>
            <a:ext cx="3226002" cy="701424"/>
            <a:chOff x="1914526" y="3268586"/>
            <a:chExt cx="3226002" cy="701424"/>
          </a:xfrm>
        </p:grpSpPr>
        <p:grpSp>
          <p:nvGrpSpPr>
            <p:cNvPr id="98" name="Google Shape;98;p4"/>
            <p:cNvGrpSpPr/>
            <p:nvPr/>
          </p:nvGrpSpPr>
          <p:grpSpPr>
            <a:xfrm>
              <a:off x="1914526" y="3470397"/>
              <a:ext cx="1514474" cy="499613"/>
              <a:chOff x="1914526" y="3470397"/>
              <a:chExt cx="1514474" cy="499613"/>
            </a:xfrm>
          </p:grpSpPr>
          <p:pic>
            <p:nvPicPr>
              <p:cNvPr id="99" name="Google Shape;99;p4"/>
              <p:cNvPicPr preferRelativeResize="0"/>
              <p:nvPr/>
            </p:nvPicPr>
            <p:blipFill rotWithShape="1">
              <a:blip r:embed="rId6">
                <a:alphaModFix/>
              </a:blip>
              <a:srcRect b="23089" l="49524" r="0" t="31159"/>
              <a:stretch/>
            </p:blipFill>
            <p:spPr>
              <a:xfrm>
                <a:off x="1914526" y="3470397"/>
                <a:ext cx="1514474" cy="242887"/>
              </a:xfrm>
              <a:prstGeom prst="rect">
                <a:avLst/>
              </a:prstGeom>
              <a:noFill/>
              <a:ln>
                <a:noFill/>
              </a:ln>
            </p:spPr>
          </p:pic>
          <p:pic>
            <p:nvPicPr>
              <p:cNvPr id="100" name="Google Shape;100;p4"/>
              <p:cNvPicPr preferRelativeResize="0"/>
              <p:nvPr/>
            </p:nvPicPr>
            <p:blipFill rotWithShape="1">
              <a:blip r:embed="rId8">
                <a:alphaModFix/>
              </a:blip>
              <a:srcRect b="0" l="0" r="0" t="0"/>
              <a:stretch/>
            </p:blipFill>
            <p:spPr>
              <a:xfrm>
                <a:off x="2111487" y="3727123"/>
                <a:ext cx="1179738" cy="242887"/>
              </a:xfrm>
              <a:prstGeom prst="rect">
                <a:avLst/>
              </a:prstGeom>
              <a:noFill/>
              <a:ln>
                <a:noFill/>
              </a:ln>
            </p:spPr>
          </p:pic>
        </p:grpSp>
        <p:pic>
          <p:nvPicPr>
            <p:cNvPr id="101" name="Google Shape;101;p4"/>
            <p:cNvPicPr preferRelativeResize="0"/>
            <p:nvPr/>
          </p:nvPicPr>
          <p:blipFill rotWithShape="1">
            <a:blip r:embed="rId9">
              <a:alphaModFix/>
            </a:blip>
            <a:srcRect b="0" l="0" r="0" t="0"/>
            <a:stretch/>
          </p:blipFill>
          <p:spPr>
            <a:xfrm>
              <a:off x="3516515" y="3268586"/>
              <a:ext cx="1624013" cy="413542"/>
            </a:xfrm>
            <a:prstGeom prst="rect">
              <a:avLst/>
            </a:prstGeom>
            <a:noFill/>
            <a:ln>
              <a:noFill/>
            </a:ln>
          </p:spPr>
        </p:pic>
      </p:grpSp>
      <p:pic>
        <p:nvPicPr>
          <p:cNvPr id="102" name="Google Shape;102;p4"/>
          <p:cNvPicPr preferRelativeResize="0"/>
          <p:nvPr/>
        </p:nvPicPr>
        <p:blipFill rotWithShape="1">
          <a:blip r:embed="rId10">
            <a:alphaModFix/>
          </a:blip>
          <a:srcRect b="0" l="0" r="0" t="0"/>
          <a:stretch/>
        </p:blipFill>
        <p:spPr>
          <a:xfrm>
            <a:off x="428624" y="4270054"/>
            <a:ext cx="2769986" cy="722137"/>
          </a:xfrm>
          <a:prstGeom prst="rect">
            <a:avLst/>
          </a:prstGeom>
          <a:noFill/>
          <a:ln>
            <a:noFill/>
          </a:ln>
        </p:spPr>
      </p:pic>
      <p:grpSp>
        <p:nvGrpSpPr>
          <p:cNvPr id="103" name="Google Shape;103;p4"/>
          <p:cNvGrpSpPr/>
          <p:nvPr/>
        </p:nvGrpSpPr>
        <p:grpSpPr>
          <a:xfrm>
            <a:off x="3109059" y="4251700"/>
            <a:ext cx="3044767" cy="461766"/>
            <a:chOff x="3109059" y="4251700"/>
            <a:chExt cx="3044767" cy="461766"/>
          </a:xfrm>
        </p:grpSpPr>
        <p:grpSp>
          <p:nvGrpSpPr>
            <p:cNvPr id="104" name="Google Shape;104;p4"/>
            <p:cNvGrpSpPr/>
            <p:nvPr/>
          </p:nvGrpSpPr>
          <p:grpSpPr>
            <a:xfrm>
              <a:off x="3109059" y="4267309"/>
              <a:ext cx="845936" cy="446157"/>
              <a:chOff x="3109059" y="4267309"/>
              <a:chExt cx="845936" cy="446157"/>
            </a:xfrm>
          </p:grpSpPr>
          <p:pic>
            <p:nvPicPr>
              <p:cNvPr id="105" name="Google Shape;105;p4"/>
              <p:cNvPicPr preferRelativeResize="0"/>
              <p:nvPr/>
            </p:nvPicPr>
            <p:blipFill rotWithShape="1">
              <a:blip r:embed="rId10">
                <a:alphaModFix/>
              </a:blip>
              <a:srcRect b="38216" l="83591" r="3255" t="0"/>
              <a:stretch/>
            </p:blipFill>
            <p:spPr>
              <a:xfrm>
                <a:off x="3109059" y="4267309"/>
                <a:ext cx="364332" cy="446157"/>
              </a:xfrm>
              <a:prstGeom prst="rect">
                <a:avLst/>
              </a:prstGeom>
              <a:noFill/>
              <a:ln>
                <a:noFill/>
              </a:ln>
            </p:spPr>
          </p:pic>
          <p:pic>
            <p:nvPicPr>
              <p:cNvPr id="106" name="Google Shape;106;p4"/>
              <p:cNvPicPr preferRelativeResize="0"/>
              <p:nvPr/>
            </p:nvPicPr>
            <p:blipFill rotWithShape="1">
              <a:blip r:embed="rId10">
                <a:alphaModFix/>
              </a:blip>
              <a:srcRect b="38216" l="83592" r="-978" t="0"/>
              <a:stretch/>
            </p:blipFill>
            <p:spPr>
              <a:xfrm>
                <a:off x="3473391" y="4267309"/>
                <a:ext cx="481604" cy="446157"/>
              </a:xfrm>
              <a:prstGeom prst="rect">
                <a:avLst/>
              </a:prstGeom>
              <a:noFill/>
              <a:ln>
                <a:noFill/>
              </a:ln>
            </p:spPr>
          </p:pic>
        </p:grpSp>
        <p:pic>
          <p:nvPicPr>
            <p:cNvPr id="107" name="Google Shape;107;p4"/>
            <p:cNvPicPr preferRelativeResize="0"/>
            <p:nvPr/>
          </p:nvPicPr>
          <p:blipFill rotWithShape="1">
            <a:blip r:embed="rId11">
              <a:alphaModFix/>
            </a:blip>
            <a:srcRect b="0" l="0" r="0" t="0"/>
            <a:stretch/>
          </p:blipFill>
          <p:spPr>
            <a:xfrm>
              <a:off x="4097870" y="4251700"/>
              <a:ext cx="2055956" cy="46176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General principle - broadcasting</a:t>
            </a:r>
            <a:endParaRPr/>
          </a:p>
        </p:txBody>
      </p:sp>
      <p:pic>
        <p:nvPicPr>
          <p:cNvPr id="113" name="Google Shape;113;p5"/>
          <p:cNvPicPr preferRelativeResize="0"/>
          <p:nvPr/>
        </p:nvPicPr>
        <p:blipFill rotWithShape="1">
          <a:blip r:embed="rId3">
            <a:alphaModFix/>
          </a:blip>
          <a:srcRect b="0" l="0" r="0" t="0"/>
          <a:stretch/>
        </p:blipFill>
        <p:spPr>
          <a:xfrm>
            <a:off x="745332" y="2686050"/>
            <a:ext cx="3012281" cy="433371"/>
          </a:xfrm>
          <a:prstGeom prst="rect">
            <a:avLst/>
          </a:prstGeom>
          <a:noFill/>
          <a:ln>
            <a:noFill/>
          </a:ln>
        </p:spPr>
      </p:pic>
      <p:grpSp>
        <p:nvGrpSpPr>
          <p:cNvPr id="114" name="Google Shape;114;p5"/>
          <p:cNvGrpSpPr/>
          <p:nvPr/>
        </p:nvGrpSpPr>
        <p:grpSpPr>
          <a:xfrm>
            <a:off x="640557" y="1273969"/>
            <a:ext cx="6033338" cy="948889"/>
            <a:chOff x="640557" y="1273969"/>
            <a:chExt cx="6033338" cy="948889"/>
          </a:xfrm>
        </p:grpSpPr>
        <p:pic>
          <p:nvPicPr>
            <p:cNvPr id="115" name="Google Shape;115;p5"/>
            <p:cNvPicPr preferRelativeResize="0"/>
            <p:nvPr/>
          </p:nvPicPr>
          <p:blipFill rotWithShape="1">
            <a:blip r:embed="rId4">
              <a:alphaModFix/>
            </a:blip>
            <a:srcRect b="0" l="0" r="0" t="0"/>
            <a:stretch/>
          </p:blipFill>
          <p:spPr>
            <a:xfrm>
              <a:off x="640557" y="1273969"/>
              <a:ext cx="4724399" cy="948889"/>
            </a:xfrm>
            <a:prstGeom prst="rect">
              <a:avLst/>
            </a:prstGeom>
            <a:noFill/>
            <a:ln>
              <a:noFill/>
            </a:ln>
          </p:spPr>
        </p:pic>
        <p:sp>
          <p:nvSpPr>
            <p:cNvPr id="116" name="Google Shape;116;p5"/>
            <p:cNvSpPr txBox="1"/>
            <p:nvPr/>
          </p:nvSpPr>
          <p:spPr>
            <a:xfrm>
              <a:off x="5364956" y="1310539"/>
              <a:ext cx="130893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1F1F1F"/>
                  </a:solidFill>
                  <a:latin typeface="Source Sans Pro"/>
                  <a:ea typeface="Source Sans Pro"/>
                  <a:cs typeface="Source Sans Pro"/>
                  <a:sym typeface="Source Sans Pro"/>
                </a:rPr>
                <a:t>Column vector</a:t>
              </a:r>
              <a:endParaRPr b="0" i="0" sz="1100" u="none" cap="none" strike="noStrike">
                <a:solidFill>
                  <a:srgbClr val="000000"/>
                </a:solidFill>
                <a:latin typeface="Arial"/>
                <a:ea typeface="Arial"/>
                <a:cs typeface="Arial"/>
                <a:sym typeface="Arial"/>
              </a:endParaRPr>
            </a:p>
          </p:txBody>
        </p:sp>
      </p:grpSp>
      <p:grpSp>
        <p:nvGrpSpPr>
          <p:cNvPr id="117" name="Google Shape;117;p5"/>
          <p:cNvGrpSpPr/>
          <p:nvPr/>
        </p:nvGrpSpPr>
        <p:grpSpPr>
          <a:xfrm>
            <a:off x="3352800" y="1748413"/>
            <a:ext cx="3280989" cy="450056"/>
            <a:chOff x="3352800" y="1748413"/>
            <a:chExt cx="3280989" cy="450056"/>
          </a:xfrm>
        </p:grpSpPr>
        <p:pic>
          <p:nvPicPr>
            <p:cNvPr id="118" name="Google Shape;118;p5"/>
            <p:cNvPicPr preferRelativeResize="0"/>
            <p:nvPr/>
          </p:nvPicPr>
          <p:blipFill rotWithShape="1">
            <a:blip r:embed="rId5">
              <a:alphaModFix/>
            </a:blip>
            <a:srcRect b="0" l="0" r="0" t="0"/>
            <a:stretch/>
          </p:blipFill>
          <p:spPr>
            <a:xfrm>
              <a:off x="3352800" y="1748413"/>
              <a:ext cx="1927163" cy="450056"/>
            </a:xfrm>
            <a:prstGeom prst="rect">
              <a:avLst/>
            </a:prstGeom>
            <a:noFill/>
            <a:ln>
              <a:noFill/>
            </a:ln>
          </p:spPr>
        </p:pic>
        <p:sp>
          <p:nvSpPr>
            <p:cNvPr id="119" name="Google Shape;119;p5"/>
            <p:cNvSpPr txBox="1"/>
            <p:nvPr/>
          </p:nvSpPr>
          <p:spPr>
            <a:xfrm>
              <a:off x="5324850" y="1849409"/>
              <a:ext cx="130893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1F1F1F"/>
                  </a:solidFill>
                  <a:latin typeface="Source Sans Pro"/>
                  <a:ea typeface="Source Sans Pro"/>
                  <a:cs typeface="Source Sans Pro"/>
                  <a:sym typeface="Source Sans Pro"/>
                </a:rPr>
                <a:t>Row vector</a:t>
              </a:r>
              <a:endParaRPr b="0" i="0" sz="1100" u="none" cap="none" strike="noStrike">
                <a:solidFill>
                  <a:srgbClr val="000000"/>
                </a:solidFill>
                <a:latin typeface="Arial"/>
                <a:ea typeface="Arial"/>
                <a:cs typeface="Arial"/>
                <a:sym typeface="Arial"/>
              </a:endParaRPr>
            </a:p>
          </p:txBody>
        </p:sp>
      </p:grpSp>
      <p:grpSp>
        <p:nvGrpSpPr>
          <p:cNvPr id="120" name="Google Shape;120;p5"/>
          <p:cNvGrpSpPr/>
          <p:nvPr/>
        </p:nvGrpSpPr>
        <p:grpSpPr>
          <a:xfrm>
            <a:off x="835819" y="3119421"/>
            <a:ext cx="6783432" cy="622830"/>
            <a:chOff x="835819" y="3119421"/>
            <a:chExt cx="6783432" cy="622830"/>
          </a:xfrm>
        </p:grpSpPr>
        <p:grpSp>
          <p:nvGrpSpPr>
            <p:cNvPr id="121" name="Google Shape;121;p5"/>
            <p:cNvGrpSpPr/>
            <p:nvPr/>
          </p:nvGrpSpPr>
          <p:grpSpPr>
            <a:xfrm>
              <a:off x="835819" y="3119421"/>
              <a:ext cx="3825920" cy="622830"/>
              <a:chOff x="835819" y="3119421"/>
              <a:chExt cx="3825920" cy="622830"/>
            </a:xfrm>
          </p:grpSpPr>
          <p:pic>
            <p:nvPicPr>
              <p:cNvPr id="122" name="Google Shape;122;p5"/>
              <p:cNvPicPr preferRelativeResize="0"/>
              <p:nvPr/>
            </p:nvPicPr>
            <p:blipFill rotWithShape="1">
              <a:blip r:embed="rId6">
                <a:alphaModFix/>
              </a:blip>
              <a:srcRect b="0" l="0" r="0" t="0"/>
              <a:stretch/>
            </p:blipFill>
            <p:spPr>
              <a:xfrm>
                <a:off x="835819" y="3305175"/>
                <a:ext cx="3012281" cy="437076"/>
              </a:xfrm>
              <a:prstGeom prst="rect">
                <a:avLst/>
              </a:prstGeom>
              <a:noFill/>
              <a:ln>
                <a:noFill/>
              </a:ln>
            </p:spPr>
          </p:pic>
          <p:pic>
            <p:nvPicPr>
              <p:cNvPr id="123" name="Google Shape;123;p5"/>
              <p:cNvPicPr preferRelativeResize="0"/>
              <p:nvPr/>
            </p:nvPicPr>
            <p:blipFill rotWithShape="1">
              <a:blip r:embed="rId7">
                <a:alphaModFix/>
              </a:blip>
              <a:srcRect b="0" l="0" r="0" t="0"/>
              <a:stretch/>
            </p:blipFill>
            <p:spPr>
              <a:xfrm>
                <a:off x="3971023" y="3119421"/>
                <a:ext cx="690716" cy="568465"/>
              </a:xfrm>
              <a:prstGeom prst="rect">
                <a:avLst/>
              </a:prstGeom>
              <a:noFill/>
              <a:ln>
                <a:noFill/>
              </a:ln>
            </p:spPr>
          </p:pic>
        </p:grpSp>
        <p:sp>
          <p:nvSpPr>
            <p:cNvPr id="124" name="Google Shape;124;p5"/>
            <p:cNvSpPr txBox="1"/>
            <p:nvPr/>
          </p:nvSpPr>
          <p:spPr>
            <a:xfrm>
              <a:off x="6310312" y="3252076"/>
              <a:ext cx="130893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1F1F1F"/>
                  </a:solidFill>
                  <a:latin typeface="Source Sans Pro"/>
                  <a:ea typeface="Source Sans Pro"/>
                  <a:cs typeface="Source Sans Pro"/>
                  <a:sym typeface="Source Sans Pro"/>
                </a:rPr>
                <a:t>Column vector</a:t>
              </a:r>
              <a:endParaRPr b="0" i="0" sz="1100" u="none" cap="none" strike="noStrike">
                <a:solidFill>
                  <a:srgbClr val="000000"/>
                </a:solidFill>
                <a:latin typeface="Arial"/>
                <a:ea typeface="Arial"/>
                <a:cs typeface="Arial"/>
                <a:sym typeface="Arial"/>
              </a:endParaRPr>
            </a:p>
          </p:txBody>
        </p:sp>
      </p:grpSp>
      <p:grpSp>
        <p:nvGrpSpPr>
          <p:cNvPr id="125" name="Google Shape;125;p5"/>
          <p:cNvGrpSpPr/>
          <p:nvPr/>
        </p:nvGrpSpPr>
        <p:grpSpPr>
          <a:xfrm>
            <a:off x="640557" y="3846000"/>
            <a:ext cx="6978694" cy="339968"/>
            <a:chOff x="640557" y="3846000"/>
            <a:chExt cx="6978694" cy="339968"/>
          </a:xfrm>
        </p:grpSpPr>
        <p:pic>
          <p:nvPicPr>
            <p:cNvPr id="126" name="Google Shape;126;p5"/>
            <p:cNvPicPr preferRelativeResize="0"/>
            <p:nvPr/>
          </p:nvPicPr>
          <p:blipFill rotWithShape="1">
            <a:blip r:embed="rId8">
              <a:alphaModFix/>
            </a:blip>
            <a:srcRect b="0" l="0" r="0" t="0"/>
            <a:stretch/>
          </p:blipFill>
          <p:spPr>
            <a:xfrm>
              <a:off x="640557" y="3846000"/>
              <a:ext cx="5338763" cy="339968"/>
            </a:xfrm>
            <a:prstGeom prst="rect">
              <a:avLst/>
            </a:prstGeom>
            <a:noFill/>
            <a:ln>
              <a:noFill/>
            </a:ln>
          </p:spPr>
        </p:pic>
        <p:sp>
          <p:nvSpPr>
            <p:cNvPr id="127" name="Google Shape;127;p5"/>
            <p:cNvSpPr txBox="1"/>
            <p:nvPr/>
          </p:nvSpPr>
          <p:spPr>
            <a:xfrm>
              <a:off x="6310312" y="3846000"/>
              <a:ext cx="130893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1F1F1F"/>
                  </a:solidFill>
                  <a:latin typeface="Source Sans Pro"/>
                  <a:ea typeface="Source Sans Pro"/>
                  <a:cs typeface="Source Sans Pro"/>
                  <a:sym typeface="Source Sans Pro"/>
                </a:rPr>
                <a:t>Row vector</a:t>
              </a:r>
              <a:endParaRPr b="0" i="0" sz="11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Question</a:t>
            </a:r>
            <a:endParaRPr/>
          </a:p>
        </p:txBody>
      </p:sp>
      <p:pic>
        <p:nvPicPr>
          <p:cNvPr id="133" name="Google Shape;133;p6"/>
          <p:cNvPicPr preferRelativeResize="0"/>
          <p:nvPr/>
        </p:nvPicPr>
        <p:blipFill rotWithShape="1">
          <a:blip r:embed="rId3">
            <a:alphaModFix/>
          </a:blip>
          <a:srcRect b="0" l="0" r="0" t="27204"/>
          <a:stretch/>
        </p:blipFill>
        <p:spPr>
          <a:xfrm>
            <a:off x="866775" y="1288256"/>
            <a:ext cx="7410450" cy="2281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Question</a:t>
            </a:r>
            <a:endParaRPr/>
          </a:p>
        </p:txBody>
      </p:sp>
      <p:pic>
        <p:nvPicPr>
          <p:cNvPr id="139" name="Google Shape;139;p7"/>
          <p:cNvPicPr preferRelativeResize="0"/>
          <p:nvPr/>
        </p:nvPicPr>
        <p:blipFill rotWithShape="1">
          <a:blip r:embed="rId3">
            <a:alphaModFix/>
          </a:blip>
          <a:srcRect b="0" l="0" r="0" t="18451"/>
          <a:stretch/>
        </p:blipFill>
        <p:spPr>
          <a:xfrm>
            <a:off x="997743" y="1357312"/>
            <a:ext cx="7148513" cy="29108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 note on Python/Numpy vectors</a:t>
            </a:r>
            <a:endParaRPr/>
          </a:p>
        </p:txBody>
      </p:sp>
      <p:sp>
        <p:nvSpPr>
          <p:cNvPr id="145" name="Google Shape;145;p8"/>
          <p:cNvSpPr txBox="1"/>
          <p:nvPr/>
        </p:nvSpPr>
        <p:spPr>
          <a:xfrm>
            <a:off x="57149" y="4621994"/>
            <a:ext cx="902970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400" u="none" cap="none" strike="noStrike">
                <a:solidFill>
                  <a:srgbClr val="1F1F1F"/>
                </a:solidFill>
                <a:latin typeface="Source Sans Pro"/>
                <a:ea typeface="Source Sans Pro"/>
                <a:cs typeface="Source Sans Pro"/>
                <a:sym typeface="Source Sans Pro"/>
              </a:rPr>
              <a:t>Not use data structures where the shape is (5,) or (n,) rank 1 array. </a:t>
            </a:r>
            <a:endParaRPr b="0" i="0" sz="2400" u="none" cap="none" strike="noStrike">
              <a:solidFill>
                <a:srgbClr val="000000"/>
              </a:solidFill>
              <a:latin typeface="Arial"/>
              <a:ea typeface="Arial"/>
              <a:cs typeface="Arial"/>
              <a:sym typeface="Arial"/>
            </a:endParaRPr>
          </a:p>
        </p:txBody>
      </p:sp>
      <p:pic>
        <p:nvPicPr>
          <p:cNvPr id="146" name="Google Shape;146;p8"/>
          <p:cNvPicPr preferRelativeResize="0"/>
          <p:nvPr/>
        </p:nvPicPr>
        <p:blipFill rotWithShape="1">
          <a:blip r:embed="rId3">
            <a:alphaModFix/>
          </a:blip>
          <a:srcRect b="0" l="0" r="0" t="0"/>
          <a:stretch/>
        </p:blipFill>
        <p:spPr>
          <a:xfrm>
            <a:off x="576262" y="1371600"/>
            <a:ext cx="2162175" cy="257175"/>
          </a:xfrm>
          <a:prstGeom prst="rect">
            <a:avLst/>
          </a:prstGeom>
          <a:noFill/>
          <a:ln>
            <a:noFill/>
          </a:ln>
        </p:spPr>
      </p:pic>
      <p:pic>
        <p:nvPicPr>
          <p:cNvPr id="147" name="Google Shape;147;p8"/>
          <p:cNvPicPr preferRelativeResize="0"/>
          <p:nvPr/>
        </p:nvPicPr>
        <p:blipFill rotWithShape="1">
          <a:blip r:embed="rId4">
            <a:alphaModFix/>
          </a:blip>
          <a:srcRect b="0" l="0" r="0" t="0"/>
          <a:stretch/>
        </p:blipFill>
        <p:spPr>
          <a:xfrm>
            <a:off x="576262" y="1628775"/>
            <a:ext cx="5539154" cy="514350"/>
          </a:xfrm>
          <a:prstGeom prst="rect">
            <a:avLst/>
          </a:prstGeom>
          <a:noFill/>
          <a:ln>
            <a:noFill/>
          </a:ln>
        </p:spPr>
      </p:pic>
      <p:pic>
        <p:nvPicPr>
          <p:cNvPr id="148" name="Google Shape;148;p8"/>
          <p:cNvPicPr preferRelativeResize="0"/>
          <p:nvPr/>
        </p:nvPicPr>
        <p:blipFill rotWithShape="1">
          <a:blip r:embed="rId5">
            <a:alphaModFix/>
          </a:blip>
          <a:srcRect b="0" l="0" r="0" t="0"/>
          <a:stretch/>
        </p:blipFill>
        <p:spPr>
          <a:xfrm>
            <a:off x="6234112" y="1076438"/>
            <a:ext cx="1814859" cy="1186089"/>
          </a:xfrm>
          <a:prstGeom prst="rect">
            <a:avLst/>
          </a:prstGeom>
          <a:noFill/>
          <a:ln>
            <a:noFill/>
          </a:ln>
        </p:spPr>
      </p:pic>
      <p:pic>
        <p:nvPicPr>
          <p:cNvPr id="149" name="Google Shape;149;p8"/>
          <p:cNvPicPr preferRelativeResize="0"/>
          <p:nvPr/>
        </p:nvPicPr>
        <p:blipFill rotWithShape="1">
          <a:blip r:embed="rId6">
            <a:alphaModFix/>
          </a:blip>
          <a:srcRect b="0" l="0" r="0" t="0"/>
          <a:stretch/>
        </p:blipFill>
        <p:spPr>
          <a:xfrm>
            <a:off x="576262" y="2435667"/>
            <a:ext cx="2381250" cy="276225"/>
          </a:xfrm>
          <a:prstGeom prst="rect">
            <a:avLst/>
          </a:prstGeom>
          <a:noFill/>
          <a:ln>
            <a:noFill/>
          </a:ln>
        </p:spPr>
      </p:pic>
      <p:pic>
        <p:nvPicPr>
          <p:cNvPr id="150" name="Google Shape;150;p8"/>
          <p:cNvPicPr preferRelativeResize="0"/>
          <p:nvPr/>
        </p:nvPicPr>
        <p:blipFill rotWithShape="1">
          <a:blip r:embed="rId7">
            <a:alphaModFix/>
          </a:blip>
          <a:srcRect b="0" l="0" r="0" t="0"/>
          <a:stretch/>
        </p:blipFill>
        <p:spPr>
          <a:xfrm>
            <a:off x="576262" y="2711892"/>
            <a:ext cx="2783835" cy="1395752"/>
          </a:xfrm>
          <a:prstGeom prst="rect">
            <a:avLst/>
          </a:prstGeom>
          <a:noFill/>
          <a:ln>
            <a:noFill/>
          </a:ln>
        </p:spPr>
      </p:pic>
      <p:pic>
        <p:nvPicPr>
          <p:cNvPr id="151" name="Google Shape;151;p8"/>
          <p:cNvPicPr preferRelativeResize="0"/>
          <p:nvPr/>
        </p:nvPicPr>
        <p:blipFill rotWithShape="1">
          <a:blip r:embed="rId8">
            <a:alphaModFix/>
          </a:blip>
          <a:srcRect b="0" l="0" r="0" t="0"/>
          <a:stretch/>
        </p:blipFill>
        <p:spPr>
          <a:xfrm>
            <a:off x="3871915" y="2435667"/>
            <a:ext cx="2314575" cy="276225"/>
          </a:xfrm>
          <a:prstGeom prst="rect">
            <a:avLst/>
          </a:prstGeom>
          <a:noFill/>
          <a:ln>
            <a:noFill/>
          </a:ln>
        </p:spPr>
      </p:pic>
      <p:pic>
        <p:nvPicPr>
          <p:cNvPr id="152" name="Google Shape;152;p8"/>
          <p:cNvPicPr preferRelativeResize="0"/>
          <p:nvPr/>
        </p:nvPicPr>
        <p:blipFill rotWithShape="1">
          <a:blip r:embed="rId9">
            <a:alphaModFix/>
          </a:blip>
          <a:srcRect b="0" l="0" r="0" t="0"/>
          <a:stretch/>
        </p:blipFill>
        <p:spPr>
          <a:xfrm>
            <a:off x="3871915" y="2711892"/>
            <a:ext cx="4695823" cy="737915"/>
          </a:xfrm>
          <a:prstGeom prst="rect">
            <a:avLst/>
          </a:prstGeom>
          <a:noFill/>
          <a:ln>
            <a:noFill/>
          </a:ln>
        </p:spPr>
      </p:pic>
      <p:pic>
        <p:nvPicPr>
          <p:cNvPr id="153" name="Google Shape;153;p8"/>
          <p:cNvPicPr preferRelativeResize="0"/>
          <p:nvPr/>
        </p:nvPicPr>
        <p:blipFill rotWithShape="1">
          <a:blip r:embed="rId10">
            <a:alphaModFix/>
          </a:blip>
          <a:srcRect b="0" l="0" r="0" t="0"/>
          <a:stretch/>
        </p:blipFill>
        <p:spPr>
          <a:xfrm>
            <a:off x="576262" y="4252297"/>
            <a:ext cx="2343150" cy="34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Question</a:t>
            </a:r>
            <a:endParaRPr/>
          </a:p>
        </p:txBody>
      </p:sp>
      <p:pic>
        <p:nvPicPr>
          <p:cNvPr id="159" name="Google Shape;159;p9"/>
          <p:cNvPicPr preferRelativeResize="0"/>
          <p:nvPr/>
        </p:nvPicPr>
        <p:blipFill rotWithShape="1">
          <a:blip r:embed="rId3">
            <a:alphaModFix/>
          </a:blip>
          <a:srcRect b="0" l="0" r="0" t="0"/>
          <a:stretch/>
        </p:blipFill>
        <p:spPr>
          <a:xfrm>
            <a:off x="2312193" y="1352550"/>
            <a:ext cx="4791075" cy="275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