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23"/>
      <p:bold r:id="rId24"/>
      <p:italic r:id="rId25"/>
      <p:boldItalic r:id="rId26"/>
    </p:embeddedFont>
    <p:embeddedFont>
      <p:font typeface="Raleway" panose="020B0503030101060003" pitchFamily="34" charset="77"/>
      <p:regular r:id="rId27"/>
      <p:bold r:id="rId28"/>
      <p:italic r:id="rId29"/>
      <p:boldItalic r:id="rId30"/>
    </p:embeddedFont>
    <p:embeddedFont>
      <p:font typeface="Source Sans Pro" panose="020B0503030403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5CF40C-B8E1-4C80-90C4-CDE99C949BCB}">
  <a:tblStyle styleId="{B45CF40C-B8E1-4C80-90C4-CDE99C949B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2734"/>
  </p:normalViewPr>
  <p:slideViewPr>
    <p:cSldViewPr snapToGrid="0">
      <p:cViewPr varScale="1">
        <p:scale>
          <a:sx n="104" d="100"/>
          <a:sy n="104" d="100"/>
        </p:scale>
        <p:origin x="134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5a13044d0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5a13044d0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16d9577b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16d9577b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77bc594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77bc594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77bc5945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77bc5945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a13044d09_2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a13044d09_2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170cb647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170cb647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170cb64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170cb64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highlight>
                  <a:srgbClr val="FFFFFF"/>
                </a:highlight>
              </a:rPr>
              <a:t> Precision is the ratio of correctly predicted positive observations to the total predicted positive observations. High precision = low false positive rate</a:t>
            </a:r>
            <a:endParaRPr sz="13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highlight>
                  <a:srgbClr val="FFFFFF"/>
                </a:highlight>
              </a:rPr>
              <a:t>Recall is the ratio of correctly predicted positive observations to the all observations in actual class - yes.</a:t>
            </a:r>
            <a:endParaRPr sz="13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highlight>
                  <a:srgbClr val="FFFFFF"/>
                </a:highlight>
              </a:rPr>
              <a:t> F1 Score is the weighted average of Precision and Recall. Therefore, this score takes both false positives and false negatives into account.</a:t>
            </a:r>
            <a:endParaRPr sz="13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22222"/>
                </a:solidFill>
                <a:highlight>
                  <a:srgbClr val="FFFFFF"/>
                </a:highlight>
              </a:rPr>
              <a:t>The </a:t>
            </a:r>
            <a:r>
              <a:rPr lang="en" sz="1200" b="1" dirty="0">
                <a:solidFill>
                  <a:srgbClr val="222222"/>
                </a:solidFill>
              </a:rPr>
              <a:t>support</a:t>
            </a:r>
            <a:r>
              <a:rPr lang="en" sz="1200" dirty="0">
                <a:solidFill>
                  <a:srgbClr val="222222"/>
                </a:solidFill>
                <a:highlight>
                  <a:srgbClr val="FFFFFF"/>
                </a:highlight>
              </a:rPr>
              <a:t> is the number of samples of the true response that lie in that class.</a:t>
            </a:r>
            <a:endParaRPr sz="1300" dirty="0"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a136b55d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a136b55d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a13044d09_3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a13044d09_3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a13044d09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a13044d09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a13044d09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a13044d09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a13044d0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a13044d0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a13044d09_2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a13044d09_2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a13044d09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a13044d09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a13044d0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a13044d0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a13044d09_3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a13044d09_3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75910a9b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75910a9b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a13044d09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a13044d09_2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a136b55d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a136b55d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 139 Final Project 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Ricky Santos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EDA </a:t>
            </a:r>
            <a:r>
              <a:rPr lang="en"/>
              <a:t>-</a:t>
            </a:r>
            <a:r>
              <a:rPr lang="en" sz="3000"/>
              <a:t> </a:t>
            </a:r>
            <a:r>
              <a:rPr lang="en"/>
              <a:t>T</a:t>
            </a:r>
            <a:r>
              <a:rPr lang="en" sz="3000"/>
              <a:t>raining </a:t>
            </a:r>
            <a:r>
              <a:rPr lang="en"/>
              <a:t>S</a:t>
            </a:r>
            <a:r>
              <a:rPr lang="en" sz="3000"/>
              <a:t>et</a:t>
            </a:r>
            <a:endParaRPr sz="3000"/>
          </a:p>
        </p:txBody>
      </p:sp>
      <p:sp>
        <p:nvSpPr>
          <p:cNvPr id="121" name="Google Shape;121;p22"/>
          <p:cNvSpPr txBox="1"/>
          <p:nvPr/>
        </p:nvSpPr>
        <p:spPr>
          <a:xfrm>
            <a:off x="41550" y="845275"/>
            <a:ext cx="4136400" cy="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To see the relationship from one input to the other we utilized a scatter plot to see if there were any linear relationships.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00" y="922325"/>
            <a:ext cx="3443224" cy="89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94575"/>
            <a:ext cx="4395366" cy="329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330900"/>
            <a:ext cx="4485450" cy="222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249725" y="-8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 - Test Set</a:t>
            </a: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311700" y="563975"/>
            <a:ext cx="3369300" cy="43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Dropped categorical variables and converted Sex to a boolean set.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Concatenated the gender submission data to the test set.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125" y="466725"/>
            <a:ext cx="5029200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249725" y="-8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Test Set</a:t>
            </a: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249725" y="694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 a histogram model, correlation heat map, and scatter plot.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50" y="1396875"/>
            <a:ext cx="4259850" cy="319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6101" y="1396875"/>
            <a:ext cx="4297901" cy="3223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Cross Validation </a:t>
            </a:r>
            <a:r>
              <a:rPr lang="en"/>
              <a:t>-</a:t>
            </a:r>
            <a:r>
              <a:rPr lang="en" sz="3000"/>
              <a:t> </a:t>
            </a:r>
            <a:r>
              <a:rPr lang="en"/>
              <a:t>T</a:t>
            </a:r>
            <a:r>
              <a:rPr lang="en" sz="3000"/>
              <a:t>raining </a:t>
            </a:r>
            <a:r>
              <a:rPr lang="en"/>
              <a:t>S</a:t>
            </a:r>
            <a:r>
              <a:rPr lang="en" sz="3000"/>
              <a:t>et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311100" y="731450"/>
            <a:ext cx="8209500" cy="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Training array is created and Cross Validation is done to see which algorithm is most accurate for predicting outcomes.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7354" y="3557075"/>
            <a:ext cx="2342900" cy="130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1725" y="572688"/>
            <a:ext cx="3658450" cy="274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/>
          <p:nvPr/>
        </p:nvSpPr>
        <p:spPr>
          <a:xfrm>
            <a:off x="5809950" y="4274750"/>
            <a:ext cx="2442000" cy="375600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475" y="572700"/>
            <a:ext cx="3528601" cy="280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/>
        </p:nvSpPr>
        <p:spPr>
          <a:xfrm>
            <a:off x="311100" y="3621875"/>
            <a:ext cx="4890600" cy="13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I found that the Random Forest Classifier with a depth of 4 and 5 to be the most accurate model on an average and standard deviation basis. They had similar </a:t>
            </a:r>
            <a:r>
              <a:rPr lang="en" b="1" dirty="0">
                <a:latin typeface="Source Sans Pro"/>
                <a:ea typeface="Source Sans Pro"/>
                <a:cs typeface="Source Sans Pro"/>
                <a:sym typeface="Source Sans Pro"/>
              </a:rPr>
              <a:t>means (and were highest)</a:t>
            </a: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 and similar </a:t>
            </a:r>
            <a:r>
              <a:rPr lang="en" b="1" dirty="0">
                <a:latin typeface="Source Sans Pro"/>
                <a:ea typeface="Source Sans Pro"/>
                <a:cs typeface="Source Sans Pro"/>
                <a:sym typeface="Source Sans Pro"/>
              </a:rPr>
              <a:t>standard deviation (and were smallest)</a:t>
            </a: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. However, I chose to stick with the Random Forest Classifier with a depth of 5.  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0" y="173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Decision Tree - Test and Training </a:t>
            </a:r>
            <a:r>
              <a:rPr lang="en"/>
              <a:t>Set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(max depth = 5)</a:t>
            </a:r>
            <a:endParaRPr sz="3000"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9638"/>
            <a:ext cx="8839197" cy="1884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2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and Classification Matrices</a:t>
            </a:r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237776" y="1114475"/>
            <a:ext cx="487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Decision Tree ________________________</a:t>
            </a:r>
            <a:endParaRPr sz="2000"/>
          </a:p>
        </p:txBody>
      </p:sp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237775" y="2890925"/>
            <a:ext cx="504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Logistic Regression  __________________</a:t>
            </a:r>
            <a:endParaRPr sz="2000"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8226" y="2216737"/>
            <a:ext cx="3504800" cy="1350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6753" y="656950"/>
            <a:ext cx="3528021" cy="14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1725" y="3691330"/>
            <a:ext cx="3701300" cy="145217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7"/>
          <p:cNvSpPr txBox="1">
            <a:spLocks noGrp="1"/>
          </p:cNvSpPr>
          <p:nvPr>
            <p:ph type="title"/>
          </p:nvPr>
        </p:nvSpPr>
        <p:spPr>
          <a:xfrm>
            <a:off x="237775" y="4295113"/>
            <a:ext cx="487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Random Forest Classifier  ____________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(max depth = 5)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ROC Curve</a:t>
            </a:r>
            <a:endParaRPr sz="3000"/>
          </a:p>
        </p:txBody>
      </p:sp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5083985" y="76825"/>
            <a:ext cx="337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Results</a:t>
            </a:r>
            <a:endParaRPr sz="1800"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4791586" cy="4243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3986" y="1111050"/>
            <a:ext cx="3895214" cy="2921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ROC Curve?</a:t>
            </a:r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</a:rPr>
              <a:t>In a Receiver Operating Characteristic (ROC) curve, the True Positive Rate (</a:t>
            </a:r>
            <a:r>
              <a:rPr lang="en" sz="1600" dirty="0" err="1">
                <a:solidFill>
                  <a:schemeClr val="dk2"/>
                </a:solidFill>
              </a:rPr>
              <a:t>tpr</a:t>
            </a:r>
            <a:r>
              <a:rPr lang="en" sz="1600" dirty="0">
                <a:solidFill>
                  <a:schemeClr val="dk2"/>
                </a:solidFill>
              </a:rPr>
              <a:t>), or Sensitivity, is plotted in the function of the False Positive Rate (</a:t>
            </a:r>
            <a:r>
              <a:rPr lang="en" sz="1600" dirty="0" err="1">
                <a:solidFill>
                  <a:schemeClr val="dk2"/>
                </a:solidFill>
              </a:rPr>
              <a:t>fpr</a:t>
            </a:r>
            <a:r>
              <a:rPr lang="en" sz="1600" dirty="0">
                <a:solidFill>
                  <a:schemeClr val="dk2"/>
                </a:solidFill>
              </a:rPr>
              <a:t>), or 100-Specificity </a:t>
            </a:r>
            <a:endParaRPr sz="1600" dirty="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 dirty="0">
                <a:solidFill>
                  <a:schemeClr val="dk2"/>
                </a:solidFill>
              </a:rPr>
              <a:t>It is important to note that a perfect ROC Curve with 100% Sensitivity and 100% Specificity is one that passes through the upper left corner</a:t>
            </a:r>
            <a:endParaRPr sz="14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</a:rPr>
              <a:t>How can we interpret our results after running the ROC Curve?</a:t>
            </a:r>
            <a:endParaRPr sz="1600" dirty="0">
              <a:solidFill>
                <a:schemeClr val="dk2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</a:pPr>
            <a:r>
              <a:rPr lang="en" sz="1400" dirty="0">
                <a:solidFill>
                  <a:schemeClr val="dk2"/>
                </a:solidFill>
              </a:rPr>
              <a:t>Based on results, we see that the ROC Curve has a higher Sensitivity level while the Specificity level is lower</a:t>
            </a:r>
            <a:endParaRPr sz="1400" dirty="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 dirty="0">
                <a:solidFill>
                  <a:schemeClr val="dk2"/>
                </a:solidFill>
              </a:rPr>
              <a:t>We also can claim that the result we got could have a little bit to do with overfitting in the model</a:t>
            </a:r>
            <a:endParaRPr sz="14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results and what can be concluded?</a:t>
            </a:r>
            <a:endParaRPr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311700" y="1499675"/>
            <a:ext cx="4583700" cy="30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Based on research, we can conclude the following characteristics made you more likely to survive the Titanic disaster:</a:t>
            </a:r>
            <a:endParaRPr dirty="0">
              <a:solidFill>
                <a:srgbClr val="000000"/>
              </a:solidFill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dirty="0">
                <a:solidFill>
                  <a:srgbClr val="000000"/>
                </a:solidFill>
              </a:rPr>
              <a:t>Woman</a:t>
            </a:r>
            <a:endParaRPr sz="1800" dirty="0">
              <a:solidFill>
                <a:srgbClr val="000000"/>
              </a:solidFill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dirty="0">
                <a:solidFill>
                  <a:srgbClr val="000000"/>
                </a:solidFill>
              </a:rPr>
              <a:t>Higher Fare Passengers</a:t>
            </a:r>
            <a:endParaRPr sz="1800" dirty="0">
              <a:solidFill>
                <a:srgbClr val="000000"/>
              </a:solidFill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dirty="0">
                <a:solidFill>
                  <a:srgbClr val="000000"/>
                </a:solidFill>
              </a:rPr>
              <a:t>Younger Age </a:t>
            </a:r>
            <a:endParaRPr sz="1800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400" y="1785500"/>
            <a:ext cx="3457476" cy="23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251950" y="132927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Problem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Data Analysis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EDA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Cross Validation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Decision Tree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Logistic Regression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ROC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Results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What I found, importance of what I found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Questions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4932775" y="52572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were the characteristics that would have most likely saved a person aboard the Titanic?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we apply EDA to dataset?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must be cleaned up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due to the NaNs seen to the right: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775" y="1152475"/>
            <a:ext cx="4099525" cy="273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0" y="724950"/>
            <a:ext cx="91440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graphicFrame>
        <p:nvGraphicFramePr>
          <p:cNvPr id="89" name="Google Shape;89;p18"/>
          <p:cNvGraphicFramePr/>
          <p:nvPr/>
        </p:nvGraphicFramePr>
        <p:xfrm>
          <a:off x="5203875" y="1049900"/>
          <a:ext cx="3786800" cy="3359600"/>
        </p:xfrm>
        <a:graphic>
          <a:graphicData uri="http://schemas.openxmlformats.org/drawingml/2006/table">
            <a:tbl>
              <a:tblPr>
                <a:noFill/>
                <a:tableStyleId>{B45CF40C-B8E1-4C80-90C4-CDE99C949BCB}</a:tableStyleId>
              </a:tblPr>
              <a:tblGrid>
                <a:gridCol w="193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Inputs Used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Output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 Class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Survived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Sex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Age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SibSp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Parch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Fare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Training Set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724950"/>
            <a:ext cx="4707900" cy="40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Changes Made to Data:</a:t>
            </a:r>
            <a:endParaRPr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Changed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Male and Female categories were turned into boolean variables so that data can be used.</a:t>
            </a:r>
            <a:endParaRPr>
              <a:solidFill>
                <a:srgbClr val="000000"/>
              </a:solidFill>
            </a:endParaRPr>
          </a:p>
          <a:p>
            <a: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b="1">
                <a:solidFill>
                  <a:srgbClr val="000000"/>
                </a:solidFill>
              </a:rPr>
              <a:t>Male = 0 Female = 1</a:t>
            </a:r>
            <a:endParaRPr b="1">
              <a:solidFill>
                <a:srgbClr val="000000"/>
              </a:solidFill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Dropped due to being a categorical variable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b="1">
                <a:solidFill>
                  <a:srgbClr val="000000"/>
                </a:solidFill>
              </a:rPr>
              <a:t>Name, Ticket number, Cabin, Embarked, and Passenger ID </a:t>
            </a:r>
            <a:r>
              <a:rPr lang="en">
                <a:solidFill>
                  <a:srgbClr val="000000"/>
                </a:solidFill>
              </a:rPr>
              <a:t>were deleted.</a:t>
            </a:r>
            <a:endParaRPr sz="14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0" y="0"/>
            <a:ext cx="5973000" cy="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9300"/>
            <a:ext cx="19050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1225"/>
            <a:ext cx="19050" cy="95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2259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Training Set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check for correlation of inputs to outputs:</a:t>
            </a: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Imported train set</a:t>
            </a: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Checked for descriptive statistics</a:t>
            </a: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Chose to not normalize data as normalization of x would have made booleans to normal distribution.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6575" y="1011226"/>
            <a:ext cx="4831450" cy="33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650" y="721400"/>
            <a:ext cx="5489733" cy="411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980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EDA </a:t>
            </a:r>
            <a:r>
              <a:rPr lang="en"/>
              <a:t>- Training Set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EDA </a:t>
            </a:r>
            <a:r>
              <a:rPr lang="en">
                <a:solidFill>
                  <a:srgbClr val="000000"/>
                </a:solidFill>
              </a:rPr>
              <a:t>-</a:t>
            </a:r>
            <a:r>
              <a:rPr lang="en" sz="3000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T</a:t>
            </a:r>
            <a:r>
              <a:rPr lang="en" sz="3000">
                <a:solidFill>
                  <a:srgbClr val="000000"/>
                </a:solidFill>
              </a:rPr>
              <a:t>raining </a:t>
            </a:r>
            <a:r>
              <a:rPr lang="en">
                <a:solidFill>
                  <a:srgbClr val="000000"/>
                </a:solidFill>
              </a:rPr>
              <a:t>S</a:t>
            </a:r>
            <a:r>
              <a:rPr lang="en" sz="3000">
                <a:solidFill>
                  <a:srgbClr val="000000"/>
                </a:solidFill>
              </a:rPr>
              <a:t>et</a:t>
            </a:r>
            <a:endParaRPr sz="3000">
              <a:solidFill>
                <a:srgbClr val="000000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663" y="249300"/>
            <a:ext cx="2728174" cy="170067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33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Highest correlation of inputs to output (Survived) by rank (highest correlation 1st):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Sex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PClass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Fare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Parch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SibSp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Age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000000"/>
              </a:solidFill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5200" y="2049125"/>
            <a:ext cx="3951099" cy="296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646</Words>
  <Application>Microsoft Macintosh PowerPoint</Application>
  <PresentationFormat>On-screen Show (16:9)</PresentationFormat>
  <Paragraphs>90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Source Sans Pro</vt:lpstr>
      <vt:lpstr>Proxima Nova</vt:lpstr>
      <vt:lpstr>Raleway</vt:lpstr>
      <vt:lpstr>Plum</vt:lpstr>
      <vt:lpstr>Bus 139 Final Project </vt:lpstr>
      <vt:lpstr>Outline</vt:lpstr>
      <vt:lpstr>Problem</vt:lpstr>
      <vt:lpstr>Data Analysis</vt:lpstr>
      <vt:lpstr>Why should we apply EDA to dataset?</vt:lpstr>
      <vt:lpstr>EDA - Training Set </vt:lpstr>
      <vt:lpstr>EDA - Training Set</vt:lpstr>
      <vt:lpstr>EDA - Training Set  </vt:lpstr>
      <vt:lpstr>EDA - Training Set</vt:lpstr>
      <vt:lpstr>EDA - Training Set</vt:lpstr>
      <vt:lpstr>Data Prep - Test Set</vt:lpstr>
      <vt:lpstr>EDA - Test Set</vt:lpstr>
      <vt:lpstr>Cross Validation - Training Set </vt:lpstr>
      <vt:lpstr>Decision Tree - Test and Training Set  (max depth = 5)</vt:lpstr>
      <vt:lpstr>Confusion and Classification Matrices</vt:lpstr>
      <vt:lpstr>ROC Curve</vt:lpstr>
      <vt:lpstr>What is the ROC Curve?</vt:lpstr>
      <vt:lpstr>Results</vt:lpstr>
      <vt:lpstr>What are the results and what can be concluded?</vt:lpstr>
      <vt:lpstr>Questions?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139 Final Project </dc:title>
  <cp:lastModifiedBy>Microsoft Office User</cp:lastModifiedBy>
  <cp:revision>2</cp:revision>
  <dcterms:modified xsi:type="dcterms:W3CDTF">2020-01-11T23:08:09Z</dcterms:modified>
</cp:coreProperties>
</file>