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85" r:id="rId5"/>
    <p:sldId id="283" r:id="rId6"/>
    <p:sldId id="274" r:id="rId7"/>
    <p:sldId id="258" r:id="rId8"/>
    <p:sldId id="281" r:id="rId9"/>
    <p:sldId id="264" r:id="rId10"/>
    <p:sldId id="270" r:id="rId11"/>
    <p:sldId id="271" r:id="rId12"/>
    <p:sldId id="273" r:id="rId13"/>
    <p:sldId id="269" r:id="rId14"/>
    <p:sldId id="268" r:id="rId15"/>
    <p:sldId id="266" r:id="rId16"/>
    <p:sldId id="265" r:id="rId17"/>
    <p:sldId id="275" r:id="rId18"/>
    <p:sldId id="279" r:id="rId19"/>
    <p:sldId id="276" r:id="rId20"/>
    <p:sldId id="263" r:id="rId21"/>
    <p:sldId id="277" r:id="rId22"/>
    <p:sldId id="278" r:id="rId23"/>
    <p:sldId id="259" r:id="rId24"/>
    <p:sldId id="260" r:id="rId25"/>
    <p:sldId id="284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0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4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2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3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86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2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E895-8C18-4D6E-AB88-C02EC7E906F0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D086B4-88D8-4EF7-8366-1CBE35C2A8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8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F1FC1-2BF9-4D46-9039-FE72D172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5" y="802297"/>
            <a:ext cx="9430238" cy="2541431"/>
          </a:xfrm>
        </p:spPr>
        <p:txBody>
          <a:bodyPr>
            <a:noAutofit/>
          </a:bodyPr>
          <a:lstStyle/>
          <a:p>
            <a:pPr algn="ctr"/>
            <a:r>
              <a:rPr lang="es-MX" sz="4000" b="1" dirty="0"/>
              <a:t>Caracterización experimental de algoritmos para planificación de intervalos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627A3-9025-44FC-8CD7-068DA5A97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034" y="4446537"/>
            <a:ext cx="3817398" cy="48150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Ricardo Aldair Tirado Torres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9924EA3-87E9-4CEA-82B3-626A511F2FA8}"/>
              </a:ext>
            </a:extLst>
          </p:cNvPr>
          <p:cNvSpPr txBox="1">
            <a:spLocks/>
          </p:cNvSpPr>
          <p:nvPr/>
        </p:nvSpPr>
        <p:spPr>
          <a:xfrm>
            <a:off x="3418980" y="3538916"/>
            <a:ext cx="5841507" cy="9531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dirty="0"/>
              <a:t>Instituto Politécnico Nacional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dirty="0"/>
              <a:t>Centro de investigación en Computación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8D40894-6ED0-4B29-97ED-E82F6FCD4DD8}"/>
              </a:ext>
            </a:extLst>
          </p:cNvPr>
          <p:cNvSpPr txBox="1">
            <a:spLocks/>
          </p:cNvSpPr>
          <p:nvPr/>
        </p:nvSpPr>
        <p:spPr>
          <a:xfrm>
            <a:off x="4431034" y="5068302"/>
            <a:ext cx="3823317" cy="481503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Programación y algoritmia</a:t>
            </a:r>
          </a:p>
        </p:txBody>
      </p:sp>
    </p:spTree>
    <p:extLst>
      <p:ext uri="{BB962C8B-B14F-4D97-AF65-F5344CB8AC3E}">
        <p14:creationId xmlns:p14="http://schemas.microsoft.com/office/powerpoint/2010/main" val="199167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4677-E72A-4787-AE41-9123165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compatibles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75056A-442C-4E22-A6E3-672FD6264779}"/>
              </a:ext>
            </a:extLst>
          </p:cNvPr>
          <p:cNvPicPr/>
          <p:nvPr/>
        </p:nvPicPr>
        <p:blipFill rotWithShape="1">
          <a:blip r:embed="rId2"/>
          <a:srcRect l="11968" t="12462" r="9657" b="15213"/>
          <a:stretch/>
        </p:blipFill>
        <p:spPr bwMode="auto">
          <a:xfrm>
            <a:off x="2210540" y="1915900"/>
            <a:ext cx="7625918" cy="4199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EAAFF8-DA64-4631-9370-2AD5544CBE6E}"/>
              </a:ext>
            </a:extLst>
          </p:cNvPr>
          <p:cNvSpPr/>
          <p:nvPr/>
        </p:nvSpPr>
        <p:spPr>
          <a:xfrm>
            <a:off x="2550148" y="5655624"/>
            <a:ext cx="2129272" cy="1714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12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4677-E72A-4787-AE41-9123165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compatibles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75056A-442C-4E22-A6E3-672FD6264779}"/>
              </a:ext>
            </a:extLst>
          </p:cNvPr>
          <p:cNvPicPr/>
          <p:nvPr/>
        </p:nvPicPr>
        <p:blipFill rotWithShape="1">
          <a:blip r:embed="rId2"/>
          <a:srcRect l="11968" t="12462" r="9657" b="15213"/>
          <a:stretch/>
        </p:blipFill>
        <p:spPr bwMode="auto">
          <a:xfrm>
            <a:off x="2274163" y="1935331"/>
            <a:ext cx="7625918" cy="4199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EAAFF8-DA64-4631-9370-2AD5544CBE6E}"/>
              </a:ext>
            </a:extLst>
          </p:cNvPr>
          <p:cNvSpPr/>
          <p:nvPr/>
        </p:nvSpPr>
        <p:spPr>
          <a:xfrm>
            <a:off x="3725742" y="5241645"/>
            <a:ext cx="2129272" cy="1714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9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4677-E72A-4787-AE41-9123165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compatibles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75056A-442C-4E22-A6E3-672FD6264779}"/>
              </a:ext>
            </a:extLst>
          </p:cNvPr>
          <p:cNvPicPr/>
          <p:nvPr/>
        </p:nvPicPr>
        <p:blipFill rotWithShape="1">
          <a:blip r:embed="rId2"/>
          <a:srcRect l="11968" t="12462" r="9657" b="15213"/>
          <a:stretch/>
        </p:blipFill>
        <p:spPr bwMode="auto">
          <a:xfrm>
            <a:off x="2414726" y="1926454"/>
            <a:ext cx="7625918" cy="4199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EAAFF8-DA64-4631-9370-2AD5544CBE6E}"/>
              </a:ext>
            </a:extLst>
          </p:cNvPr>
          <p:cNvSpPr/>
          <p:nvPr/>
        </p:nvSpPr>
        <p:spPr>
          <a:xfrm>
            <a:off x="3988774" y="4822898"/>
            <a:ext cx="2129272" cy="1714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39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4677-E72A-4787-AE41-9123165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compatibles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75056A-442C-4E22-A6E3-672FD6264779}"/>
              </a:ext>
            </a:extLst>
          </p:cNvPr>
          <p:cNvPicPr/>
          <p:nvPr/>
        </p:nvPicPr>
        <p:blipFill rotWithShape="1">
          <a:blip r:embed="rId2"/>
          <a:srcRect l="11968" t="12462" r="9657" b="15213"/>
          <a:stretch/>
        </p:blipFill>
        <p:spPr bwMode="auto">
          <a:xfrm>
            <a:off x="2512381" y="1926454"/>
            <a:ext cx="7625918" cy="4199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EAAFF8-DA64-4631-9370-2AD5544CBE6E}"/>
              </a:ext>
            </a:extLst>
          </p:cNvPr>
          <p:cNvSpPr/>
          <p:nvPr/>
        </p:nvSpPr>
        <p:spPr>
          <a:xfrm>
            <a:off x="6204789" y="2836618"/>
            <a:ext cx="2529322" cy="1714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B049C5-B80F-41E8-B753-A87A99F66ADD}"/>
              </a:ext>
            </a:extLst>
          </p:cNvPr>
          <p:cNvSpPr/>
          <p:nvPr/>
        </p:nvSpPr>
        <p:spPr>
          <a:xfrm>
            <a:off x="3934288" y="4781860"/>
            <a:ext cx="2338563" cy="2819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9A28638-9688-46A2-AC60-595489F327A6}"/>
              </a:ext>
            </a:extLst>
          </p:cNvPr>
          <p:cNvSpPr/>
          <p:nvPr/>
        </p:nvSpPr>
        <p:spPr>
          <a:xfrm>
            <a:off x="3746747" y="5220662"/>
            <a:ext cx="2305124" cy="2819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D6C42A4-7C8E-4628-990F-ACDC227C23D1}"/>
              </a:ext>
            </a:extLst>
          </p:cNvPr>
          <p:cNvSpPr/>
          <p:nvPr/>
        </p:nvSpPr>
        <p:spPr>
          <a:xfrm>
            <a:off x="2663041" y="5566424"/>
            <a:ext cx="2601838" cy="2819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928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4677-E72A-4787-AE41-9123165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compatibles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75056A-442C-4E22-A6E3-672FD6264779}"/>
              </a:ext>
            </a:extLst>
          </p:cNvPr>
          <p:cNvPicPr/>
          <p:nvPr/>
        </p:nvPicPr>
        <p:blipFill rotWithShape="1">
          <a:blip r:embed="rId2"/>
          <a:srcRect l="11968" t="12462" r="9657" b="15213"/>
          <a:stretch/>
        </p:blipFill>
        <p:spPr bwMode="auto">
          <a:xfrm>
            <a:off x="2414726" y="1926453"/>
            <a:ext cx="7625918" cy="4199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EAAFF8-DA64-4631-9370-2AD5544CBE6E}"/>
              </a:ext>
            </a:extLst>
          </p:cNvPr>
          <p:cNvSpPr/>
          <p:nvPr/>
        </p:nvSpPr>
        <p:spPr>
          <a:xfrm>
            <a:off x="6530044" y="2462177"/>
            <a:ext cx="2308342" cy="1527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B049C5-B80F-41E8-B753-A87A99F66ADD}"/>
              </a:ext>
            </a:extLst>
          </p:cNvPr>
          <p:cNvSpPr/>
          <p:nvPr/>
        </p:nvSpPr>
        <p:spPr>
          <a:xfrm>
            <a:off x="3836633" y="4781859"/>
            <a:ext cx="2601838" cy="2819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9A28638-9688-46A2-AC60-595489F327A6}"/>
              </a:ext>
            </a:extLst>
          </p:cNvPr>
          <p:cNvSpPr/>
          <p:nvPr/>
        </p:nvSpPr>
        <p:spPr>
          <a:xfrm>
            <a:off x="3649092" y="5220661"/>
            <a:ext cx="2601838" cy="2819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D6C42A4-7C8E-4628-990F-ACDC227C23D1}"/>
              </a:ext>
            </a:extLst>
          </p:cNvPr>
          <p:cNvSpPr/>
          <p:nvPr/>
        </p:nvSpPr>
        <p:spPr>
          <a:xfrm>
            <a:off x="2565386" y="5566423"/>
            <a:ext cx="2601838" cy="2819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77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4677-E72A-4787-AE41-9123165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compatibles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75056A-442C-4E22-A6E3-672FD6264779}"/>
              </a:ext>
            </a:extLst>
          </p:cNvPr>
          <p:cNvPicPr/>
          <p:nvPr/>
        </p:nvPicPr>
        <p:blipFill rotWithShape="1">
          <a:blip r:embed="rId2"/>
          <a:srcRect l="11968" t="12462" r="9657" b="15213"/>
          <a:stretch/>
        </p:blipFill>
        <p:spPr bwMode="auto">
          <a:xfrm>
            <a:off x="2565646" y="1926454"/>
            <a:ext cx="7625918" cy="4199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EAAFF8-DA64-4631-9370-2AD5544CBE6E}"/>
              </a:ext>
            </a:extLst>
          </p:cNvPr>
          <p:cNvSpPr/>
          <p:nvPr/>
        </p:nvSpPr>
        <p:spPr>
          <a:xfrm>
            <a:off x="7679184" y="2074618"/>
            <a:ext cx="2192785" cy="17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3B1DDF8-8AE5-4A05-BA73-539ED2166662}"/>
              </a:ext>
            </a:extLst>
          </p:cNvPr>
          <p:cNvSpPr/>
          <p:nvPr/>
        </p:nvSpPr>
        <p:spPr>
          <a:xfrm>
            <a:off x="4512138" y="3986518"/>
            <a:ext cx="2465487" cy="281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E09BE01-70BB-4612-89C4-3FF901568A7D}"/>
              </a:ext>
            </a:extLst>
          </p:cNvPr>
          <p:cNvSpPr/>
          <p:nvPr/>
        </p:nvSpPr>
        <p:spPr>
          <a:xfrm>
            <a:off x="4375787" y="4405618"/>
            <a:ext cx="2601838" cy="281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B049C5-B80F-41E8-B753-A87A99F66ADD}"/>
              </a:ext>
            </a:extLst>
          </p:cNvPr>
          <p:cNvSpPr/>
          <p:nvPr/>
        </p:nvSpPr>
        <p:spPr>
          <a:xfrm>
            <a:off x="3987553" y="4781860"/>
            <a:ext cx="2601838" cy="281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9A28638-9688-46A2-AC60-595489F327A6}"/>
              </a:ext>
            </a:extLst>
          </p:cNvPr>
          <p:cNvSpPr/>
          <p:nvPr/>
        </p:nvSpPr>
        <p:spPr>
          <a:xfrm>
            <a:off x="3800012" y="5220662"/>
            <a:ext cx="2601838" cy="281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D6C42A4-7C8E-4628-990F-ACDC227C23D1}"/>
              </a:ext>
            </a:extLst>
          </p:cNvPr>
          <p:cNvSpPr/>
          <p:nvPr/>
        </p:nvSpPr>
        <p:spPr>
          <a:xfrm>
            <a:off x="2716306" y="5566424"/>
            <a:ext cx="2601838" cy="281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F0FE-C70B-42CF-ADAA-8FE1B452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81" y="1257280"/>
            <a:ext cx="4611870" cy="1049235"/>
          </a:xfrm>
        </p:spPr>
        <p:txBody>
          <a:bodyPr/>
          <a:lstStyle/>
          <a:p>
            <a:r>
              <a:rPr lang="es-MX" dirty="0"/>
              <a:t>Algoritmo Greedy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AA051-31AB-46BA-90AB-B3F5B8F1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918" y="1917577"/>
            <a:ext cx="4290070" cy="4135904"/>
          </a:xfrm>
        </p:spPr>
        <p:txBody>
          <a:bodyPr/>
          <a:lstStyle/>
          <a:p>
            <a:r>
              <a:rPr lang="es-MX" dirty="0"/>
              <a:t>Seleccionar el intervalo con tiempo de finalización más temprano.</a:t>
            </a:r>
          </a:p>
          <a:p>
            <a:r>
              <a:rPr lang="es-MX" dirty="0"/>
              <a:t>Seleccionar el intervalo no conflictivo más próximo.</a:t>
            </a:r>
          </a:p>
          <a:p>
            <a:r>
              <a:rPr lang="es-MX" dirty="0"/>
              <a:t>Repetir hasta no tener </a:t>
            </a:r>
            <a:r>
              <a:rPr lang="es-MX" dirty="0" err="1"/>
              <a:t>intervalosno</a:t>
            </a:r>
            <a:r>
              <a:rPr lang="es-MX" dirty="0"/>
              <a:t> conflictivos que escoger.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D461E6-A991-4B31-883C-EC7196380E57}"/>
              </a:ext>
            </a:extLst>
          </p:cNvPr>
          <p:cNvPicPr/>
          <p:nvPr/>
        </p:nvPicPr>
        <p:blipFill rotWithShape="1">
          <a:blip r:embed="rId2"/>
          <a:srcRect l="12139" t="2127" r="9572" b="15973"/>
          <a:stretch/>
        </p:blipFill>
        <p:spPr bwMode="auto">
          <a:xfrm>
            <a:off x="-1" y="1917576"/>
            <a:ext cx="7492753" cy="4208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274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C0E2B-1472-4695-9D1C-7FA19609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524"/>
            <a:ext cx="9603275" cy="1049235"/>
          </a:xfrm>
        </p:spPr>
        <p:txBody>
          <a:bodyPr/>
          <a:lstStyle/>
          <a:p>
            <a:r>
              <a:rPr lang="es-MX" dirty="0"/>
              <a:t>Programación dinámica (sin memoización)</a:t>
            </a:r>
          </a:p>
        </p:txBody>
      </p:sp>
      <p:pic>
        <p:nvPicPr>
          <p:cNvPr id="2050" name="Picture 2" descr="Árboles Binarios | Estructuras de datos">
            <a:extLst>
              <a:ext uri="{FF2B5EF4-FFF2-40B4-BE49-F238E27FC236}">
                <a16:creationId xmlns:a16="http://schemas.microsoft.com/office/drawing/2014/main" id="{8D0B8B43-8C99-4C9E-B992-57601DAA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85686"/>
            <a:ext cx="9603275" cy="40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3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C0E2B-1472-4695-9D1C-7FA19609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524"/>
            <a:ext cx="9603275" cy="1049235"/>
          </a:xfrm>
        </p:spPr>
        <p:txBody>
          <a:bodyPr/>
          <a:lstStyle/>
          <a:p>
            <a:r>
              <a:rPr lang="es-MX" dirty="0"/>
              <a:t>Programación dinámica (sin memoización)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B49FC5-C28D-48F1-95B0-AE91281202A8}"/>
              </a:ext>
            </a:extLst>
          </p:cNvPr>
          <p:cNvSpPr/>
          <p:nvPr/>
        </p:nvSpPr>
        <p:spPr>
          <a:xfrm>
            <a:off x="1325731" y="1936450"/>
            <a:ext cx="9729123" cy="372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162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PDSinMemo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163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164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165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166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167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168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][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PDSinMemo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])-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PDSinMemo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))</a:t>
            </a:r>
            <a:endParaRPr lang="es-MX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</a:rPr>
              <a:t>…</a:t>
            </a:r>
            <a:endParaRPr lang="es-MX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225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           S2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PDSinMemo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)-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))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85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705C3-287E-4CFE-ACFD-31C98EC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dinámica </a:t>
            </a:r>
            <a:r>
              <a:rPr lang="es-MX" i="1" dirty="0"/>
              <a:t>Bottom up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25C9F7-A4BD-4A9D-98A4-780DA56C42AA}"/>
              </a:ext>
            </a:extLst>
          </p:cNvPr>
          <p:cNvSpPr/>
          <p:nvPr/>
        </p:nvSpPr>
        <p:spPr>
          <a:xfrm>
            <a:off x="1451579" y="1957802"/>
            <a:ext cx="6096000" cy="42562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170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PDBottomUp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171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172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173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]*(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)+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174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175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)+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176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177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s-MX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return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M</a:t>
            </a:r>
            <a:r>
              <a:rPr lang="es-MX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[-</a:t>
            </a:r>
            <a:r>
              <a:rPr lang="es-MX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1</a:t>
            </a:r>
            <a:r>
              <a:rPr lang="es-MX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]</a:t>
            </a:r>
            <a:endParaRPr lang="es-MX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...</a:t>
            </a:r>
            <a:endParaRPr lang="es-MX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MX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227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           S3</a:t>
            </a:r>
            <a:r>
              <a:rPr lang="es-MX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append</a:t>
            </a:r>
            <a:r>
              <a:rPr lang="es-MX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PDBottomUp</a:t>
            </a:r>
            <a:r>
              <a:rPr lang="es-MX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())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31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BFD2F-11BF-4771-AC3B-F556FB83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839B4-A289-4DE5-8081-2F0B4129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/>
              <a:t>Se requiere caracterizar 3 algoritmos usando el problema de planificación de intervalos como referencia.</a:t>
            </a:r>
          </a:p>
          <a:p>
            <a:r>
              <a:rPr lang="es-MX" sz="2400" dirty="0"/>
              <a:t>Se debe realizar un algoritmo que genere números pseudoaleatorios.</a:t>
            </a:r>
          </a:p>
          <a:p>
            <a:r>
              <a:rPr lang="es-MX" sz="2400" dirty="0"/>
              <a:t>Emplear un algoritmo de ordenamiento eficiente de acuerdo al tamaño de la entrada.</a:t>
            </a:r>
          </a:p>
          <a:p>
            <a:r>
              <a:rPr lang="es-MX" sz="2400" dirty="0"/>
              <a:t>Los números pseudoaleatorios deben tener una distribución uniforme (0,1).</a:t>
            </a:r>
          </a:p>
        </p:txBody>
      </p:sp>
    </p:spTree>
    <p:extLst>
      <p:ext uri="{BB962C8B-B14F-4D97-AF65-F5344CB8AC3E}">
        <p14:creationId xmlns:p14="http://schemas.microsoft.com/office/powerpoint/2010/main" val="424396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B48C9-66F5-449C-ABC3-51325096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Almacenar tiempos de ejecución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0F3A9A-9BB3-4F25-AECE-5BADD7334AB0}"/>
              </a:ext>
            </a:extLst>
          </p:cNvPr>
          <p:cNvSpPr/>
          <p:nvPr/>
        </p:nvSpPr>
        <p:spPr>
          <a:xfrm>
            <a:off x="3242505" y="1922607"/>
            <a:ext cx="7812349" cy="4130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Inicio1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AlgoritmoVoraz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Fin1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225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PDSinMemo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226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Fin2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227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PDBottomUp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228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           Fin3 </a:t>
            </a:r>
            <a:r>
              <a:rPr lang="es-MX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s-MX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time</a:t>
            </a:r>
            <a:r>
              <a:rPr lang="es-MX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r>
              <a:rPr lang="es-MX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time</a:t>
            </a:r>
            <a:r>
              <a:rPr lang="es-MX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s-MX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232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Inicio1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233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234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           T3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Fin3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Fin2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7574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EB545-E399-4051-A93B-03C262C2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Cálculos de valores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EFAC95-7209-45F6-9ACE-521185147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>
                    <a:latin typeface="Cambria Math" panose="02040503050406030204" pitchFamily="18" charset="0"/>
                  </a:rPr>
                  <a:t>Instancias = 10</a:t>
                </a:r>
              </a:p>
              <a:p>
                <a:r>
                  <a:rPr lang="es-MX" dirty="0">
                    <a:latin typeface="Cambria Math" panose="02040503050406030204" pitchFamily="18" charset="0"/>
                  </a:rPr>
                  <a:t>Número de intervalos = [10, 50, 100, 200]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𝑃𝑟𝑜𝑚𝑒𝑑𝑖𝑜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𝐼𝑛𝑠𝑡𝑎𝑛𝑐𝑖𝑎𝑠</m:t>
                          </m:r>
                        </m:den>
                      </m:f>
                    </m:oMath>
                  </m:oMathPara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EFAC95-7209-45F6-9ACE-521185147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3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6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7C3E-C0E3-4D43-B3E7-E90D6612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35" y="1221769"/>
            <a:ext cx="9603275" cy="1049235"/>
          </a:xfrm>
        </p:spPr>
        <p:txBody>
          <a:bodyPr/>
          <a:lstStyle/>
          <a:p>
            <a:pPr algn="ctr"/>
            <a:r>
              <a:rPr lang="es-MX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69743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168D4-D72F-418C-8479-1B97C194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647" y="502678"/>
            <a:ext cx="9787551" cy="1049235"/>
          </a:xfrm>
        </p:spPr>
        <p:txBody>
          <a:bodyPr>
            <a:normAutofit/>
          </a:bodyPr>
          <a:lstStyle/>
          <a:p>
            <a:r>
              <a:rPr lang="es-MX" dirty="0"/>
              <a:t>Complejidad temporal (Teórica  vs  práctica)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CB9CF7-CDAE-45DC-BEE9-B4BFF43C7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91540"/>
              </p:ext>
            </p:extLst>
          </p:nvPr>
        </p:nvGraphicFramePr>
        <p:xfrm>
          <a:off x="784078" y="1174663"/>
          <a:ext cx="7507666" cy="492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2798">
                  <a:extLst>
                    <a:ext uri="{9D8B030D-6E8A-4147-A177-3AD203B41FA5}">
                      <a16:colId xmlns:a16="http://schemas.microsoft.com/office/drawing/2014/main" val="591729480"/>
                    </a:ext>
                  </a:extLst>
                </a:gridCol>
                <a:gridCol w="1085546">
                  <a:extLst>
                    <a:ext uri="{9D8B030D-6E8A-4147-A177-3AD203B41FA5}">
                      <a16:colId xmlns:a16="http://schemas.microsoft.com/office/drawing/2014/main" val="3274164866"/>
                    </a:ext>
                  </a:extLst>
                </a:gridCol>
                <a:gridCol w="979322">
                  <a:extLst>
                    <a:ext uri="{9D8B030D-6E8A-4147-A177-3AD203B41FA5}">
                      <a16:colId xmlns:a16="http://schemas.microsoft.com/office/drawing/2014/main" val="3950892267"/>
                    </a:ext>
                  </a:extLst>
                </a:gridCol>
              </a:tblGrid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Etapas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Teórico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22035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Generador número pseudoaleatorios (</a:t>
                      </a:r>
                      <a:r>
                        <a:rPr lang="es-MX" i="1" dirty="0"/>
                        <a:t>LCG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310199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Generador de instancias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212246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Ordenamiento por mezcla (</a:t>
                      </a:r>
                      <a:r>
                        <a:rPr lang="es-MX" i="1" dirty="0" err="1"/>
                        <a:t>Merge</a:t>
                      </a:r>
                      <a:r>
                        <a:rPr lang="es-MX" i="1" dirty="0"/>
                        <a:t> </a:t>
                      </a:r>
                      <a:r>
                        <a:rPr lang="es-MX" i="1" dirty="0" err="1"/>
                        <a:t>sort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 log(n))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0.0000654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869406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Generador de trabajos compatibles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O(n*m)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824140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Algoritmo </a:t>
                      </a:r>
                      <a:r>
                        <a:rPr lang="es-MX" i="1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499620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 de programación dinámica (sin memoización)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O(2</a:t>
                      </a:r>
                      <a:r>
                        <a:rPr lang="es-MX" sz="14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888961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 de programación dinámica (</a:t>
                      </a:r>
                      <a:r>
                        <a:rPr lang="es-MX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up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36794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Cálculo de valores promedios, mínimos y máximos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O(i*k*2</a:t>
                      </a:r>
                      <a:r>
                        <a:rPr lang="es-MX" sz="14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026940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Generador de gráficas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0.1303081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4538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F6DCB19-4761-4707-A6C1-910A12ECB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07679"/>
              </p:ext>
            </p:extLst>
          </p:nvPr>
        </p:nvGraphicFramePr>
        <p:xfrm>
          <a:off x="8281529" y="1174663"/>
          <a:ext cx="1003845" cy="492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45">
                  <a:extLst>
                    <a:ext uri="{9D8B030D-6E8A-4147-A177-3AD203B41FA5}">
                      <a16:colId xmlns:a16="http://schemas.microsoft.com/office/drawing/2014/main" val="1215651034"/>
                    </a:ext>
                  </a:extLst>
                </a:gridCol>
              </a:tblGrid>
              <a:tr h="49271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N=50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10425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41716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0.0001171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36956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0.0019924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66138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29805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61809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0.0019938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426776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36829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0.0029915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632392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’’’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1618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C8AF4A4-047E-4A4E-86CD-79F70791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2767"/>
              </p:ext>
            </p:extLst>
          </p:nvPr>
        </p:nvGraphicFramePr>
        <p:xfrm>
          <a:off x="9285374" y="1174663"/>
          <a:ext cx="1003845" cy="492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45">
                  <a:extLst>
                    <a:ext uri="{9D8B030D-6E8A-4147-A177-3AD203B41FA5}">
                      <a16:colId xmlns:a16="http://schemas.microsoft.com/office/drawing/2014/main" val="1215651034"/>
                    </a:ext>
                  </a:extLst>
                </a:gridCol>
              </a:tblGrid>
              <a:tr h="49271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10425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41716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0.0029953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36956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0.0029898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66138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0.0019899s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29805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61809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0.015796s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426776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36829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0.017835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632392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‘’’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1618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CE2F0CD-61A6-48F7-A63D-49F563DC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55986"/>
              </p:ext>
            </p:extLst>
          </p:nvPr>
        </p:nvGraphicFramePr>
        <p:xfrm>
          <a:off x="10289219" y="1174663"/>
          <a:ext cx="1003845" cy="492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45">
                  <a:extLst>
                    <a:ext uri="{9D8B030D-6E8A-4147-A177-3AD203B41FA5}">
                      <a16:colId xmlns:a16="http://schemas.microsoft.com/office/drawing/2014/main" val="1215651034"/>
                    </a:ext>
                  </a:extLst>
                </a:gridCol>
              </a:tblGrid>
              <a:tr h="492711">
                <a:tc>
                  <a:txBody>
                    <a:bodyPr/>
                    <a:lstStyle/>
                    <a:p>
                      <a:r>
                        <a:rPr lang="es-MX" dirty="0"/>
                        <a:t>N=200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10425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41716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0.0051121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36956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0.0049869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66138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0.0059913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29805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618097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0.0874462s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426776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36829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0.0986274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632392"/>
                  </a:ext>
                </a:extLst>
              </a:tr>
              <a:tr h="49271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‘’’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16183"/>
                  </a:ext>
                </a:extLst>
              </a:tr>
            </a:tbl>
          </a:graphicData>
        </a:graphic>
      </p:graphicFrame>
      <p:sp>
        <p:nvSpPr>
          <p:cNvPr id="9" name="Cinta: inclinada hacia arriba 8">
            <a:extLst>
              <a:ext uri="{FF2B5EF4-FFF2-40B4-BE49-F238E27FC236}">
                <a16:creationId xmlns:a16="http://schemas.microsoft.com/office/drawing/2014/main" id="{B4790C14-71AF-40CD-9063-A9F99AB2E5F1}"/>
              </a:ext>
            </a:extLst>
          </p:cNvPr>
          <p:cNvSpPr/>
          <p:nvPr/>
        </p:nvSpPr>
        <p:spPr>
          <a:xfrm>
            <a:off x="4048217" y="6178858"/>
            <a:ext cx="4243527" cy="679142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O(2</a:t>
            </a:r>
            <a:r>
              <a:rPr lang="es-MX" sz="2800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38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52E9C-5A27-40BB-98C8-75B1CF90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253" y="1088604"/>
            <a:ext cx="4123597" cy="1049235"/>
          </a:xfrm>
        </p:spPr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A4E5A-368E-4033-B281-955A52CA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09" y="2015732"/>
            <a:ext cx="9945145" cy="4037749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dirty="0"/>
              <a:t>El algoritmo Greedy tiene complejidad temporal de notación baja y el resultado es un aproximado del óptimo.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algoritmo sin memoización tiene complejidad temporal de notación alta y el resultado es el óptimo.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algoritmo Bottom up tiene complejidad temporal de notación baja y el resultado es el óptimo.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293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7E3EC-14C1-4741-A732-D4B7E56E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951" y="1230647"/>
            <a:ext cx="2707698" cy="634729"/>
          </a:xfrm>
        </p:spPr>
        <p:txBody>
          <a:bodyPr/>
          <a:lstStyle/>
          <a:p>
            <a:r>
              <a:rPr lang="es-MX" dirty="0"/>
              <a:t>Referencias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17B313D-E24F-4155-969E-91072D675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011944"/>
              </p:ext>
            </p:extLst>
          </p:nvPr>
        </p:nvGraphicFramePr>
        <p:xfrm>
          <a:off x="786385" y="2025014"/>
          <a:ext cx="10597895" cy="3918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7895">
                  <a:extLst>
                    <a:ext uri="{9D8B030D-6E8A-4147-A177-3AD203B41FA5}">
                      <a16:colId xmlns:a16="http://schemas.microsoft.com/office/drawing/2014/main" val="12068326"/>
                    </a:ext>
                  </a:extLst>
                </a:gridCol>
              </a:tblGrid>
              <a:tr h="650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T. Yang, H. Feng, C. Yang, Z. Sun y R. Deng, «Towards scheduling to maximize weighted delivered data in maritime CPSs,» Chinese Control and Decision Conference (CCDC), pp. 290-295, 2016. 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35457102"/>
                  </a:ext>
                </a:extLst>
              </a:tr>
              <a:tr h="650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R. Saito y E. Chiba, «A heuristic algorithm for maximizing the total weight of just-in-time jobs under multi-slot conditions,» IEEE International Conference on Industrial Engineering and Engineering Management, pp. 84-88, 2016.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479321"/>
                  </a:ext>
                </a:extLst>
              </a:tr>
              <a:tr h="650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Y. Kawamata y S. C. Sung, «On scheduling pseudo just-in-time jobs on single machine,» The 26th Chinese Control and Decision Conference (2014 CCDC), pp. 335-340, 2014.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15784355"/>
                  </a:ext>
                </a:extLst>
              </a:tr>
              <a:tr h="650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F. Joseph, «Uniform random variate generation with the linear congruential method,» PANDION: The Osprey Journal of Research and Ideas:, vol. 1, nº 1, 2020.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27445168"/>
                  </a:ext>
                </a:extLst>
              </a:tr>
              <a:tr h="334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J. Erickson, Algorithms, Urbana-Champaign, 2019, pp. 161-164.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50741292"/>
                  </a:ext>
                </a:extLst>
              </a:tr>
              <a:tr h="650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K. Moore, J. Khim y E. Ross, «Brilliant.org,» Greedy Algorithms, [En línea]. </a:t>
                      </a:r>
                      <a:r>
                        <a:rPr lang="es-ES" sz="1400">
                          <a:effectLst/>
                        </a:rPr>
                        <a:t>Available: https://brilliant.org/wiki/greedy-algorithm/. [Último acceso: 1 Diciembre 2022].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08373283"/>
                  </a:ext>
                </a:extLst>
              </a:tr>
              <a:tr h="334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D. P. Williamson y D. B. </a:t>
                      </a:r>
                      <a:r>
                        <a:rPr lang="en-US" sz="1400" dirty="0" err="1">
                          <a:effectLst/>
                        </a:rPr>
                        <a:t>Shmoys</a:t>
                      </a:r>
                      <a:r>
                        <a:rPr lang="en-US" sz="1400" dirty="0">
                          <a:effectLst/>
                        </a:rPr>
                        <a:t>, The Design of Approximation Algorithms, New York: Cambridge, 2011. 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9181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7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EA488-2974-454A-A8AC-31B79441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456" y="3036163"/>
            <a:ext cx="5379088" cy="2484069"/>
          </a:xfrm>
        </p:spPr>
        <p:txBody>
          <a:bodyPr>
            <a:normAutofit/>
          </a:bodyPr>
          <a:lstStyle/>
          <a:p>
            <a:r>
              <a:rPr lang="es-MX" sz="6000" dirty="0"/>
              <a:t>Terminamos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6137DD2-DFE1-42C0-8CD8-AAA5E7E07AA1}"/>
              </a:ext>
            </a:extLst>
          </p:cNvPr>
          <p:cNvSpPr txBox="1">
            <a:spLocks/>
          </p:cNvSpPr>
          <p:nvPr/>
        </p:nvSpPr>
        <p:spPr>
          <a:xfrm>
            <a:off x="9194388" y="5657056"/>
            <a:ext cx="3732980" cy="487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Ricardo Aldair </a:t>
            </a:r>
            <a:r>
              <a:rPr lang="es-MX"/>
              <a:t>Tirado Torres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205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26438-C773-4F08-AB62-3F5D5F45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211" y="1186259"/>
            <a:ext cx="3102666" cy="1049235"/>
          </a:xfrm>
        </p:spPr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5FF5A-B08B-4D4C-86C2-5F8FBEEA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/>
              <a:t>Se requiere ejemplificar como es que, no siempre, el algoritmo más rápido o el que entrega el resultado óptimo es la mejor opción, debido a que se necesitan desarrollar estrategias o en su momento, sacrificar elementos como el espacio para hallar la mejor solución.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3832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1F4CF-8F5C-4323-A973-8A0CFE1506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03866" y="2456110"/>
            <a:ext cx="5491054" cy="1592108"/>
          </a:xfrm>
        </p:spPr>
        <p:txBody>
          <a:bodyPr>
            <a:normAutofit/>
          </a:bodyPr>
          <a:lstStyle/>
          <a:p>
            <a:r>
              <a:rPr lang="es-MX" sz="4400" dirty="0"/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317645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62BA1-70DC-48EB-9C8B-34E6BE41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F0147-090C-4F33-A25D-6AB4F68F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implementará un generador de instancias aleatorias del problema de planificación de intervalos con pesos usando un método lineal congruencial. De acuerdo a los resultados obtenidos por cada algoritmo, se visualizará en una gráfica el valor promedio, mínimo y máximo del peso de la solución encontrada en 10 instancias aleatorias en función de 10, 50, 100 y 200 intervalos. En otra gráfica se observará el valor promedio, mínimo y máximo del tiempo de ejecución de las mismas 10 instancias aleatorias y los mismos tamaños de entrada.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3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CA048-E5FC-4431-B92A-F124FED9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Generador de números pseudoaleatorios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9A785B-EBDF-4929-9412-C06B1F822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853754"/>
                <a:ext cx="9603275" cy="426296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𝑟𝑎𝑛𝑑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En donde: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𝑎𝑙𝑒𝑎𝑡𝑜𝑟𝑖𝑜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𝐿𝑒𝑐𝑡𝑢𝑟𝑎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𝑡𝑖𝑒𝑚𝑝𝑜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𝑁𝑢𝑚𝑅𝑎𝑛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𝑝𝑟𝑜𝑏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Prueba </a:t>
                </a:r>
                <a:r>
                  <a:rPr lang="el-GR" dirty="0"/>
                  <a:t>χ² </a:t>
                </a:r>
                <a:r>
                  <a:rPr lang="es-MX" dirty="0"/>
                  <a:t>de Pearson.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9A785B-EBDF-4929-9412-C06B1F822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853754"/>
                <a:ext cx="9603275" cy="4262961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F0FE-C70B-42CF-ADAA-8FE1B452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Generador de instancias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AA051-31AB-46BA-90AB-B3F5B8F1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918" y="1917577"/>
            <a:ext cx="4290070" cy="4135904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Cada intervalo cuenta con:</a:t>
            </a:r>
          </a:p>
          <a:p>
            <a:pPr marL="0" indent="0">
              <a:buNone/>
            </a:pPr>
            <a:r>
              <a:rPr lang="es-MX" dirty="0"/>
              <a:t>Inicio = </a:t>
            </a:r>
            <a:r>
              <a:rPr lang="es-MX" dirty="0" err="1"/>
              <a:t>Numeroramdon</a:t>
            </a:r>
            <a:r>
              <a:rPr lang="es-MX" dirty="0"/>
              <a:t>(0, Tiempo máximo de inicio)</a:t>
            </a:r>
          </a:p>
          <a:p>
            <a:pPr marL="0" indent="0">
              <a:buNone/>
            </a:pPr>
            <a:r>
              <a:rPr lang="es-MX" dirty="0"/>
              <a:t>Fin = </a:t>
            </a:r>
            <a:r>
              <a:rPr lang="es-MX" dirty="0" err="1"/>
              <a:t>Numeroramdon</a:t>
            </a:r>
            <a:r>
              <a:rPr lang="es-MX" dirty="0"/>
              <a:t>(Longitud mínima, Longitud máxima)</a:t>
            </a:r>
          </a:p>
          <a:p>
            <a:pPr marL="0" indent="0">
              <a:buNone/>
            </a:pPr>
            <a:r>
              <a:rPr lang="es-MX" dirty="0"/>
              <a:t>Inicio = </a:t>
            </a:r>
            <a:r>
              <a:rPr lang="es-MX" dirty="0" err="1"/>
              <a:t>Numeroramdon</a:t>
            </a:r>
            <a:r>
              <a:rPr lang="es-MX" dirty="0"/>
              <a:t>(Peso mínimo, Peso máximo)</a:t>
            </a:r>
          </a:p>
          <a:p>
            <a:pPr marL="0" indent="0">
              <a:buNone/>
            </a:pPr>
            <a:r>
              <a:rPr lang="es-MX" b="1" dirty="0"/>
              <a:t>Cada instancia cuenta con:</a:t>
            </a:r>
          </a:p>
          <a:p>
            <a:pPr marL="0" indent="0">
              <a:buNone/>
            </a:pPr>
            <a:r>
              <a:rPr lang="es-MX" dirty="0"/>
              <a:t>N intervalos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B71B83-A8CA-445A-ADB7-77AAACD7E6AB}"/>
              </a:ext>
            </a:extLst>
          </p:cNvPr>
          <p:cNvPicPr/>
          <p:nvPr/>
        </p:nvPicPr>
        <p:blipFill rotWithShape="1">
          <a:blip r:embed="rId2"/>
          <a:srcRect l="12139" t="12462" r="9488" b="15213"/>
          <a:stretch/>
        </p:blipFill>
        <p:spPr bwMode="auto">
          <a:xfrm>
            <a:off x="0" y="1917576"/>
            <a:ext cx="7466120" cy="4216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47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F0FE-C70B-42CF-ADAA-8FE1B452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Ordenamiento por mezcla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AA051-31AB-46BA-90AB-B3F5B8F1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918" y="1917577"/>
            <a:ext cx="4290070" cy="4135904"/>
          </a:xfrm>
        </p:spPr>
        <p:txBody>
          <a:bodyPr/>
          <a:lstStyle/>
          <a:p>
            <a:r>
              <a:rPr lang="es-MX" dirty="0"/>
              <a:t>Dividir el arreglo en subarreglos más pequeños.</a:t>
            </a:r>
          </a:p>
          <a:p>
            <a:r>
              <a:rPr lang="es-MX" dirty="0"/>
              <a:t>Ordenar los subarreglos desde los más pequeños hasta los más grandes, utilizando un arreglo de apoyo.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8CC9D7-59AD-44EC-B32C-98D7EC6DE156}"/>
              </a:ext>
            </a:extLst>
          </p:cNvPr>
          <p:cNvPicPr/>
          <p:nvPr/>
        </p:nvPicPr>
        <p:blipFill rotWithShape="1">
          <a:blip r:embed="rId2"/>
          <a:srcRect l="11968" t="12462" r="9657" b="15213"/>
          <a:stretch/>
        </p:blipFill>
        <p:spPr bwMode="auto">
          <a:xfrm>
            <a:off x="0" y="1917576"/>
            <a:ext cx="7625918" cy="4199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057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F0FE-C70B-42CF-ADAA-8FE1B452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Ordenamiento por mezcla</a:t>
            </a:r>
          </a:p>
        </p:txBody>
      </p:sp>
      <p:pic>
        <p:nvPicPr>
          <p:cNvPr id="10" name="Picture 2" descr="Merge sort simple y practico aplicado en lo cotidiano. | by Byron Peña  Portillo | Medium">
            <a:extLst>
              <a:ext uri="{FF2B5EF4-FFF2-40B4-BE49-F238E27FC236}">
                <a16:creationId xmlns:a16="http://schemas.microsoft.com/office/drawing/2014/main" id="{CC53704B-304B-4371-87A5-5F5AE9FFE1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r="41916"/>
          <a:stretch/>
        </p:blipFill>
        <p:spPr bwMode="auto">
          <a:xfrm>
            <a:off x="3928865" y="1935332"/>
            <a:ext cx="4797884" cy="4181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142429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350</TotalTime>
  <Words>1150</Words>
  <Application>Microsoft Office PowerPoint</Application>
  <PresentationFormat>Panorámica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Gill Sans MT</vt:lpstr>
      <vt:lpstr>Times New Roman</vt:lpstr>
      <vt:lpstr>Galería</vt:lpstr>
      <vt:lpstr>Caracterización experimental de algoritmos para planificación de intervalos</vt:lpstr>
      <vt:lpstr>Descripción del problema</vt:lpstr>
      <vt:lpstr>Justificación</vt:lpstr>
      <vt:lpstr>Estado Del arte</vt:lpstr>
      <vt:lpstr>Solución del problema</vt:lpstr>
      <vt:lpstr>Generador de números pseudoaleatorios</vt:lpstr>
      <vt:lpstr>Generador de instancias</vt:lpstr>
      <vt:lpstr>Ordenamiento por mezcla</vt:lpstr>
      <vt:lpstr>Ordenamiento por mezcla</vt:lpstr>
      <vt:lpstr>trabajos compatibles</vt:lpstr>
      <vt:lpstr>trabajos compatibles</vt:lpstr>
      <vt:lpstr>trabajos compatibles</vt:lpstr>
      <vt:lpstr>trabajos compatibles</vt:lpstr>
      <vt:lpstr>trabajos compatibles</vt:lpstr>
      <vt:lpstr>trabajos compatibles</vt:lpstr>
      <vt:lpstr>Algoritmo Greedy</vt:lpstr>
      <vt:lpstr>Programación dinámica (sin memoización)</vt:lpstr>
      <vt:lpstr>Programación dinámica (sin memoización)</vt:lpstr>
      <vt:lpstr>Programación dinámica Bottom up</vt:lpstr>
      <vt:lpstr>Almacenar tiempos de ejecución</vt:lpstr>
      <vt:lpstr>Cálculos de valores</vt:lpstr>
      <vt:lpstr>Resultados</vt:lpstr>
      <vt:lpstr>Complejidad temporal (Teórica  vs  práctica)</vt:lpstr>
      <vt:lpstr>Conclusiones</vt:lpstr>
      <vt:lpstr>Referencias</vt:lpstr>
      <vt:lpstr>Terminamos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Usuario</cp:lastModifiedBy>
  <cp:revision>20</cp:revision>
  <dcterms:created xsi:type="dcterms:W3CDTF">2022-12-06T22:26:05Z</dcterms:created>
  <dcterms:modified xsi:type="dcterms:W3CDTF">2024-03-08T09:25:39Z</dcterms:modified>
</cp:coreProperties>
</file>