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ónMejía" initials="L" lastIdx="1" clrIdx="0">
    <p:extLst>
      <p:ext uri="{19B8F6BF-5375-455C-9EA6-DF929625EA0E}">
        <p15:presenceInfo xmlns:p15="http://schemas.microsoft.com/office/powerpoint/2012/main" userId="LeónMejí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BCE5"/>
    <a:srgbClr val="BC4CB4"/>
    <a:srgbClr val="1C9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plotArea>
      <cx:plotAreaRegion/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5">
  <cs:axisTitle>
    <cs:lnRef idx="0"/>
    <cs:fillRef idx="0"/>
    <cs:effectRef idx="0"/>
    <cs:fontRef idx="minor">
      <a:schemeClr val="lt1">
        <a:lumMod val="95000"/>
      </a:schemeClr>
    </cs:fontRef>
    <cs:spPr>
      <a:solidFill>
        <a:schemeClr val="bg1">
          <a:lumMod val="65000"/>
        </a:schemeClr>
      </a:solidFill>
      <a:ln>
        <a:solidFill>
          <a:schemeClr val="tx1"/>
        </a:solidFill>
      </a:ln>
    </cs:spPr>
    <cs:defRPr sz="1197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/>
  </cs:chartArea>
  <cs:dataLabel>
    <cs:lnRef idx="0"/>
    <cs:fillRef idx="0"/>
    <cs:effectRef idx="0"/>
    <cs:fontRef idx="minor">
      <a:schemeClr val="lt1">
        <a:lumMod val="9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1197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1197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2E6AD-3438-48A9-B33C-AB04E2A62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BF1A8D-9EE1-4618-85A8-BD22DA699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D1DC33-06BB-4AD5-A9DF-B0BAE96C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24B8-21A9-40F9-B384-51C0F1B25F2E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79A161-6B5D-4F5E-BAA9-83E31A92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845606-6281-4DF0-868A-0F5ACBBD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CAB2-237F-460F-94B8-BBCD0C66BF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616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0AF12-0348-4F6A-B77C-0A3FE583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212E99-F18F-47AD-8C99-033D9A2BE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8DE015-E5BD-4348-932B-95F23819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24B8-21A9-40F9-B384-51C0F1B25F2E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194996-28F9-498E-9D35-8A25E22B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781D36-0F32-404B-8B7A-91863C29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CAB2-237F-460F-94B8-BBCD0C66BF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70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612649-227A-4CAE-9ECA-E32230825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5829E5-AEE8-4A7B-AEAA-6646485F5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5CE869-3D7C-4827-B258-12C80941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24B8-21A9-40F9-B384-51C0F1B25F2E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362D6E-CA46-44AF-8A87-24B49979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6BA29C-AC2B-4F8A-9A0F-1F5D6B34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CAB2-237F-460F-94B8-BBCD0C66BF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802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CFE2E-D3B1-4569-8F77-483727083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EA6657-B007-4C22-95FE-228DCB2EA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BB2F6E-0597-40B3-B36A-9B60C6FE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24B8-21A9-40F9-B384-51C0F1B25F2E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32F2C9-7C87-406B-9F11-AEB220AF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E5C7F9-06E6-4BFA-B318-3DC580A2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CAB2-237F-460F-94B8-BBCD0C66BF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558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8438A-0FAD-4C44-9F08-9F1C3127D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590306-C228-4B81-B63D-B23EBBF66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1C7459-3CB9-4F91-B1A3-B99703D0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24B8-21A9-40F9-B384-51C0F1B25F2E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2FD167-BFAF-4545-B047-EE6FA4A1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A5FD7A-6522-4539-82EE-EABDAC6A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CAB2-237F-460F-94B8-BBCD0C66BF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82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AB925-F12B-4F0B-A85F-2604D136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B4E298-2942-4F60-8616-A7752CF82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D9A083-CA90-4F4C-BF5D-8889A6DB5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A27889-BFB9-41BA-BA3E-C505D63D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24B8-21A9-40F9-B384-51C0F1B25F2E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3823D9-45CF-49C8-8FDB-6873FBE3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250D3D-BFB4-490C-BA27-042A5D0F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CAB2-237F-460F-94B8-BBCD0C66BF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882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EEF3D-96A2-4851-8D82-98A46C84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EE667F-B928-417C-BF84-50FF81D6E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CBAAEF-FF49-4D42-A6BE-F5ACBFC79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06B966-8D88-41A3-99FD-E5494C9F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74D1FF-5968-4EAC-A4DD-F49920AFF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02FB739-679B-4270-BEFF-1A3BA245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24B8-21A9-40F9-B384-51C0F1B25F2E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88E0F9E-E241-4404-BDCC-2BA5B975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2D318E4-8093-4888-8F15-91685E3C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CAB2-237F-460F-94B8-BBCD0C66BF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630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3F275-CEDE-4F73-B203-2907F8AF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52FA99-186F-4517-A8D8-9951544AF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24B8-21A9-40F9-B384-51C0F1B25F2E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30B9ED-87DC-4EE3-AD25-0776713D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BC1E34-4E5F-48F6-8BED-CD373953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CAB2-237F-460F-94B8-BBCD0C66BF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994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1D55AB3-9721-4387-B7B8-154C726E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24B8-21A9-40F9-B384-51C0F1B25F2E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F07D4F-A35D-4F4F-A5A2-C14E0BD4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6CDBED-CC1B-4205-AE99-3E3FE18B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CAB2-237F-460F-94B8-BBCD0C66BF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464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EA84A-55D9-4317-B1E6-9CDBCCE6D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7DE153-6018-44B8-B31D-84E94CA9B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3007BF-C12E-4DEA-A01E-874D2D719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4D3BA1-75F6-4031-8609-6C8E2295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24B8-21A9-40F9-B384-51C0F1B25F2E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010FF5-C05D-4A80-86B7-DD9EEF82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5AE973-3702-497A-B900-6E7AB2C8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CAB2-237F-460F-94B8-BBCD0C66BF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55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763F3-C959-4359-AD2E-811893466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850CE5-3CBA-4FFA-BC41-08B2E9D25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EEB98A-493D-4FDA-90BD-7CCF0D00A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C30CED-AA4D-4130-837B-E3C0AA56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24B8-21A9-40F9-B384-51C0F1B25F2E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7F94BC-B47C-4415-A6DA-B80989B8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23D7A2-9588-495D-BD02-BD248100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CAB2-237F-460F-94B8-BBCD0C66BF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950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3BFA93-AFD9-4655-BB52-F3FAB2878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68A549-11ED-4CDE-A8F9-7E95BC200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CA4C22-F421-4396-9B2E-34FBB3497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524B8-21A9-40F9-B384-51C0F1B25F2E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6DA971-EF6F-4579-AF50-B41DCAC22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B81B3D-838D-4C0D-AD6F-2A7D9C9B9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0CAB2-237F-460F-94B8-BBCD0C66BF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99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 doblada 3">
            <a:extLst>
              <a:ext uri="{FF2B5EF4-FFF2-40B4-BE49-F238E27FC236}">
                <a16:creationId xmlns:a16="http://schemas.microsoft.com/office/drawing/2014/main" id="{A5DBE5A3-ECCC-4F64-8B31-83E39B061B7E}"/>
              </a:ext>
            </a:extLst>
          </p:cNvPr>
          <p:cNvSpPr/>
          <p:nvPr/>
        </p:nvSpPr>
        <p:spPr>
          <a:xfrm>
            <a:off x="838197" y="5327928"/>
            <a:ext cx="7023653" cy="69056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r>
              <a:rPr lang="es-CO" dirty="0"/>
              <a:t>Barberos, estilistas, peluqueros@ independientes y/o desempleados con pocos ingresos.</a:t>
            </a:r>
          </a:p>
          <a:p>
            <a:pPr algn="ctr"/>
            <a:endParaRPr lang="es-CO" dirty="0"/>
          </a:p>
        </p:txBody>
      </p:sp>
      <p:sp>
        <p:nvSpPr>
          <p:cNvPr id="5" name="Rectángulo: esquina doblada 4">
            <a:extLst>
              <a:ext uri="{FF2B5EF4-FFF2-40B4-BE49-F238E27FC236}">
                <a16:creationId xmlns:a16="http://schemas.microsoft.com/office/drawing/2014/main" id="{D855316C-524B-45E6-9B45-9419E49473A4}"/>
              </a:ext>
            </a:extLst>
          </p:cNvPr>
          <p:cNvSpPr/>
          <p:nvPr/>
        </p:nvSpPr>
        <p:spPr>
          <a:xfrm>
            <a:off x="838198" y="4443065"/>
            <a:ext cx="7023653" cy="690563"/>
          </a:xfrm>
          <a:prstGeom prst="foldedCorner">
            <a:avLst/>
          </a:prstGeom>
          <a:solidFill>
            <a:srgbClr val="0DBC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dirty="0"/>
          </a:p>
          <a:p>
            <a:r>
              <a:rPr lang="es-CO" dirty="0"/>
              <a:t>Clientes quieren saber que barberías y barberos hay cerca a sus casas.</a:t>
            </a:r>
          </a:p>
          <a:p>
            <a:pPr algn="ctr"/>
            <a:endParaRPr lang="es-CO" dirty="0"/>
          </a:p>
        </p:txBody>
      </p:sp>
      <p:sp>
        <p:nvSpPr>
          <p:cNvPr id="6" name="Rectángulo: esquina doblada 5">
            <a:extLst>
              <a:ext uri="{FF2B5EF4-FFF2-40B4-BE49-F238E27FC236}">
                <a16:creationId xmlns:a16="http://schemas.microsoft.com/office/drawing/2014/main" id="{BF816D15-ACCC-4354-B5F6-D5530D54C15E}"/>
              </a:ext>
            </a:extLst>
          </p:cNvPr>
          <p:cNvSpPr/>
          <p:nvPr/>
        </p:nvSpPr>
        <p:spPr>
          <a:xfrm>
            <a:off x="838199" y="3590751"/>
            <a:ext cx="7023653" cy="690563"/>
          </a:xfrm>
          <a:prstGeom prst="foldedCorner">
            <a:avLst/>
          </a:prstGeom>
          <a:solidFill>
            <a:srgbClr val="0DBC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dirty="0"/>
          </a:p>
          <a:p>
            <a:r>
              <a:rPr lang="es-CO" dirty="0"/>
              <a:t>Clientes presentan inconvenientes para reservar citas.</a:t>
            </a:r>
          </a:p>
          <a:p>
            <a:pPr algn="ctr"/>
            <a:endParaRPr lang="es-CO" dirty="0"/>
          </a:p>
        </p:txBody>
      </p:sp>
      <p:sp>
        <p:nvSpPr>
          <p:cNvPr id="7" name="Rectángulo: esquina doblada 6">
            <a:extLst>
              <a:ext uri="{FF2B5EF4-FFF2-40B4-BE49-F238E27FC236}">
                <a16:creationId xmlns:a16="http://schemas.microsoft.com/office/drawing/2014/main" id="{18CBEC4B-0016-4E62-8BEA-C3300B062922}"/>
              </a:ext>
            </a:extLst>
          </p:cNvPr>
          <p:cNvSpPr/>
          <p:nvPr/>
        </p:nvSpPr>
        <p:spPr>
          <a:xfrm>
            <a:off x="838200" y="1954143"/>
            <a:ext cx="7023653" cy="690563"/>
          </a:xfrm>
          <a:prstGeom prst="foldedCorner">
            <a:avLst/>
          </a:prstGeom>
          <a:solidFill>
            <a:srgbClr val="BC4C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dirty="0"/>
          </a:p>
          <a:p>
            <a:r>
              <a:rPr lang="es-CO" dirty="0"/>
              <a:t>Barberías y salones de belleza poco conocidos.</a:t>
            </a:r>
          </a:p>
          <a:p>
            <a:pPr algn="ctr"/>
            <a:endParaRPr lang="es-CO" dirty="0"/>
          </a:p>
        </p:txBody>
      </p:sp>
      <p:sp>
        <p:nvSpPr>
          <p:cNvPr id="8" name="Rectángulo: esquina doblada 7">
            <a:extLst>
              <a:ext uri="{FF2B5EF4-FFF2-40B4-BE49-F238E27FC236}">
                <a16:creationId xmlns:a16="http://schemas.microsoft.com/office/drawing/2014/main" id="{4057445D-3893-4854-ADA3-B0875782FCCC}"/>
              </a:ext>
            </a:extLst>
          </p:cNvPr>
          <p:cNvSpPr/>
          <p:nvPr/>
        </p:nvSpPr>
        <p:spPr>
          <a:xfrm>
            <a:off x="838200" y="2738437"/>
            <a:ext cx="7023653" cy="690563"/>
          </a:xfrm>
          <a:prstGeom prst="foldedCorner">
            <a:avLst/>
          </a:prstGeom>
          <a:solidFill>
            <a:srgbClr val="BC4C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dirty="0"/>
          </a:p>
          <a:p>
            <a:endParaRPr lang="es-CO" dirty="0"/>
          </a:p>
          <a:p>
            <a:r>
              <a:rPr lang="es-CO" dirty="0"/>
              <a:t>Dueños de negocios que los desean impulsar mucho más.</a:t>
            </a:r>
          </a:p>
          <a:p>
            <a:endParaRPr lang="es-CO" dirty="0"/>
          </a:p>
          <a:p>
            <a:pPr algn="ctr"/>
            <a:endParaRPr lang="es-CO" dirty="0"/>
          </a:p>
        </p:txBody>
      </p:sp>
      <p:sp>
        <p:nvSpPr>
          <p:cNvPr id="11" name="Rectángulo: esquina doblada 10">
            <a:extLst>
              <a:ext uri="{FF2B5EF4-FFF2-40B4-BE49-F238E27FC236}">
                <a16:creationId xmlns:a16="http://schemas.microsoft.com/office/drawing/2014/main" id="{537B6C8B-CACC-4671-89BF-7F3492EAC33C}"/>
              </a:ext>
            </a:extLst>
          </p:cNvPr>
          <p:cNvSpPr/>
          <p:nvPr/>
        </p:nvSpPr>
        <p:spPr>
          <a:xfrm>
            <a:off x="838197" y="457120"/>
            <a:ext cx="8676864" cy="1029742"/>
          </a:xfrm>
          <a:prstGeom prst="foldedCorne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dirty="0"/>
          </a:p>
          <a:p>
            <a:pPr algn="ctr"/>
            <a:r>
              <a:rPr lang="es-CO" sz="4400" dirty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1869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Gráfico 5">
                <a:extLst>
                  <a:ext uri="{FF2B5EF4-FFF2-40B4-BE49-F238E27FC236}">
                    <a16:creationId xmlns:a16="http://schemas.microsoft.com/office/drawing/2014/main" id="{86F3266F-9800-43AA-BA7C-CB374920D0B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7608580"/>
                  </p:ext>
                </p:extLst>
              </p:nvPr>
            </p:nvGraphicFramePr>
            <p:xfrm>
              <a:off x="145774" y="132522"/>
              <a:ext cx="11701669" cy="672547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Gráfico 5">
                <a:extLst>
                  <a:ext uri="{FF2B5EF4-FFF2-40B4-BE49-F238E27FC236}">
                    <a16:creationId xmlns:a16="http://schemas.microsoft.com/office/drawing/2014/main" id="{86F3266F-9800-43AA-BA7C-CB374920D0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774" y="132522"/>
                <a:ext cx="11701669" cy="6725477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8CD87E39-CECC-4E48-BB9A-D255B65A7AE5}"/>
              </a:ext>
            </a:extLst>
          </p:cNvPr>
          <p:cNvSpPr txBox="1"/>
          <p:nvPr/>
        </p:nvSpPr>
        <p:spPr>
          <a:xfrm>
            <a:off x="344556" y="205409"/>
            <a:ext cx="43864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B.M.C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AF7B3A0-A353-4CD5-913B-E538C6AB39D2}"/>
              </a:ext>
            </a:extLst>
          </p:cNvPr>
          <p:cNvSpPr txBox="1"/>
          <p:nvPr/>
        </p:nvSpPr>
        <p:spPr>
          <a:xfrm>
            <a:off x="344557" y="5009322"/>
            <a:ext cx="5552660" cy="16432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C48EB05-7810-4615-A163-A134ED227082}"/>
              </a:ext>
            </a:extLst>
          </p:cNvPr>
          <p:cNvSpPr txBox="1"/>
          <p:nvPr/>
        </p:nvSpPr>
        <p:spPr>
          <a:xfrm>
            <a:off x="6056248" y="5011253"/>
            <a:ext cx="5552660" cy="16432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1FF6625-6DD8-49B4-98B9-E895A3FB0E87}"/>
              </a:ext>
            </a:extLst>
          </p:cNvPr>
          <p:cNvSpPr txBox="1"/>
          <p:nvPr/>
        </p:nvSpPr>
        <p:spPr>
          <a:xfrm>
            <a:off x="387614" y="702364"/>
            <a:ext cx="2067340" cy="41148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A00F43D-1AA5-40F9-87B0-1ADD5978DD92}"/>
              </a:ext>
            </a:extLst>
          </p:cNvPr>
          <p:cNvSpPr txBox="1"/>
          <p:nvPr/>
        </p:nvSpPr>
        <p:spPr>
          <a:xfrm>
            <a:off x="4982819" y="689111"/>
            <a:ext cx="2067341" cy="41148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2726F1E-2C90-40EF-84C9-2BBFB3F10D29}"/>
              </a:ext>
            </a:extLst>
          </p:cNvPr>
          <p:cNvSpPr txBox="1"/>
          <p:nvPr/>
        </p:nvSpPr>
        <p:spPr>
          <a:xfrm>
            <a:off x="9607826" y="639414"/>
            <a:ext cx="2001082" cy="41148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23" name="Signo menos 22">
            <a:extLst>
              <a:ext uri="{FF2B5EF4-FFF2-40B4-BE49-F238E27FC236}">
                <a16:creationId xmlns:a16="http://schemas.microsoft.com/office/drawing/2014/main" id="{546D49B1-BF82-4777-B901-2CDBFDA0D855}"/>
              </a:ext>
            </a:extLst>
          </p:cNvPr>
          <p:cNvSpPr/>
          <p:nvPr/>
        </p:nvSpPr>
        <p:spPr>
          <a:xfrm>
            <a:off x="92764" y="601880"/>
            <a:ext cx="2663688" cy="324678"/>
          </a:xfrm>
          <a:prstGeom prst="mathMinus">
            <a:avLst/>
          </a:prstGeom>
          <a:solidFill>
            <a:srgbClr val="BC4C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5" name="Signo menos 24">
            <a:extLst>
              <a:ext uri="{FF2B5EF4-FFF2-40B4-BE49-F238E27FC236}">
                <a16:creationId xmlns:a16="http://schemas.microsoft.com/office/drawing/2014/main" id="{D72EFBC5-CF3D-4C5D-A9A1-3790BF3B766D}"/>
              </a:ext>
            </a:extLst>
          </p:cNvPr>
          <p:cNvSpPr/>
          <p:nvPr/>
        </p:nvSpPr>
        <p:spPr>
          <a:xfrm>
            <a:off x="4626661" y="607311"/>
            <a:ext cx="2744865" cy="362561"/>
          </a:xfrm>
          <a:prstGeom prst="mathMinus">
            <a:avLst/>
          </a:prstGeom>
          <a:solidFill>
            <a:srgbClr val="1C98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7" name="Signo menos 26">
            <a:extLst>
              <a:ext uri="{FF2B5EF4-FFF2-40B4-BE49-F238E27FC236}">
                <a16:creationId xmlns:a16="http://schemas.microsoft.com/office/drawing/2014/main" id="{6459142D-11E1-40A7-A0A7-982B31C00AFC}"/>
              </a:ext>
            </a:extLst>
          </p:cNvPr>
          <p:cNvSpPr/>
          <p:nvPr/>
        </p:nvSpPr>
        <p:spPr>
          <a:xfrm>
            <a:off x="9276522" y="596834"/>
            <a:ext cx="2663688" cy="362560"/>
          </a:xfrm>
          <a:prstGeom prst="mathMinus">
            <a:avLst/>
          </a:prstGeom>
          <a:solidFill>
            <a:srgbClr val="1C98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BC78AFC-1DEC-48EA-922A-2ECC7E36ABC5}"/>
              </a:ext>
            </a:extLst>
          </p:cNvPr>
          <p:cNvSpPr txBox="1"/>
          <p:nvPr/>
        </p:nvSpPr>
        <p:spPr>
          <a:xfrm>
            <a:off x="7301947" y="2771773"/>
            <a:ext cx="2120346" cy="19944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C791591-B8B5-4F57-9B67-F204B56D3222}"/>
              </a:ext>
            </a:extLst>
          </p:cNvPr>
          <p:cNvSpPr txBox="1"/>
          <p:nvPr/>
        </p:nvSpPr>
        <p:spPr>
          <a:xfrm>
            <a:off x="7301947" y="725552"/>
            <a:ext cx="2120346" cy="19944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0083474-37EA-4354-AE87-BC81755CD366}"/>
              </a:ext>
            </a:extLst>
          </p:cNvPr>
          <p:cNvSpPr txBox="1"/>
          <p:nvPr/>
        </p:nvSpPr>
        <p:spPr>
          <a:xfrm>
            <a:off x="2610680" y="725551"/>
            <a:ext cx="2120346" cy="19944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F36223E-8A7C-4942-A03E-05819989F2B4}"/>
              </a:ext>
            </a:extLst>
          </p:cNvPr>
          <p:cNvSpPr txBox="1"/>
          <p:nvPr/>
        </p:nvSpPr>
        <p:spPr>
          <a:xfrm>
            <a:off x="2623938" y="2822714"/>
            <a:ext cx="2120346" cy="19944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40" name="Signo menos 39">
            <a:extLst>
              <a:ext uri="{FF2B5EF4-FFF2-40B4-BE49-F238E27FC236}">
                <a16:creationId xmlns:a16="http://schemas.microsoft.com/office/drawing/2014/main" id="{7448B484-B36C-419A-8BAC-F2AC19E91875}"/>
              </a:ext>
            </a:extLst>
          </p:cNvPr>
          <p:cNvSpPr/>
          <p:nvPr/>
        </p:nvSpPr>
        <p:spPr>
          <a:xfrm>
            <a:off x="2314157" y="639414"/>
            <a:ext cx="2663688" cy="283193"/>
          </a:xfrm>
          <a:prstGeom prst="mathMinus">
            <a:avLst/>
          </a:prstGeom>
          <a:solidFill>
            <a:srgbClr val="BC4C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Signo menos 40">
            <a:extLst>
              <a:ext uri="{FF2B5EF4-FFF2-40B4-BE49-F238E27FC236}">
                <a16:creationId xmlns:a16="http://schemas.microsoft.com/office/drawing/2014/main" id="{BAFE98FB-5F4E-4CA5-A3C3-2C6DFB63D6FE}"/>
              </a:ext>
            </a:extLst>
          </p:cNvPr>
          <p:cNvSpPr/>
          <p:nvPr/>
        </p:nvSpPr>
        <p:spPr>
          <a:xfrm>
            <a:off x="2352267" y="2693499"/>
            <a:ext cx="2663688" cy="362561"/>
          </a:xfrm>
          <a:prstGeom prst="mathMinus">
            <a:avLst/>
          </a:prstGeom>
          <a:solidFill>
            <a:srgbClr val="BC4C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Signo menos 41">
            <a:extLst>
              <a:ext uri="{FF2B5EF4-FFF2-40B4-BE49-F238E27FC236}">
                <a16:creationId xmlns:a16="http://schemas.microsoft.com/office/drawing/2014/main" id="{1AA408C9-FF1A-46FF-A411-8C60CF716DDE}"/>
              </a:ext>
            </a:extLst>
          </p:cNvPr>
          <p:cNvSpPr/>
          <p:nvPr/>
        </p:nvSpPr>
        <p:spPr>
          <a:xfrm>
            <a:off x="6992181" y="662608"/>
            <a:ext cx="2744865" cy="251794"/>
          </a:xfrm>
          <a:prstGeom prst="mathMinus">
            <a:avLst/>
          </a:prstGeom>
          <a:solidFill>
            <a:srgbClr val="1C98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3" name="Signo menos 42">
            <a:extLst>
              <a:ext uri="{FF2B5EF4-FFF2-40B4-BE49-F238E27FC236}">
                <a16:creationId xmlns:a16="http://schemas.microsoft.com/office/drawing/2014/main" id="{B8DF0173-3B10-4D49-B589-71DBE9628C58}"/>
              </a:ext>
            </a:extLst>
          </p:cNvPr>
          <p:cNvSpPr/>
          <p:nvPr/>
        </p:nvSpPr>
        <p:spPr>
          <a:xfrm>
            <a:off x="7050160" y="2720003"/>
            <a:ext cx="2663688" cy="286352"/>
          </a:xfrm>
          <a:prstGeom prst="mathMinus">
            <a:avLst/>
          </a:prstGeom>
          <a:solidFill>
            <a:srgbClr val="1C98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4" name="Signo menos 43">
            <a:extLst>
              <a:ext uri="{FF2B5EF4-FFF2-40B4-BE49-F238E27FC236}">
                <a16:creationId xmlns:a16="http://schemas.microsoft.com/office/drawing/2014/main" id="{5D6F19C9-09AD-43FC-82DE-8162325479D1}"/>
              </a:ext>
            </a:extLst>
          </p:cNvPr>
          <p:cNvSpPr/>
          <p:nvPr/>
        </p:nvSpPr>
        <p:spPr>
          <a:xfrm>
            <a:off x="-556590" y="4959483"/>
            <a:ext cx="7288694" cy="208865"/>
          </a:xfrm>
          <a:prstGeom prst="mathMinus">
            <a:avLst/>
          </a:prstGeom>
          <a:solidFill>
            <a:srgbClr val="BC4C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Signo menos 44">
            <a:extLst>
              <a:ext uri="{FF2B5EF4-FFF2-40B4-BE49-F238E27FC236}">
                <a16:creationId xmlns:a16="http://schemas.microsoft.com/office/drawing/2014/main" id="{B413741C-407F-4DEE-8C80-8BB03F0BEFA2}"/>
              </a:ext>
            </a:extLst>
          </p:cNvPr>
          <p:cNvSpPr/>
          <p:nvPr/>
        </p:nvSpPr>
        <p:spPr>
          <a:xfrm>
            <a:off x="5155103" y="4957755"/>
            <a:ext cx="7288694" cy="208865"/>
          </a:xfrm>
          <a:prstGeom prst="mathMinus">
            <a:avLst/>
          </a:prstGeom>
          <a:solidFill>
            <a:srgbClr val="BC4C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0C7F845-C839-4B19-9DA9-B6B32688AD75}"/>
              </a:ext>
            </a:extLst>
          </p:cNvPr>
          <p:cNvSpPr txBox="1"/>
          <p:nvPr/>
        </p:nvSpPr>
        <p:spPr>
          <a:xfrm>
            <a:off x="480405" y="885620"/>
            <a:ext cx="18287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Socios Clave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5D3AB82C-D692-4DD3-B6F6-3C8586B2BFC2}"/>
              </a:ext>
            </a:extLst>
          </p:cNvPr>
          <p:cNvSpPr txBox="1"/>
          <p:nvPr/>
        </p:nvSpPr>
        <p:spPr>
          <a:xfrm>
            <a:off x="2706741" y="885620"/>
            <a:ext cx="19149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Actividades Clave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3B38C65-2B6B-4A5F-9B69-A9CC3AA75013}"/>
              </a:ext>
            </a:extLst>
          </p:cNvPr>
          <p:cNvSpPr txBox="1"/>
          <p:nvPr/>
        </p:nvSpPr>
        <p:spPr>
          <a:xfrm>
            <a:off x="5020929" y="885620"/>
            <a:ext cx="193646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atin typeface="Arial" panose="020B0604020202020204" pitchFamily="34" charset="0"/>
                <a:cs typeface="Arial" panose="020B0604020202020204" pitchFamily="34" charset="0"/>
              </a:rPr>
              <a:t>Propuesta de Valor</a:t>
            </a: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1A37613-50EC-4188-A57E-17DC28C4650E}"/>
              </a:ext>
            </a:extLst>
          </p:cNvPr>
          <p:cNvSpPr txBox="1"/>
          <p:nvPr/>
        </p:nvSpPr>
        <p:spPr>
          <a:xfrm>
            <a:off x="7381464" y="885620"/>
            <a:ext cx="19878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Relaciones con Clientes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2BD231CC-40FA-4E3E-8EC2-F70F4714CC74}"/>
              </a:ext>
            </a:extLst>
          </p:cNvPr>
          <p:cNvSpPr txBox="1"/>
          <p:nvPr/>
        </p:nvSpPr>
        <p:spPr>
          <a:xfrm>
            <a:off x="9674080" y="885620"/>
            <a:ext cx="17658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latin typeface="Arial" panose="020B0604020202020204" pitchFamily="34" charset="0"/>
                <a:cs typeface="Arial" panose="020B0604020202020204" pitchFamily="34" charset="0"/>
              </a:rPr>
              <a:t>Segmento de Clientes</a:t>
            </a:r>
          </a:p>
          <a:p>
            <a:endParaRPr lang="es-CO" dirty="0"/>
          </a:p>
          <a:p>
            <a:pPr algn="ctr"/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0E29FF61-E5D0-4855-8259-310901807460}"/>
              </a:ext>
            </a:extLst>
          </p:cNvPr>
          <p:cNvSpPr txBox="1"/>
          <p:nvPr/>
        </p:nvSpPr>
        <p:spPr>
          <a:xfrm>
            <a:off x="2731599" y="3006355"/>
            <a:ext cx="192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Recursos Clave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23CA71E5-B2D9-464D-83DE-72E78542DED5}"/>
              </a:ext>
            </a:extLst>
          </p:cNvPr>
          <p:cNvSpPr txBox="1"/>
          <p:nvPr/>
        </p:nvSpPr>
        <p:spPr>
          <a:xfrm>
            <a:off x="7434466" y="2976979"/>
            <a:ext cx="185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Canales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C6423D29-BC0D-439C-B33E-ADE10B7A5CD9}"/>
              </a:ext>
            </a:extLst>
          </p:cNvPr>
          <p:cNvSpPr txBox="1"/>
          <p:nvPr/>
        </p:nvSpPr>
        <p:spPr>
          <a:xfrm>
            <a:off x="387614" y="5139133"/>
            <a:ext cx="5337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Estructura de Costos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2D67A2F7-7196-460D-ACB2-C264B4CEB37F}"/>
              </a:ext>
            </a:extLst>
          </p:cNvPr>
          <p:cNvSpPr txBox="1"/>
          <p:nvPr/>
        </p:nvSpPr>
        <p:spPr>
          <a:xfrm>
            <a:off x="6096000" y="5139133"/>
            <a:ext cx="540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Fuente de Ingresos</a:t>
            </a:r>
          </a:p>
        </p:txBody>
      </p:sp>
      <p:sp>
        <p:nvSpPr>
          <p:cNvPr id="31" name="Rectángulo: esquina doblada 30">
            <a:extLst>
              <a:ext uri="{FF2B5EF4-FFF2-40B4-BE49-F238E27FC236}">
                <a16:creationId xmlns:a16="http://schemas.microsoft.com/office/drawing/2014/main" id="{EC9D377F-3C8F-43FC-A052-7F5C34126F87}"/>
              </a:ext>
            </a:extLst>
          </p:cNvPr>
          <p:cNvSpPr/>
          <p:nvPr/>
        </p:nvSpPr>
        <p:spPr>
          <a:xfrm>
            <a:off x="5054268" y="2273616"/>
            <a:ext cx="1596287" cy="479021"/>
          </a:xfrm>
          <a:prstGeom prst="foldedCorner">
            <a:avLst/>
          </a:prstGeom>
          <a:solidFill>
            <a:srgbClr val="0DBC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dirty="0"/>
          </a:p>
          <a:p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Calificar y agregar comentarios.</a:t>
            </a:r>
          </a:p>
          <a:p>
            <a:endParaRPr lang="es-CO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dirty="0"/>
          </a:p>
        </p:txBody>
      </p:sp>
      <p:sp>
        <p:nvSpPr>
          <p:cNvPr id="32" name="Rectángulo: esquina doblada 31">
            <a:extLst>
              <a:ext uri="{FF2B5EF4-FFF2-40B4-BE49-F238E27FC236}">
                <a16:creationId xmlns:a16="http://schemas.microsoft.com/office/drawing/2014/main" id="{D8470CC2-5799-4635-993B-921D2693A5B4}"/>
              </a:ext>
            </a:extLst>
          </p:cNvPr>
          <p:cNvSpPr/>
          <p:nvPr/>
        </p:nvSpPr>
        <p:spPr>
          <a:xfrm>
            <a:off x="5048034" y="3466949"/>
            <a:ext cx="1597110" cy="423581"/>
          </a:xfrm>
          <a:prstGeom prst="foldedCorne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Manejo de su tiempo</a:t>
            </a:r>
          </a:p>
        </p:txBody>
      </p:sp>
      <p:sp>
        <p:nvSpPr>
          <p:cNvPr id="33" name="Rectángulo: esquina doblada 32">
            <a:extLst>
              <a:ext uri="{FF2B5EF4-FFF2-40B4-BE49-F238E27FC236}">
                <a16:creationId xmlns:a16="http://schemas.microsoft.com/office/drawing/2014/main" id="{C012514C-58A9-4FD4-8417-9674898842B3}"/>
              </a:ext>
            </a:extLst>
          </p:cNvPr>
          <p:cNvSpPr/>
          <p:nvPr/>
        </p:nvSpPr>
        <p:spPr>
          <a:xfrm>
            <a:off x="5053635" y="3952168"/>
            <a:ext cx="1885542" cy="423581"/>
          </a:xfrm>
          <a:prstGeom prst="foldedCorner">
            <a:avLst/>
          </a:prstGeom>
          <a:solidFill>
            <a:srgbClr val="BC4C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Reconocimiento al local</a:t>
            </a:r>
          </a:p>
        </p:txBody>
      </p:sp>
      <p:sp>
        <p:nvSpPr>
          <p:cNvPr id="34" name="Rectángulo: esquina doblada 33">
            <a:extLst>
              <a:ext uri="{FF2B5EF4-FFF2-40B4-BE49-F238E27FC236}">
                <a16:creationId xmlns:a16="http://schemas.microsoft.com/office/drawing/2014/main" id="{29500EEE-9E10-43DB-ACC5-AF34983E9563}"/>
              </a:ext>
            </a:extLst>
          </p:cNvPr>
          <p:cNvSpPr/>
          <p:nvPr/>
        </p:nvSpPr>
        <p:spPr>
          <a:xfrm>
            <a:off x="5054268" y="1130200"/>
            <a:ext cx="1869786" cy="610512"/>
          </a:xfrm>
          <a:prstGeom prst="foldedCorner">
            <a:avLst/>
          </a:prstGeom>
          <a:solidFill>
            <a:srgbClr val="0DBC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dirty="0"/>
          </a:p>
          <a:p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Geolocalización y selección de locales y profesionales.</a:t>
            </a:r>
          </a:p>
          <a:p>
            <a:pPr algn="ctr"/>
            <a:endParaRPr lang="es-CO" dirty="0"/>
          </a:p>
        </p:txBody>
      </p:sp>
      <p:sp>
        <p:nvSpPr>
          <p:cNvPr id="35" name="Rectángulo: esquina doblada 34">
            <a:extLst>
              <a:ext uri="{FF2B5EF4-FFF2-40B4-BE49-F238E27FC236}">
                <a16:creationId xmlns:a16="http://schemas.microsoft.com/office/drawing/2014/main" id="{B69D37E3-73F0-4F2C-AA2A-88C18818DEBE}"/>
              </a:ext>
            </a:extLst>
          </p:cNvPr>
          <p:cNvSpPr/>
          <p:nvPr/>
        </p:nvSpPr>
        <p:spPr>
          <a:xfrm>
            <a:off x="5054268" y="1787282"/>
            <a:ext cx="1596287" cy="426428"/>
          </a:xfrm>
          <a:prstGeom prst="foldedCorner">
            <a:avLst/>
          </a:prstGeom>
          <a:solidFill>
            <a:srgbClr val="0DBC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Diferentes métodos de pago</a:t>
            </a:r>
          </a:p>
          <a:p>
            <a:pPr algn="ctr"/>
            <a:endParaRPr lang="es-CO" dirty="0"/>
          </a:p>
        </p:txBody>
      </p:sp>
      <p:sp>
        <p:nvSpPr>
          <p:cNvPr id="46" name="Rectángulo: esquina doblada 45">
            <a:extLst>
              <a:ext uri="{FF2B5EF4-FFF2-40B4-BE49-F238E27FC236}">
                <a16:creationId xmlns:a16="http://schemas.microsoft.com/office/drawing/2014/main" id="{4A572A15-66FB-41F5-A177-62E5EF46C3F7}"/>
              </a:ext>
            </a:extLst>
          </p:cNvPr>
          <p:cNvSpPr/>
          <p:nvPr/>
        </p:nvSpPr>
        <p:spPr>
          <a:xfrm>
            <a:off x="5048034" y="2812543"/>
            <a:ext cx="1625456" cy="277503"/>
          </a:xfrm>
          <a:prstGeom prst="foldedCorner">
            <a:avLst/>
          </a:prstGeom>
          <a:solidFill>
            <a:srgbClr val="0DBC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dirty="0"/>
          </a:p>
          <a:p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Reservaciones 24/7</a:t>
            </a:r>
          </a:p>
          <a:p>
            <a:pPr algn="ctr"/>
            <a:endParaRPr lang="es-CO" dirty="0"/>
          </a:p>
        </p:txBody>
      </p:sp>
      <p:sp>
        <p:nvSpPr>
          <p:cNvPr id="47" name="Rectángulo: esquina doblada 46">
            <a:extLst>
              <a:ext uri="{FF2B5EF4-FFF2-40B4-BE49-F238E27FC236}">
                <a16:creationId xmlns:a16="http://schemas.microsoft.com/office/drawing/2014/main" id="{EDF5D3A5-FA53-4DBE-B960-C85AC0A43091}"/>
              </a:ext>
            </a:extLst>
          </p:cNvPr>
          <p:cNvSpPr/>
          <p:nvPr/>
        </p:nvSpPr>
        <p:spPr>
          <a:xfrm>
            <a:off x="5054037" y="3137673"/>
            <a:ext cx="1341770" cy="277503"/>
          </a:xfrm>
          <a:prstGeom prst="foldedCorner">
            <a:avLst/>
          </a:prstGeom>
          <a:solidFill>
            <a:srgbClr val="0DBC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Bonos de cortes</a:t>
            </a:r>
          </a:p>
        </p:txBody>
      </p:sp>
      <p:sp>
        <p:nvSpPr>
          <p:cNvPr id="48" name="Rectángulo: esquina doblada 47">
            <a:extLst>
              <a:ext uri="{FF2B5EF4-FFF2-40B4-BE49-F238E27FC236}">
                <a16:creationId xmlns:a16="http://schemas.microsoft.com/office/drawing/2014/main" id="{CCEAF7E4-FA9B-4651-98B1-9CF27C104E1C}"/>
              </a:ext>
            </a:extLst>
          </p:cNvPr>
          <p:cNvSpPr/>
          <p:nvPr/>
        </p:nvSpPr>
        <p:spPr>
          <a:xfrm>
            <a:off x="5048034" y="4438537"/>
            <a:ext cx="1559592" cy="277503"/>
          </a:xfrm>
          <a:prstGeom prst="foldedCorner">
            <a:avLst/>
          </a:prstGeom>
          <a:solidFill>
            <a:srgbClr val="BC4C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Manejo de agenda</a:t>
            </a:r>
          </a:p>
          <a:p>
            <a:endParaRPr lang="es-CO" dirty="0"/>
          </a:p>
        </p:txBody>
      </p:sp>
      <p:sp>
        <p:nvSpPr>
          <p:cNvPr id="59" name="Rectángulo: esquina doblada 58">
            <a:extLst>
              <a:ext uri="{FF2B5EF4-FFF2-40B4-BE49-F238E27FC236}">
                <a16:creationId xmlns:a16="http://schemas.microsoft.com/office/drawing/2014/main" id="{E3594A3A-50D6-4B48-9D27-270CA87A0E72}"/>
              </a:ext>
            </a:extLst>
          </p:cNvPr>
          <p:cNvSpPr/>
          <p:nvPr/>
        </p:nvSpPr>
        <p:spPr>
          <a:xfrm>
            <a:off x="9737046" y="3092200"/>
            <a:ext cx="1653205" cy="798330"/>
          </a:xfrm>
          <a:prstGeom prst="foldedCorne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Trabajadores independientes y/o desempleados</a:t>
            </a:r>
          </a:p>
        </p:txBody>
      </p:sp>
      <p:sp>
        <p:nvSpPr>
          <p:cNvPr id="60" name="Rectángulo: esquina doblada 59">
            <a:extLst>
              <a:ext uri="{FF2B5EF4-FFF2-40B4-BE49-F238E27FC236}">
                <a16:creationId xmlns:a16="http://schemas.microsoft.com/office/drawing/2014/main" id="{637732AA-2B50-473B-97B3-BE06968CB6FF}"/>
              </a:ext>
            </a:extLst>
          </p:cNvPr>
          <p:cNvSpPr/>
          <p:nvPr/>
        </p:nvSpPr>
        <p:spPr>
          <a:xfrm>
            <a:off x="9721925" y="2449468"/>
            <a:ext cx="1679724" cy="513808"/>
          </a:xfrm>
          <a:prstGeom prst="foldedCorner">
            <a:avLst/>
          </a:prstGeom>
          <a:solidFill>
            <a:srgbClr val="BC4C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dirty="0"/>
          </a:p>
          <a:p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Dueños de locales</a:t>
            </a:r>
          </a:p>
          <a:p>
            <a:endParaRPr lang="es-CO" dirty="0"/>
          </a:p>
          <a:p>
            <a:pPr algn="ctr"/>
            <a:endParaRPr lang="es-CO" dirty="0"/>
          </a:p>
        </p:txBody>
      </p:sp>
      <p:sp>
        <p:nvSpPr>
          <p:cNvPr id="61" name="Rectángulo: esquina doblada 60">
            <a:extLst>
              <a:ext uri="{FF2B5EF4-FFF2-40B4-BE49-F238E27FC236}">
                <a16:creationId xmlns:a16="http://schemas.microsoft.com/office/drawing/2014/main" id="{7838AB67-93DA-455B-BEC2-196992848FC6}"/>
              </a:ext>
            </a:extLst>
          </p:cNvPr>
          <p:cNvSpPr/>
          <p:nvPr/>
        </p:nvSpPr>
        <p:spPr>
          <a:xfrm>
            <a:off x="9713848" y="1511478"/>
            <a:ext cx="1717827" cy="809066"/>
          </a:xfrm>
          <a:prstGeom prst="foldedCorner">
            <a:avLst/>
          </a:prstGeom>
          <a:solidFill>
            <a:srgbClr val="0DBC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Hombres y mujeres entre 16 y 45 años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3426527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131</Words>
  <Application>Microsoft Office PowerPoint</Application>
  <PresentationFormat>Panorámica</PresentationFormat>
  <Paragraphs>79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LeónMejía</dc:creator>
  <cp:lastModifiedBy>LeónMejía</cp:lastModifiedBy>
  <cp:revision>16</cp:revision>
  <dcterms:created xsi:type="dcterms:W3CDTF">2020-05-13T05:53:29Z</dcterms:created>
  <dcterms:modified xsi:type="dcterms:W3CDTF">2020-05-13T16:59:45Z</dcterms:modified>
</cp:coreProperties>
</file>