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Caveat"/>
      <p:regular r:id="rId16"/>
      <p:bold r:id="rId17"/>
    </p:embeddedFont>
    <p:embeddedFont>
      <p:font typeface="Amatic SC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aveat-bold.fntdata"/><Relationship Id="rId16" Type="http://schemas.openxmlformats.org/officeDocument/2006/relationships/font" Target="fonts/Cave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maticSC-bold.fntdata"/><Relationship Id="rId6" Type="http://schemas.openxmlformats.org/officeDocument/2006/relationships/slide" Target="slides/slide1.xml"/><Relationship Id="rId18" Type="http://schemas.openxmlformats.org/officeDocument/2006/relationships/font" Target="fonts/AmaticSC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21e979b3d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21e979b3d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721e979b3d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721e979b3d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21e979b3d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721e979b3d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21e979b3d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21e979b3d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21e979b3d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21e979b3d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21e979b3d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21e979b3d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21e979b3d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21e979b3d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21e979b3d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21e979b3d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21e979b3d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21e979b3d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000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0825" y="972913"/>
            <a:ext cx="5051951" cy="319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2765775" y="1645750"/>
            <a:ext cx="4227000" cy="14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1412975" y="1287950"/>
            <a:ext cx="3530700" cy="3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indent="-3683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indent="-3683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indent="-3683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indent="-3683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indent="-3683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indent="-3683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indent="-3683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indent="-3683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2" type="body"/>
          </p:nvPr>
        </p:nvSpPr>
        <p:spPr>
          <a:xfrm>
            <a:off x="5156126" y="1287950"/>
            <a:ext cx="3530700" cy="3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indent="-3683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indent="-3683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indent="-3683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indent="-3683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indent="-3683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indent="-3683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indent="-3683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indent="-3683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411775" y="1287956"/>
            <a:ext cx="7273800" cy="32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indent="-3683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indent="-3683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indent="-3683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indent="-3683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indent="-3683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indent="-3683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indent="-3683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indent="-3683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ctrTitle"/>
          </p:nvPr>
        </p:nvSpPr>
        <p:spPr>
          <a:xfrm>
            <a:off x="1519100" y="1142662"/>
            <a:ext cx="6939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" type="subTitle"/>
          </p:nvPr>
        </p:nvSpPr>
        <p:spPr>
          <a:xfrm>
            <a:off x="1519100" y="2279990"/>
            <a:ext cx="69390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idx="1" type="body"/>
          </p:nvPr>
        </p:nvSpPr>
        <p:spPr>
          <a:xfrm>
            <a:off x="1387000" y="1933200"/>
            <a:ext cx="62415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5016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1pPr>
            <a:lvl2pPr indent="-5016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2pPr>
            <a:lvl3pPr indent="-5016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3pPr>
            <a:lvl4pPr indent="-5016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4pPr>
            <a:lvl5pPr indent="-5016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5pPr>
            <a:lvl6pPr indent="-5016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6pPr>
            <a:lvl7pPr indent="-5016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7pPr>
            <a:lvl8pPr indent="-5016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8pPr>
            <a:lvl9pPr indent="-5016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1411775" y="1287950"/>
            <a:ext cx="2238000" cy="36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indent="-3683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indent="-3683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indent="-3683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indent="-3683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indent="-3683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indent="-3683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indent="-3683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indent="-3683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2" type="body"/>
          </p:nvPr>
        </p:nvSpPr>
        <p:spPr>
          <a:xfrm>
            <a:off x="3929671" y="1287950"/>
            <a:ext cx="2238000" cy="36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indent="-3683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indent="-3683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indent="-3683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indent="-3683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indent="-3683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indent="-3683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indent="-3683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indent="-3683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3" type="body"/>
          </p:nvPr>
        </p:nvSpPr>
        <p:spPr>
          <a:xfrm>
            <a:off x="6447566" y="1287950"/>
            <a:ext cx="2238000" cy="36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indent="-3683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indent="-3683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indent="-3683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indent="-3683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indent="-3683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indent="-3683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indent="-3683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indent="-3683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1411775" y="4270412"/>
            <a:ext cx="7275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Amatic SC"/>
              <a:buNone/>
              <a:defRPr b="1" i="0" sz="3200" u="none" cap="none" strike="noStrike">
                <a:solidFill>
                  <a:srgbClr val="1C4587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Amatic SC"/>
              <a:buNone/>
              <a:defRPr b="1" i="0" sz="3200" u="none" cap="none" strike="noStrike">
                <a:solidFill>
                  <a:srgbClr val="1C4587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Amatic SC"/>
              <a:buNone/>
              <a:defRPr b="1" i="0" sz="3200" u="none" cap="none" strike="noStrike">
                <a:solidFill>
                  <a:srgbClr val="1C4587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Amatic SC"/>
              <a:buNone/>
              <a:defRPr b="1" i="0" sz="3200" u="none" cap="none" strike="noStrike">
                <a:solidFill>
                  <a:srgbClr val="1C4587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Amatic SC"/>
              <a:buNone/>
              <a:defRPr b="1" i="0" sz="3200" u="none" cap="none" strike="noStrike">
                <a:solidFill>
                  <a:srgbClr val="1C4587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Amatic SC"/>
              <a:buNone/>
              <a:defRPr b="1" i="0" sz="3200" u="none" cap="none" strike="noStrike">
                <a:solidFill>
                  <a:srgbClr val="1C4587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Amatic SC"/>
              <a:buNone/>
              <a:defRPr b="1" i="0" sz="3200" u="none" cap="none" strike="noStrike">
                <a:solidFill>
                  <a:srgbClr val="1C4587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Amatic SC"/>
              <a:buNone/>
              <a:defRPr b="1" i="0" sz="3200" u="none" cap="none" strike="noStrike">
                <a:solidFill>
                  <a:srgbClr val="1C4587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Amatic SC"/>
              <a:buNone/>
              <a:defRPr b="1" i="0" sz="3200" u="none" cap="none" strike="noStrike">
                <a:solidFill>
                  <a:srgbClr val="1C4587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411775" y="1287956"/>
            <a:ext cx="7273800" cy="32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b="0" i="0" sz="2200" u="none" cap="none" strike="noStrik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b="0" i="0" sz="2200" u="none" cap="none" strike="noStrik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b="0" i="0" sz="2200" u="none" cap="none" strike="noStrik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b="0" i="0" sz="2200" u="none" cap="none" strike="noStrik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indent="-3683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b="0" i="0" sz="2200" u="none" cap="none" strike="noStrik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indent="-3683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b="0" i="0" sz="2200" u="none" cap="none" strike="noStrik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indent="-3683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b="0" i="0" sz="2200" u="none" cap="none" strike="noStrik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indent="-3683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b="0" i="0" sz="2200" u="none" cap="none" strike="noStrik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indent="-3683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b="0" i="0" sz="2200" u="none" cap="none" strike="noStrik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ctrTitle"/>
          </p:nvPr>
        </p:nvSpPr>
        <p:spPr>
          <a:xfrm>
            <a:off x="2765775" y="1645750"/>
            <a:ext cx="4227000" cy="143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Docker</a:t>
            </a:r>
            <a:endParaRPr/>
          </a:p>
        </p:txBody>
      </p:sp>
      <p:sp>
        <p:nvSpPr>
          <p:cNvPr id="47" name="Google Shape;47;p11"/>
          <p:cNvSpPr txBox="1"/>
          <p:nvPr>
            <p:ph idx="4294967295" type="subTitle"/>
          </p:nvPr>
        </p:nvSpPr>
        <p:spPr>
          <a:xfrm>
            <a:off x="3810825" y="2700825"/>
            <a:ext cx="21369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Yasira Henao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Ricardo Villada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Mariajosé Botero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9. En el navegador web en el localhost especificando la ruta que designamos para nuestra app obtenemos nuestro “Hola Mundo”.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 rotWithShape="1">
          <a:blip r:embed="rId3">
            <a:alphaModFix/>
          </a:blip>
          <a:srcRect b="57564" l="5225" r="5600" t="0"/>
          <a:stretch/>
        </p:blipFill>
        <p:spPr>
          <a:xfrm>
            <a:off x="320712" y="1526251"/>
            <a:ext cx="8502576" cy="227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s"/>
              <a:t>Descargar</a:t>
            </a:r>
            <a:r>
              <a:rPr lang="es"/>
              <a:t> Docker desde la página oficial.</a:t>
            </a:r>
            <a:endParaRPr/>
          </a:p>
        </p:txBody>
      </p:sp>
      <p:pic>
        <p:nvPicPr>
          <p:cNvPr id="53" name="Google Shape;53;p12"/>
          <p:cNvPicPr preferRelativeResize="0"/>
          <p:nvPr/>
        </p:nvPicPr>
        <p:blipFill rotWithShape="1">
          <a:blip r:embed="rId3">
            <a:alphaModFix/>
          </a:blip>
          <a:srcRect b="0" l="0" r="2477" t="14741"/>
          <a:stretch/>
        </p:blipFill>
        <p:spPr>
          <a:xfrm>
            <a:off x="1411775" y="1452094"/>
            <a:ext cx="7273800" cy="3389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2.Se crea un proyecto con Spring Boot desde la pagina.</a:t>
            </a:r>
            <a:endParaRPr/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 b="0" l="5573" r="5108" t="13299"/>
          <a:stretch/>
        </p:blipFill>
        <p:spPr>
          <a:xfrm>
            <a:off x="1463837" y="1226800"/>
            <a:ext cx="7169674" cy="361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 Para este ejemplo se creó una simple App que muestra “Hola Youtube” en pantalla.</a:t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0" l="4942" r="5185" t="0"/>
          <a:stretch/>
        </p:blipFill>
        <p:spPr>
          <a:xfrm>
            <a:off x="1913675" y="987175"/>
            <a:ext cx="6269999" cy="385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4.Se que crea un archivo llamado "Dockerfile" para que Docker pueda usar la </a:t>
            </a:r>
            <a:r>
              <a:rPr lang="es"/>
              <a:t>configuración.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0" l="4635" r="5005" t="0"/>
          <a:stretch/>
        </p:blipFill>
        <p:spPr>
          <a:xfrm>
            <a:off x="1809093" y="987175"/>
            <a:ext cx="6479168" cy="403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5.Para esta </a:t>
            </a:r>
            <a:r>
              <a:rPr lang="es"/>
              <a:t>aplicación</a:t>
            </a:r>
            <a:r>
              <a:rPr lang="es"/>
              <a:t> en </a:t>
            </a:r>
            <a:r>
              <a:rPr lang="es"/>
              <a:t>específico</a:t>
            </a:r>
            <a:r>
              <a:rPr lang="es"/>
              <a:t>, se </a:t>
            </a:r>
            <a:r>
              <a:rPr lang="es"/>
              <a:t>configuró</a:t>
            </a:r>
            <a:r>
              <a:rPr lang="es"/>
              <a:t> de la siguiente forma: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0" l="4804" r="5396" t="0"/>
          <a:stretch/>
        </p:blipFill>
        <p:spPr>
          <a:xfrm>
            <a:off x="384026" y="2232775"/>
            <a:ext cx="8375951" cy="218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6. En este paso con el comando "docker build -f Dockerfile -t docker-spring-boot ." se crea una imagen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0" l="4972" r="4945" t="0"/>
          <a:stretch/>
        </p:blipFill>
        <p:spPr>
          <a:xfrm>
            <a:off x="1926325" y="1045575"/>
            <a:ext cx="6244700" cy="385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7.para ver que la imagen fue creada usamos el comando "docker images".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b="0" l="5013" r="5147" t="0"/>
          <a:stretch/>
        </p:blipFill>
        <p:spPr>
          <a:xfrm>
            <a:off x="1959887" y="1059000"/>
            <a:ext cx="6177574" cy="385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8.Ejecutamos la </a:t>
            </a:r>
            <a:r>
              <a:rPr lang="es"/>
              <a:t>aplicación</a:t>
            </a:r>
            <a:r>
              <a:rPr lang="es"/>
              <a:t> con el comando "docker run -p 8085:8085 -t docker-spring-boot".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 rotWithShape="1">
          <a:blip r:embed="rId3">
            <a:alphaModFix/>
          </a:blip>
          <a:srcRect b="0" l="5026" r="5206" t="0"/>
          <a:stretch/>
        </p:blipFill>
        <p:spPr>
          <a:xfrm>
            <a:off x="1496650" y="1126150"/>
            <a:ext cx="6150700" cy="385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Kat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