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AC6A-5A21-4D3C-BCF8-88B168060F17}" type="datetimeFigureOut">
              <a:rPr lang="es-CO" smtClean="0"/>
              <a:t>04/05/2020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FBB2A-EF8B-407B-9124-2C069604AA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9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manager.net/bok/index.php?title=CMMI" TargetMode="External"/><Relationship Id="rId2" Type="http://schemas.openxmlformats.org/officeDocument/2006/relationships/hyperlink" Target="https://www.scrummanager.net/bok/index.php?title=CMM-S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crummanager.net/bok/index.php?title=ISO_15504" TargetMode="External"/><Relationship Id="rId4" Type="http://schemas.openxmlformats.org/officeDocument/2006/relationships/hyperlink" Target="https://www.scrummanager.net/bok/index.php?title=PM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1B852C-688C-45EA-BC76-DBAF1D3E6404}"/>
              </a:ext>
            </a:extLst>
          </p:cNvPr>
          <p:cNvSpPr txBox="1"/>
          <p:nvPr/>
        </p:nvSpPr>
        <p:spPr>
          <a:xfrm>
            <a:off x="1616765" y="566678"/>
            <a:ext cx="6718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Britannic Bold" panose="020B0903060703020204" pitchFamily="34" charset="0"/>
              </a:rPr>
              <a:t>SOLUCION ACTIVIDAD 1 DE APRENDIZAJE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5175B6-01EF-45C6-BA42-DB5E02D04E77}"/>
              </a:ext>
            </a:extLst>
          </p:cNvPr>
          <p:cNvSpPr txBox="1"/>
          <p:nvPr/>
        </p:nvSpPr>
        <p:spPr>
          <a:xfrm>
            <a:off x="7010400" y="481399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GUIA DE APRENDIZAJE AP23</a:t>
            </a:r>
          </a:p>
          <a:p>
            <a:r>
              <a:rPr lang="es-CO" dirty="0"/>
              <a:t>   </a:t>
            </a:r>
          </a:p>
          <a:p>
            <a:r>
              <a:rPr lang="es-CO" dirty="0"/>
              <a:t>JOHAN ALEXIS SANCHEZ ECHAVARRIA</a:t>
            </a:r>
          </a:p>
          <a:p>
            <a:r>
              <a:rPr lang="es-CO" dirty="0"/>
              <a:t>RICARDO ARTURO VILLADA S.</a:t>
            </a:r>
          </a:p>
          <a:p>
            <a:r>
              <a:rPr lang="es-CO" dirty="0"/>
              <a:t>JUAN DIEGO ALZATE</a:t>
            </a:r>
          </a:p>
          <a:p>
            <a:r>
              <a:rPr lang="es-CO" dirty="0"/>
              <a:t>FICHA N°2026994</a:t>
            </a:r>
          </a:p>
        </p:txBody>
      </p:sp>
    </p:spTree>
    <p:extLst>
      <p:ext uri="{BB962C8B-B14F-4D97-AF65-F5344CB8AC3E}">
        <p14:creationId xmlns:p14="http://schemas.microsoft.com/office/powerpoint/2010/main" val="83094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Entregar Con Frecuencia Software Que Funcione, En Periodos De Un Par De Semanas Hasta Un Par De Meses, Con Preferencia En Los Periodos Breves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8968C8-5BD8-4677-8CC8-92652E30E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74" y="2448719"/>
            <a:ext cx="6158189" cy="3143250"/>
          </a:xfrm>
        </p:spPr>
      </p:pic>
    </p:spTree>
    <p:extLst>
      <p:ext uri="{BB962C8B-B14F-4D97-AF65-F5344CB8AC3E}">
        <p14:creationId xmlns:p14="http://schemas.microsoft.com/office/powerpoint/2010/main" val="375008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Las Personas Del Negocio Y Los Desarrolladores Deben Trabajar Juntos De Forma Cotidiana A Través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75CB9A-17E4-4F89-846F-E526B3E88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18" y="2249488"/>
            <a:ext cx="5318189" cy="3541712"/>
          </a:xfrm>
        </p:spPr>
      </p:pic>
    </p:spTree>
    <p:extLst>
      <p:ext uri="{BB962C8B-B14F-4D97-AF65-F5344CB8AC3E}">
        <p14:creationId xmlns:p14="http://schemas.microsoft.com/office/powerpoint/2010/main" val="379613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Construcción De Proyectos En Torno A Individuos Motivados, Dándoles La Oportunidad Y El Respaldo Que Necesitan Y Procurándoles Confianza Para Que Realicen La Tarea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5FDD8E-4AA7-48D1-A54E-348214CA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5" y="2597426"/>
            <a:ext cx="7991060" cy="3498574"/>
          </a:xfrm>
        </p:spPr>
      </p:pic>
    </p:spTree>
    <p:extLst>
      <p:ext uri="{BB962C8B-B14F-4D97-AF65-F5344CB8AC3E}">
        <p14:creationId xmlns:p14="http://schemas.microsoft.com/office/powerpoint/2010/main" val="246445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Forma Más Eficiente Y Efectiva De Comunicar Información De Ida Y Vuelta Dentro De Un Equipo De Desarrollo Es Mediante La Conversación Cara A Cara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718E39-B2A9-47C0-8829-25831EDE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655" y="2474774"/>
            <a:ext cx="6175513" cy="3541712"/>
          </a:xfrm>
        </p:spPr>
      </p:pic>
    </p:spTree>
    <p:extLst>
      <p:ext uri="{BB962C8B-B14F-4D97-AF65-F5344CB8AC3E}">
        <p14:creationId xmlns:p14="http://schemas.microsoft.com/office/powerpoint/2010/main" val="262097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El Software Que Funciona Es La Principal Medida Del Progreso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537C85-195F-40D1-9AA2-76F43FB1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12" y="2249488"/>
            <a:ext cx="6647201" cy="3541712"/>
          </a:xfrm>
        </p:spPr>
      </p:pic>
    </p:spTree>
    <p:extLst>
      <p:ext uri="{BB962C8B-B14F-4D97-AF65-F5344CB8AC3E}">
        <p14:creationId xmlns:p14="http://schemas.microsoft.com/office/powerpoint/2010/main" val="58917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Los Procesos Ágiles Promueven El Desarrollo Sostenido. Los Patrocinadores, Desarrolladores Y Usuarios Deben Mantener Un Ritmo Constante De Forma Indefinida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17F687E-85F2-4605-B2BE-E03475972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7" y="2342253"/>
            <a:ext cx="5274365" cy="3541712"/>
          </a:xfrm>
        </p:spPr>
      </p:pic>
    </p:spTree>
    <p:extLst>
      <p:ext uri="{BB962C8B-B14F-4D97-AF65-F5344CB8AC3E}">
        <p14:creationId xmlns:p14="http://schemas.microsoft.com/office/powerpoint/2010/main" val="92830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Atención Continua A La Excelencia Técnica Enaltece La Agilidad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2D3841-3889-4425-B0AB-8FE6B30A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14398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Simplicidad Como Arte De Maximizar La Cantidad De Trabajo Que Se Hace, Es Esencial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5252C-6B40-4ACE-9713-20BF0768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69" y="2510631"/>
            <a:ext cx="6175513" cy="3019425"/>
          </a:xfrm>
        </p:spPr>
      </p:pic>
    </p:spTree>
    <p:extLst>
      <p:ext uri="{BB962C8B-B14F-4D97-AF65-F5344CB8AC3E}">
        <p14:creationId xmlns:p14="http://schemas.microsoft.com/office/powerpoint/2010/main" val="106816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Las Mejores Arquitecturas, Requisitos Y Diseños Emergen De Equipos Que Se Autoorganizan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AF0F5E-898C-48BF-87F1-1689987F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76" y="2249488"/>
            <a:ext cx="5767673" cy="3541712"/>
          </a:xfrm>
        </p:spPr>
      </p:pic>
    </p:spTree>
    <p:extLst>
      <p:ext uri="{BB962C8B-B14F-4D97-AF65-F5344CB8AC3E}">
        <p14:creationId xmlns:p14="http://schemas.microsoft.com/office/powerpoint/2010/main" val="395549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En Intervalos Regulares, El Equipo Reflexiona Sobre La Forma De Ser Más Efectivo Y Ajusta Su Conducta En Consecuencia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A3504C-78F6-4F62-B4E3-370CBF569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47" y="2249488"/>
            <a:ext cx="6076932" cy="3541712"/>
          </a:xfrm>
        </p:spPr>
      </p:pic>
    </p:spTree>
    <p:extLst>
      <p:ext uri="{BB962C8B-B14F-4D97-AF65-F5344CB8AC3E}">
        <p14:creationId xmlns:p14="http://schemas.microsoft.com/office/powerpoint/2010/main" val="284256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F223-71AA-48A6-A55D-AA474985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93913"/>
            <a:ext cx="8791575" cy="1018554"/>
          </a:xfrm>
        </p:spPr>
        <p:txBody>
          <a:bodyPr/>
          <a:lstStyle/>
          <a:p>
            <a:pPr algn="ctr"/>
            <a:r>
              <a:rPr lang="es-CO" dirty="0">
                <a:latin typeface="Britannic Bold" panose="020B0903060703020204" pitchFamily="34" charset="0"/>
              </a:rPr>
              <a:t>MANIFIESTO AGIL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BDF18-AB2F-47E4-A47B-B9D760C1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acuñó el término “métodos ágiles” para definir a aquellos que estaban surgiendo como alternativa a las metodologías formales: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CMM-S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cmm-sw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precursor del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CMM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cmmi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PM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pmi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(proyecto inicial de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ISO 155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ISO 155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15504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las que consideraban excesivamente “pesadas” y rígidas por su carácter normativo y fuerte dependencia de planificaciones detalladas, previas al desarrollo. </a:t>
            </a:r>
          </a:p>
        </p:txBody>
      </p:sp>
    </p:spTree>
    <p:extLst>
      <p:ext uri="{BB962C8B-B14F-4D97-AF65-F5344CB8AC3E}">
        <p14:creationId xmlns:p14="http://schemas.microsoft.com/office/powerpoint/2010/main" val="44883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1DCF-DEF2-4D40-8049-A1F5610A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ritannic Bold" panose="020B0903060703020204" pitchFamily="34" charset="0"/>
              </a:rPr>
              <a:t>Presentado a : Eder </a:t>
            </a:r>
            <a:r>
              <a:rPr lang="es-CO" dirty="0" err="1">
                <a:latin typeface="Britannic Bold" panose="020B0903060703020204" pitchFamily="34" charset="0"/>
              </a:rPr>
              <a:t>lara</a:t>
            </a:r>
            <a:r>
              <a:rPr lang="es-CO" dirty="0">
                <a:latin typeface="Britannic Bold" panose="020B0903060703020204" pitchFamily="34" charset="0"/>
              </a:rPr>
              <a:t> </a:t>
            </a:r>
            <a:r>
              <a:rPr lang="es-CO" dirty="0" err="1">
                <a:latin typeface="Britannic Bold" panose="020B0903060703020204" pitchFamily="34" charset="0"/>
              </a:rPr>
              <a:t>trujillo</a:t>
            </a:r>
            <a:endParaRPr lang="es-CO" dirty="0">
              <a:latin typeface="Britannic Bold" panose="020B0903060703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3E998-96E1-4493-99BB-0E85C8417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Fecha de presentación: 04/05/2020</a:t>
            </a:r>
          </a:p>
        </p:txBody>
      </p:sp>
    </p:spTree>
    <p:extLst>
      <p:ext uri="{BB962C8B-B14F-4D97-AF65-F5344CB8AC3E}">
        <p14:creationId xmlns:p14="http://schemas.microsoft.com/office/powerpoint/2010/main" val="307610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>
                <a:latin typeface="Britannic Bold" panose="020B0903060703020204" pitchFamily="34" charset="0"/>
              </a:rPr>
              <a:t>Valoramos más a los individuos y su interacción que a los procesos y las herramientas</a:t>
            </a:r>
            <a:r>
              <a:rPr lang="es-CO" b="1" dirty="0"/>
              <a:t>.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8" y="1997695"/>
            <a:ext cx="4649783" cy="823912"/>
          </a:xfrm>
        </p:spPr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F48F296-AD8C-4AB3-A2DB-B96D289C6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0856" y="3222625"/>
            <a:ext cx="3619500" cy="241935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28" y="2097087"/>
            <a:ext cx="4646602" cy="823912"/>
          </a:xfrm>
        </p:spPr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8091CC1-4283-423D-B5F4-8CE452D1F3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2990" y="3222625"/>
            <a:ext cx="3869236" cy="2419350"/>
          </a:xfrm>
        </p:spPr>
      </p:pic>
    </p:spTree>
    <p:extLst>
      <p:ext uri="{BB962C8B-B14F-4D97-AF65-F5344CB8AC3E}">
        <p14:creationId xmlns:p14="http://schemas.microsoft.com/office/powerpoint/2010/main" val="37817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dirty="0"/>
            </a:br>
            <a:r>
              <a:rPr lang="es-CO" b="1" dirty="0">
                <a:latin typeface="Britannic Bold" panose="020B0903060703020204" pitchFamily="34" charset="0"/>
              </a:rPr>
              <a:t>Valoramos más el software que funciona que la documentación exhaustiva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 err="1"/>
              <a:t>Asi</a:t>
            </a:r>
            <a:r>
              <a:rPr lang="es-CO" dirty="0"/>
              <a:t>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2F496F-7CF0-4E96-BD3A-36B5BEDF5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1319" y="3198812"/>
            <a:ext cx="3838575" cy="246697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 err="1"/>
              <a:t>Asi</a:t>
            </a:r>
            <a:r>
              <a:rPr lang="es-CO" dirty="0"/>
              <a:t> no 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FC9510C-7F69-455D-963C-2822C6894A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4319" y="3179762"/>
            <a:ext cx="3990975" cy="2505075"/>
          </a:xfrm>
        </p:spPr>
      </p:pic>
    </p:spTree>
    <p:extLst>
      <p:ext uri="{BB962C8B-B14F-4D97-AF65-F5344CB8AC3E}">
        <p14:creationId xmlns:p14="http://schemas.microsoft.com/office/powerpoint/2010/main" val="23190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dirty="0">
                <a:latin typeface="Britannic Bold" panose="020B0903060703020204" pitchFamily="34" charset="0"/>
              </a:rPr>
            </a:br>
            <a:r>
              <a:rPr lang="es-CO" b="1" dirty="0">
                <a:latin typeface="Britannic Bold" panose="020B0903060703020204" pitchFamily="34" charset="0"/>
              </a:rPr>
              <a:t>Valoramos más la colaboración con el cliente que la negociación contractual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D642E5C-0D26-4AC0-8314-263DD9FC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7531" y="3136900"/>
            <a:ext cx="3486150" cy="2286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DF39BC41-9E2F-41BA-9204-86A6E666D9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6038" y="3136900"/>
            <a:ext cx="3907536" cy="2286000"/>
          </a:xfrm>
        </p:spPr>
      </p:pic>
    </p:spTree>
    <p:extLst>
      <p:ext uri="{BB962C8B-B14F-4D97-AF65-F5344CB8AC3E}">
        <p14:creationId xmlns:p14="http://schemas.microsoft.com/office/powerpoint/2010/main" val="119742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cap="none" dirty="0"/>
            </a:br>
            <a:r>
              <a:rPr lang="es-CO" b="1" cap="none" dirty="0">
                <a:latin typeface="Britannic Bold" panose="020B0903060703020204" pitchFamily="34" charset="0"/>
              </a:rPr>
              <a:t>VALORAMOS MÁS LA RESPUESTA AL CAMBIO QUE EL SEGUIMIENTO DE UN PLAN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6377D87-ED5B-44DA-AE84-3AA3BC3CFF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0006" y="3194050"/>
            <a:ext cx="4419600" cy="2476500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0435D17D-A973-425F-ACF5-7CD438C10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08944" y="3189287"/>
            <a:ext cx="3743325" cy="2486025"/>
          </a:xfrm>
        </p:spPr>
      </p:pic>
    </p:spTree>
    <p:extLst>
      <p:ext uri="{BB962C8B-B14F-4D97-AF65-F5344CB8AC3E}">
        <p14:creationId xmlns:p14="http://schemas.microsoft.com/office/powerpoint/2010/main" val="38399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2B70-A53D-46B0-811C-27CCDCB7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830552"/>
            <a:ext cx="9905998" cy="2230699"/>
          </a:xfrm>
        </p:spPr>
        <p:txBody>
          <a:bodyPr/>
          <a:lstStyle/>
          <a:p>
            <a:pPr algn="ctr"/>
            <a:r>
              <a:rPr lang="es-CO" dirty="0">
                <a:latin typeface="Britannic Bold" panose="020B0903060703020204" pitchFamily="34" charset="0"/>
              </a:rPr>
              <a:t>12 PRINCIPIOS DEL MANIFIESTO ÁGIL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4E9605-723E-4D0C-A3B9-E15E1FCC818F}"/>
              </a:ext>
            </a:extLst>
          </p:cNvPr>
          <p:cNvSpPr txBox="1"/>
          <p:nvPr/>
        </p:nvSpPr>
        <p:spPr>
          <a:xfrm>
            <a:off x="2782957" y="2650435"/>
            <a:ext cx="6003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El manifiesto ágil, tras los postulados de estos cuatro valores en los que se fundamenta, establece estos 12 principios</a:t>
            </a:r>
          </a:p>
        </p:txBody>
      </p:sp>
    </p:spTree>
    <p:extLst>
      <p:ext uri="{BB962C8B-B14F-4D97-AF65-F5344CB8AC3E}">
        <p14:creationId xmlns:p14="http://schemas.microsoft.com/office/powerpoint/2010/main" val="30417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Nuestra Principal Prioridad Es Satisfacer Al Cliente A Través De La Entrega Temprana Y Continua De Software De Valor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FE673E-28FA-46C3-9239-81F62DED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66" y="2249488"/>
            <a:ext cx="5396894" cy="3541712"/>
          </a:xfrm>
        </p:spPr>
      </p:pic>
    </p:spTree>
    <p:extLst>
      <p:ext uri="{BB962C8B-B14F-4D97-AF65-F5344CB8AC3E}">
        <p14:creationId xmlns:p14="http://schemas.microsoft.com/office/powerpoint/2010/main" val="28448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Son Bienvenidos Los Requisitos Cambiantes, Incluso Si Llegan Tarde Al Desarrollo. Los Procesos Ágiles Se Doblegan Al Cambio Como Ventaja Competitiva Para El Cliente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81836E-F079-4C64-810C-42D2827F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22" y="2891631"/>
            <a:ext cx="4439478" cy="3058595"/>
          </a:xfrm>
        </p:spPr>
      </p:pic>
    </p:spTree>
    <p:extLst>
      <p:ext uri="{BB962C8B-B14F-4D97-AF65-F5344CB8AC3E}">
        <p14:creationId xmlns:p14="http://schemas.microsoft.com/office/powerpoint/2010/main" val="405141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133</TotalTime>
  <Words>440</Words>
  <Application>Microsoft Office PowerPoint</Application>
  <PresentationFormat>Panorámica</PresentationFormat>
  <Paragraphs>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Britannic Bold</vt:lpstr>
      <vt:lpstr>Calibri</vt:lpstr>
      <vt:lpstr>Tw Cen MT</vt:lpstr>
      <vt:lpstr>Circuito</vt:lpstr>
      <vt:lpstr>Presentación de PowerPoint</vt:lpstr>
      <vt:lpstr>MANIFIESTO AGIL</vt:lpstr>
      <vt:lpstr>Valoramos más a los individuos y su interacción que a los procesos y las herramientas. </vt:lpstr>
      <vt:lpstr>  Valoramos más el software que funciona que la documentación exhaustiva  </vt:lpstr>
      <vt:lpstr>  Valoramos más la colaboración con el cliente que la negociación contractual  </vt:lpstr>
      <vt:lpstr>  VALORAMOS MÁS LA RESPUESTA AL CAMBIO QUE EL SEGUIMIENTO DE UN PLAN  </vt:lpstr>
      <vt:lpstr>12 PRINCIPIOS DEL MANIFIESTO ÁGIL</vt:lpstr>
      <vt:lpstr>Nuestra Principal Prioridad Es Satisfacer Al Cliente A Través De La Entrega Temprana Y Continua De Software De Valor</vt:lpstr>
      <vt:lpstr>Son Bienvenidos Los Requisitos Cambiantes, Incluso Si Llegan Tarde Al Desarrollo. Los Procesos Ágiles Se Doblegan Al Cambio Como Ventaja Competitiva Para El Cliente</vt:lpstr>
      <vt:lpstr>Entregar Con Frecuencia Software Que Funcione, En Periodos De Un Par De Semanas Hasta Un Par De Meses, Con Preferencia En Los Periodos Breves</vt:lpstr>
      <vt:lpstr>Las Personas Del Negocio Y Los Desarrolladores Deben Trabajar Juntos De Forma Cotidiana A Través Del Proyecto</vt:lpstr>
      <vt:lpstr>Construcción De Proyectos En Torno A Individuos Motivados, Dándoles La Oportunidad Y El Respaldo Que Necesitan Y Procurándoles Confianza Para Que Realicen La Tarea</vt:lpstr>
      <vt:lpstr>La Forma Más Eficiente Y Efectiva De Comunicar Información De Ida Y Vuelta Dentro De Un Equipo De Desarrollo Es Mediante La Conversación Cara A Cara</vt:lpstr>
      <vt:lpstr>El Software Que Funciona Es La Principal Medida Del Progreso</vt:lpstr>
      <vt:lpstr>Los Procesos Ágiles Promueven El Desarrollo Sostenido. Los Patrocinadores, Desarrolladores Y Usuarios Deben Mantener Un Ritmo Constante De Forma Indefinida</vt:lpstr>
      <vt:lpstr>La Atención Continua A La Excelencia Técnica Enaltece La Agilidad</vt:lpstr>
      <vt:lpstr>La Simplicidad Como Arte De Maximizar La Cantidad De Trabajo Que Se Hace, Es Esencial</vt:lpstr>
      <vt:lpstr>Las Mejores Arquitecturas, Requisitos Y Diseños Emergen De Equipos Que Se Autoorganizan</vt:lpstr>
      <vt:lpstr>En Intervalos Regulares, El Equipo Reflexiona Sobre La Forma De Ser Más Efectivo Y Ajusta Su Conducta En Consecuencia</vt:lpstr>
      <vt:lpstr>Presentado a : Eder lara trujillo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MANIFIESTO AGIL</dc:title>
  <dc:creator>LeónMejía</dc:creator>
  <cp:lastModifiedBy>LeónMejía</cp:lastModifiedBy>
  <cp:revision>11</cp:revision>
  <dcterms:created xsi:type="dcterms:W3CDTF">2020-05-04T21:44:55Z</dcterms:created>
  <dcterms:modified xsi:type="dcterms:W3CDTF">2020-05-05T00:02:50Z</dcterms:modified>
</cp:coreProperties>
</file>