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ardoAlexandreMartins/Inovae2019" TargetMode="External"/><Relationship Id="rId2" Type="http://schemas.openxmlformats.org/officeDocument/2006/relationships/hyperlink" Target="mailto:ricardo.martins@fm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RicardoAlexandreMartins/Inovae201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DBB61-7311-4975-AE25-2CCD26996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Extração de dados via </a:t>
            </a:r>
            <a:r>
              <a:rPr lang="pt-BR" dirty="0" err="1"/>
              <a:t>twitter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824951-D8A0-43EC-A279-DFF2C9EB4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6264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Ricardo Alexandre G. C. Martins</a:t>
            </a:r>
          </a:p>
          <a:p>
            <a:r>
              <a:rPr lang="pt-BR" dirty="0">
                <a:hlinkClick r:id="rId2"/>
              </a:rPr>
              <a:t>ricardo.martins@fmu.br</a:t>
            </a:r>
            <a:endParaRPr lang="pt-BR" dirty="0"/>
          </a:p>
          <a:p>
            <a:endParaRPr lang="pt-BR" dirty="0"/>
          </a:p>
          <a:p>
            <a:r>
              <a:rPr lang="pt-BR" dirty="0"/>
              <a:t>Apresentação e dados disponíveis em </a:t>
            </a:r>
            <a:r>
              <a:rPr lang="pt-BR" dirty="0">
                <a:hlinkClick r:id="rId3"/>
              </a:rPr>
              <a:t>https://github.com/RicardoAlexandreMartins/Inovae2019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872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A5DA8-B4A3-43B4-9B67-E22342C5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Acesso à API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64A8A9-5B20-4428-9F6B-F4E149EE0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95" y="1690687"/>
            <a:ext cx="6361879" cy="47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9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DD5D-2B1E-4BE8-B7BB-CA582088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Twint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D40B9-59CD-4AD4-9BB7-9A54A5B9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86000"/>
            <a:ext cx="4571804" cy="3581400"/>
          </a:xfrm>
        </p:spPr>
        <p:txBody>
          <a:bodyPr>
            <a:normAutofit/>
          </a:bodyPr>
          <a:lstStyle/>
          <a:p>
            <a:r>
              <a:rPr lang="pt-BR" dirty="0"/>
              <a:t>Ferramenta avançada de captura de texto do Twitter</a:t>
            </a:r>
          </a:p>
          <a:p>
            <a:pPr lvl="1"/>
            <a:r>
              <a:rPr lang="pt-BR" dirty="0"/>
              <a:t>Permite extrair tweets de perfis do Twitter sem usar a API do Twitter</a:t>
            </a:r>
          </a:p>
          <a:p>
            <a:pPr lvl="1"/>
            <a:r>
              <a:rPr lang="pt-BR" dirty="0"/>
              <a:t>Escrita em Python</a:t>
            </a:r>
          </a:p>
          <a:p>
            <a:pPr lvl="1"/>
            <a:r>
              <a:rPr lang="pt-BR" dirty="0"/>
              <a:t>Usa os operadores de pesquisa do Twitter</a:t>
            </a:r>
          </a:p>
          <a:p>
            <a:pPr lvl="1"/>
            <a:r>
              <a:rPr lang="pt-BR" dirty="0"/>
              <a:t>https://github.com/twintproject/twint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C42040-EBFB-42D4-965D-42530FF2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797" y="2039180"/>
            <a:ext cx="6087934" cy="41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8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4D80A-EA04-4504-A771-727F3891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Mãos à obra</a:t>
            </a:r>
          </a:p>
        </p:txBody>
      </p:sp>
      <p:pic>
        <p:nvPicPr>
          <p:cNvPr id="1026" name="Picture 2" descr="https://euqueroajudarcuritiba.files.wordpress.com/2012/07/em-obras.jpg?w=320&amp;h=312&amp;crop=1">
            <a:extLst>
              <a:ext uri="{FF2B5EF4-FFF2-40B4-BE49-F238E27FC236}">
                <a16:creationId xmlns:a16="http://schemas.microsoft.com/office/drawing/2014/main" id="{CE3238BA-13CE-48F7-B399-60383A272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72" y="2102125"/>
            <a:ext cx="4678017" cy="456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35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1C110-B1C0-41A0-989B-0C5812D6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Polaridades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B4C69-A6C0-448A-91F7-487B321D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Obter a polaridade do sentimento transmitido pela informação</a:t>
            </a:r>
          </a:p>
          <a:p>
            <a:pPr lvl="1"/>
            <a:r>
              <a:rPr lang="pt-BR" dirty="0"/>
              <a:t>Se o texto expressa um sentimento positivo, negativo ou neutro.</a:t>
            </a:r>
          </a:p>
          <a:p>
            <a:r>
              <a:rPr lang="pt-BR" dirty="0"/>
              <a:t>AP de Tweets:</a:t>
            </a:r>
          </a:p>
          <a:p>
            <a:pPr lvl="1"/>
            <a:r>
              <a:rPr lang="pt-BR" dirty="0"/>
              <a:t>Dadas as limitações de tamanho é normalmente executada no nível da sentença</a:t>
            </a:r>
          </a:p>
          <a:p>
            <a:pPr lvl="1"/>
            <a:r>
              <a:rPr lang="pt-BR" dirty="0"/>
              <a:t>A linguagem informal e especializada faz com que esta seja uma tarefa singular</a:t>
            </a:r>
          </a:p>
        </p:txBody>
      </p:sp>
    </p:spTree>
    <p:extLst>
      <p:ext uri="{BB962C8B-B14F-4D97-AF65-F5344CB8AC3E}">
        <p14:creationId xmlns:p14="http://schemas.microsoft.com/office/powerpoint/2010/main" val="163196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741DF-AC0F-4247-8BA8-407BDD10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Polaridades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CFAC35-F901-4B5D-89C6-21BCF173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247279"/>
            <a:ext cx="41148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8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B30C2-5E16-4D4A-A687-9553CF41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54E0A-5768-4977-8B45-8271FCC73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baseada em regras</a:t>
            </a:r>
          </a:p>
          <a:p>
            <a:r>
              <a:rPr lang="pt-BR" dirty="0"/>
              <a:t>Análise baseada em léxico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Machine</a:t>
            </a:r>
            <a:r>
              <a:rPr lang="pt-BR" b="1" dirty="0">
                <a:solidFill>
                  <a:srgbClr val="FF0000"/>
                </a:solidFill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112761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53D31-F353-4805-B285-E1343DE8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E8F99-6942-4B71-A5CE-584E56E2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 etapas:</a:t>
            </a:r>
          </a:p>
          <a:p>
            <a:pPr lvl="1"/>
            <a:r>
              <a:rPr lang="pt-BR" dirty="0"/>
              <a:t>Treina o modelo utilizando um conjunto de informações conhecidas</a:t>
            </a:r>
          </a:p>
          <a:p>
            <a:pPr lvl="1"/>
            <a:r>
              <a:rPr lang="pt-BR" dirty="0"/>
              <a:t>Depois realiza o aprendizado em si</a:t>
            </a:r>
          </a:p>
        </p:txBody>
      </p:sp>
    </p:spTree>
    <p:extLst>
      <p:ext uri="{BB962C8B-B14F-4D97-AF65-F5344CB8AC3E}">
        <p14:creationId xmlns:p14="http://schemas.microsoft.com/office/powerpoint/2010/main" val="367671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AA249-3DC2-4DF0-9E0A-D322C2C9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FB21A-D3C2-450E-99CB-68F5BDE71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 de Classificação</a:t>
            </a:r>
          </a:p>
          <a:p>
            <a:pPr lvl="1"/>
            <a:r>
              <a:rPr lang="pt-BR" dirty="0"/>
              <a:t>Aplicar o rótulo correto para uma determinada entrada</a:t>
            </a:r>
          </a:p>
          <a:p>
            <a:pPr lvl="1"/>
            <a:r>
              <a:rPr lang="pt-BR" dirty="0"/>
              <a:t>Iremos considerar a análise de polaridade como uma tarefa de classificação onde os Tweets podem ser classificados como Positivos, Negativos ou Neutros</a:t>
            </a:r>
          </a:p>
          <a:p>
            <a:pPr lvl="1"/>
            <a:endParaRPr lang="pt-BR" dirty="0"/>
          </a:p>
          <a:p>
            <a:r>
              <a:rPr lang="pt-BR" dirty="0"/>
              <a:t>Três Modelos:</a:t>
            </a:r>
          </a:p>
          <a:p>
            <a:pPr lvl="1"/>
            <a:r>
              <a:rPr lang="pt-BR" dirty="0"/>
              <a:t>Máxima Entropia</a:t>
            </a:r>
          </a:p>
          <a:p>
            <a:pPr lvl="1"/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  <a:p>
            <a:pPr lvl="1"/>
            <a:r>
              <a:rPr lang="pt-BR" dirty="0"/>
              <a:t>SVM - 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771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23A37-A134-487D-AE60-FD800B7A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34A7C-CE37-4307-9809-BF6C80DD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829339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Desenvolvimento</a:t>
            </a:r>
          </a:p>
          <a:p>
            <a:pPr lvl="1"/>
            <a:r>
              <a:rPr lang="pt-BR" dirty="0"/>
              <a:t>Python</a:t>
            </a:r>
          </a:p>
          <a:p>
            <a:pPr lvl="1"/>
            <a:r>
              <a:rPr lang="pt-BR" dirty="0"/>
              <a:t>Biblioteca NLTK</a:t>
            </a:r>
          </a:p>
          <a:p>
            <a:pPr lvl="1"/>
            <a:r>
              <a:rPr lang="pt-BR" dirty="0" err="1"/>
              <a:t>Datasets</a:t>
            </a:r>
            <a:r>
              <a:rPr lang="pt-BR" dirty="0"/>
              <a:t> disponíveis em </a:t>
            </a:r>
            <a:r>
              <a:rPr lang="pt-BR" dirty="0">
                <a:hlinkClick r:id="rId2"/>
              </a:rPr>
              <a:t>https://github.com/RicardoAlexandreMartins/Inovae2019</a:t>
            </a:r>
            <a:endParaRPr lang="pt-BR" dirty="0"/>
          </a:p>
          <a:p>
            <a:r>
              <a:rPr lang="pt-BR" b="1" dirty="0"/>
              <a:t>Extração de </a:t>
            </a:r>
            <a:r>
              <a:rPr lang="pt-BR" b="1" dirty="0" err="1"/>
              <a:t>Features</a:t>
            </a:r>
            <a:endParaRPr lang="pt-BR" b="1" dirty="0"/>
          </a:p>
          <a:p>
            <a:pPr lvl="1"/>
            <a:r>
              <a:rPr lang="pt-BR" dirty="0"/>
              <a:t>Criação do vetor de entrada (</a:t>
            </a:r>
            <a:r>
              <a:rPr lang="pt-BR" i="1" dirty="0"/>
              <a:t>bag-</a:t>
            </a:r>
            <a:r>
              <a:rPr lang="pt-BR" i="1" dirty="0" err="1"/>
              <a:t>of</a:t>
            </a:r>
            <a:r>
              <a:rPr lang="pt-BR" i="1" dirty="0"/>
              <a:t>-</a:t>
            </a:r>
            <a:r>
              <a:rPr lang="pt-BR" i="1" dirty="0" err="1"/>
              <a:t>words</a:t>
            </a:r>
            <a:r>
              <a:rPr lang="pt-BR" dirty="0"/>
              <a:t>) que será utilizado tanto pelo algoritmo de aprendizado, como pelo modelo de classificação</a:t>
            </a:r>
          </a:p>
          <a:p>
            <a:pPr lvl="1"/>
            <a:r>
              <a:rPr lang="pt-BR" dirty="0"/>
              <a:t>O texto é representado como um conjunto de suas palavras, desconsiderando a gramática e até a ordem das palavras, mas mantendo a multiplicidade.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F06E6F-AB7A-44F2-92CE-F8A4EB26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829" y="5248072"/>
            <a:ext cx="77533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3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4D80A-EA04-4504-A771-727F3891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Mãos à obra</a:t>
            </a:r>
          </a:p>
        </p:txBody>
      </p:sp>
      <p:pic>
        <p:nvPicPr>
          <p:cNvPr id="1026" name="Picture 2" descr="https://euqueroajudarcuritiba.files.wordpress.com/2012/07/em-obras.jpg?w=320&amp;h=312&amp;crop=1">
            <a:extLst>
              <a:ext uri="{FF2B5EF4-FFF2-40B4-BE49-F238E27FC236}">
                <a16:creationId xmlns:a16="http://schemas.microsoft.com/office/drawing/2014/main" id="{CE3238BA-13CE-48F7-B399-60383A272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72" y="2102125"/>
            <a:ext cx="4678017" cy="456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6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AF56-1DB0-4A94-B114-2F34AEA8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Twitter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A26C3-CF7A-4222-A0D3-84582D51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Serviço</a:t>
            </a:r>
          </a:p>
          <a:p>
            <a:pPr lvl="1"/>
            <a:r>
              <a:rPr lang="pt-BR" dirty="0"/>
              <a:t>Serviço de </a:t>
            </a:r>
            <a:r>
              <a:rPr lang="pt-BR" dirty="0" err="1"/>
              <a:t>microblog</a:t>
            </a:r>
            <a:r>
              <a:rPr lang="pt-BR" dirty="0"/>
              <a:t> e rede social lançado no final de 2006</a:t>
            </a:r>
          </a:p>
          <a:p>
            <a:pPr lvl="1"/>
            <a:r>
              <a:rPr lang="pt-BR" dirty="0"/>
              <a:t>Mensagens limitadas a 280 caracteres</a:t>
            </a:r>
          </a:p>
          <a:p>
            <a:pPr lvl="1"/>
            <a:r>
              <a:rPr lang="pt-BR" dirty="0"/>
              <a:t>Média de 336 milhões usuários mensais (primeiro trimestre de 2018)</a:t>
            </a:r>
          </a:p>
          <a:p>
            <a:r>
              <a:rPr lang="pt-BR" dirty="0"/>
              <a:t>Perfil do usuário no Brasil</a:t>
            </a:r>
          </a:p>
          <a:p>
            <a:pPr lvl="1"/>
            <a:r>
              <a:rPr lang="pt-BR" dirty="0"/>
              <a:t>Mídia informativa</a:t>
            </a:r>
          </a:p>
          <a:p>
            <a:pPr lvl="1"/>
            <a:r>
              <a:rPr lang="pt-BR" dirty="0"/>
              <a:t>Coletar e transmitir informações do que conversar</a:t>
            </a:r>
          </a:p>
          <a:p>
            <a:pPr lvl="1"/>
            <a:r>
              <a:rPr lang="pt-BR" dirty="0"/>
              <a:t>62% dos Tweets têm conteúdo informativo</a:t>
            </a:r>
          </a:p>
          <a:p>
            <a:pPr lvl="1"/>
            <a:r>
              <a:rPr lang="pt-BR" dirty="0"/>
              <a:t>48% são de natureza conversacional</a:t>
            </a:r>
          </a:p>
          <a:p>
            <a:pPr lvl="1"/>
            <a:r>
              <a:rPr lang="pt-BR" dirty="0"/>
              <a:t>10% com ambas 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3854142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DBB61-7311-4975-AE25-2CCD26996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Extração de dados via </a:t>
            </a:r>
            <a:r>
              <a:rPr lang="pt-BR" dirty="0" err="1"/>
              <a:t>twitter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824951-D8A0-43EC-A279-DFF2C9EB4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Ricardo Alexandre G. C. Martins</a:t>
            </a:r>
          </a:p>
          <a:p>
            <a:r>
              <a:rPr lang="pt-BR" dirty="0"/>
              <a:t>ricardo.martins@fmu.br</a:t>
            </a:r>
          </a:p>
        </p:txBody>
      </p:sp>
    </p:spTree>
    <p:extLst>
      <p:ext uri="{BB962C8B-B14F-4D97-AF65-F5344CB8AC3E}">
        <p14:creationId xmlns:p14="http://schemas.microsoft.com/office/powerpoint/2010/main" val="413264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8E158-281A-4DC1-929D-C8E9D57A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Twitter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6A7AF-200C-445F-AB6F-5938DD20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Textos com perfil informativo:</a:t>
            </a:r>
          </a:p>
          <a:p>
            <a:pPr lvl="1"/>
            <a:r>
              <a:rPr lang="pt-BR" dirty="0"/>
              <a:t>Em torno de 25% opinativos</a:t>
            </a:r>
          </a:p>
          <a:p>
            <a:pPr lvl="1"/>
            <a:r>
              <a:rPr lang="pt-BR" dirty="0"/>
              <a:t>Opiniões ou sentimentos.</a:t>
            </a:r>
          </a:p>
          <a:p>
            <a:pPr lvl="1"/>
            <a:r>
              <a:rPr lang="pt-BR" dirty="0"/>
              <a:t>72% dos brasileiros residentes em áreas urbanas usam mídias sociais como fonte de notícias</a:t>
            </a:r>
          </a:p>
          <a:p>
            <a:pPr lvl="1"/>
            <a:r>
              <a:rPr lang="pt-BR" dirty="0"/>
              <a:t>13% utilizam o Twitter como principal rede social para esse fim</a:t>
            </a:r>
          </a:p>
        </p:txBody>
      </p:sp>
    </p:spTree>
    <p:extLst>
      <p:ext uri="{BB962C8B-B14F-4D97-AF65-F5344CB8AC3E}">
        <p14:creationId xmlns:p14="http://schemas.microsoft.com/office/powerpoint/2010/main" val="78321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E78CC-1E29-47A6-90F4-B7C4405C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Twitter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AB89B-443A-4AD9-9215-A4CD8989C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Twitter é excelente corpus para análise de sentimentos e mineração de opinião:</a:t>
            </a:r>
          </a:p>
          <a:p>
            <a:pPr lvl="1"/>
            <a:r>
              <a:rPr lang="pt-BR" dirty="0"/>
              <a:t>Utilizado para expressar seu ponto de vista sobre diferentes tópicos,</a:t>
            </a:r>
          </a:p>
          <a:p>
            <a:r>
              <a:rPr lang="pt-BR" dirty="0"/>
              <a:t>sendo assim, uma fonte valiosa de opiniões</a:t>
            </a:r>
          </a:p>
          <a:p>
            <a:pPr lvl="1"/>
            <a:r>
              <a:rPr lang="pt-BR" dirty="0"/>
              <a:t>Contém uma quantidade imensa de postagens de texto que cresce a cada dia – tamanho</a:t>
            </a:r>
          </a:p>
          <a:p>
            <a:pPr lvl="1"/>
            <a:r>
              <a:rPr lang="pt-BR" dirty="0"/>
              <a:t>Audiência variada - é possível coletar mensagens de texto de usuários de diferentes grupos sociais e de interesses.</a:t>
            </a:r>
          </a:p>
          <a:p>
            <a:pPr lvl="1"/>
            <a:r>
              <a:rPr lang="pt-BR" dirty="0"/>
              <a:t>Audiência representada por usuários de vários países e idiomas</a:t>
            </a:r>
          </a:p>
        </p:txBody>
      </p:sp>
    </p:spTree>
    <p:extLst>
      <p:ext uri="{BB962C8B-B14F-4D97-AF65-F5344CB8AC3E}">
        <p14:creationId xmlns:p14="http://schemas.microsoft.com/office/powerpoint/2010/main" val="129081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1274C-1598-45A5-B48A-FF8127A4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oficina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CFD42E-885E-4007-BD0A-F5B5117E5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Que tipo de informações vamos lidar neste curso?</a:t>
            </a:r>
          </a:p>
          <a:p>
            <a:pPr lvl="1"/>
            <a:r>
              <a:rPr lang="pt-BR" dirty="0"/>
              <a:t>Classificação de Polaridade</a:t>
            </a:r>
          </a:p>
          <a:p>
            <a:pPr lvl="2"/>
            <a:r>
              <a:rPr lang="pt-BR" dirty="0"/>
              <a:t>Obter a polaridade do sentimento transmitido pela informação</a:t>
            </a:r>
          </a:p>
          <a:p>
            <a:pPr lvl="2"/>
            <a:r>
              <a:rPr lang="pt-BR" dirty="0"/>
              <a:t>Se o texto expressa um sentimento positivo, negativo ou neutro.</a:t>
            </a:r>
          </a:p>
          <a:p>
            <a:pPr lvl="2"/>
            <a:r>
              <a:rPr lang="pt-BR" dirty="0"/>
              <a:t>Dadas as limitações de tamanho dos Tweets é normalmente executada no nível da sentença</a:t>
            </a:r>
          </a:p>
          <a:p>
            <a:pPr lvl="2"/>
            <a:r>
              <a:rPr lang="pt-BR" dirty="0"/>
              <a:t>Linguagem informal e especializada faz com que esta seja uma tarefa singular</a:t>
            </a:r>
          </a:p>
        </p:txBody>
      </p:sp>
    </p:spTree>
    <p:extLst>
      <p:ext uri="{BB962C8B-B14F-4D97-AF65-F5344CB8AC3E}">
        <p14:creationId xmlns:p14="http://schemas.microsoft.com/office/powerpoint/2010/main" val="262642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2366E-16A5-4D30-8A83-3AA81A60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Extraindo dados do Twitter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C0939-E509-4466-BEE0-4BAA7EE4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coletar informações do Twitter utilizando</a:t>
            </a:r>
          </a:p>
          <a:p>
            <a:pPr lvl="1"/>
            <a:r>
              <a:rPr lang="pt-BR" dirty="0"/>
              <a:t>API pública</a:t>
            </a:r>
          </a:p>
          <a:p>
            <a:pPr lvl="1"/>
            <a:r>
              <a:rPr lang="pt-BR" dirty="0"/>
              <a:t>Aplicativos e bibliotecas alternativas</a:t>
            </a:r>
          </a:p>
        </p:txBody>
      </p:sp>
    </p:spTree>
    <p:extLst>
      <p:ext uri="{BB962C8B-B14F-4D97-AF65-F5344CB8AC3E}">
        <p14:creationId xmlns:p14="http://schemas.microsoft.com/office/powerpoint/2010/main" val="408987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ECF8-2ECE-4D97-B1FC-01E0BCA1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Extraindo dados do Twitter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5A0D1C-0686-4949-92B5-B3CACCE51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pública</a:t>
            </a:r>
          </a:p>
          <a:p>
            <a:pPr lvl="1"/>
            <a:r>
              <a:rPr lang="pt-BR" dirty="0"/>
              <a:t>REST APIs:</a:t>
            </a:r>
          </a:p>
          <a:p>
            <a:pPr lvl="2"/>
            <a:r>
              <a:rPr lang="pt-BR" dirty="0"/>
              <a:t>Estratégia </a:t>
            </a:r>
            <a:r>
              <a:rPr lang="pt-BR" dirty="0" err="1"/>
              <a:t>pull</a:t>
            </a:r>
            <a:endParaRPr lang="pt-BR" dirty="0"/>
          </a:p>
          <a:p>
            <a:pPr lvl="2"/>
            <a:r>
              <a:rPr lang="pt-BR" dirty="0"/>
              <a:t>O usuário deve explicitamente fazer uma solicitação</a:t>
            </a:r>
          </a:p>
          <a:p>
            <a:pPr lvl="1"/>
            <a:r>
              <a:rPr lang="pt-BR" dirty="0"/>
              <a:t>Streaming APIs:</a:t>
            </a:r>
          </a:p>
          <a:p>
            <a:pPr lvl="2"/>
            <a:r>
              <a:rPr lang="pt-BR" dirty="0"/>
              <a:t>Estratégia </a:t>
            </a:r>
            <a:r>
              <a:rPr lang="pt-BR" dirty="0" err="1"/>
              <a:t>push</a:t>
            </a:r>
            <a:endParaRPr lang="pt-BR" dirty="0"/>
          </a:p>
          <a:p>
            <a:pPr lvl="2"/>
            <a:r>
              <a:rPr lang="pt-BR" dirty="0"/>
              <a:t>Depois que uma solicitação de informações é feita, a API fornece um fluxo contínuo de atualizações sem necessitar nenhuma outra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317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21089-3F68-431F-B46A-17D34899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a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939CB-A003-4C44-A730-E5E4F599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571461" cy="3581400"/>
          </a:xfrm>
        </p:spPr>
        <p:txBody>
          <a:bodyPr/>
          <a:lstStyle/>
          <a:p>
            <a:r>
              <a:rPr lang="pt-BR" dirty="0"/>
              <a:t>As aplicações (consumidores) precisam se registrar no Twitter</a:t>
            </a:r>
          </a:p>
          <a:p>
            <a:pPr lvl="1"/>
            <a:r>
              <a:rPr lang="pt-BR" dirty="0"/>
              <a:t>Neste processo a aplicação recebe uma chave e um </a:t>
            </a:r>
            <a:r>
              <a:rPr lang="pt-BR" i="1" dirty="0"/>
              <a:t>token </a:t>
            </a:r>
            <a:r>
              <a:rPr lang="pt-BR" dirty="0"/>
              <a:t>que o aplicativo deve usar para se autenticar.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B54BF4-2F02-4DEF-BC9E-867BD688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6" y="1558580"/>
            <a:ext cx="6891132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7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AFBFB-7B2B-4EAE-B7E2-757BA6CF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a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0A0A2-E09F-4DFC-9B8E-51ACD9B8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12365" cy="3581400"/>
          </a:xfrm>
        </p:spPr>
        <p:txBody>
          <a:bodyPr/>
          <a:lstStyle/>
          <a:p>
            <a:r>
              <a:rPr lang="pt-BR" dirty="0"/>
              <a:t>O usuário informa o PIN para o aplicativo. O aplicativo usa o PIN para solicitar um token e uma chave de acesso exclusivos para o usuário.</a:t>
            </a:r>
          </a:p>
          <a:p>
            <a:r>
              <a:rPr lang="pt-BR" dirty="0"/>
              <a:t>Utilizando o token e a chave de acesso o aplicativo autentica o usuário no Twitter e chama a API em nome do usuário.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EA4057-BB75-445E-9E60-0F0019AF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171700"/>
            <a:ext cx="5910470" cy="27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38674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1384</TotalTime>
  <Words>701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Franklin Gothic Book</vt:lpstr>
      <vt:lpstr>Cortar</vt:lpstr>
      <vt:lpstr>Extração de dados via twitter</vt:lpstr>
      <vt:lpstr>Twitter</vt:lpstr>
      <vt:lpstr>Twitter</vt:lpstr>
      <vt:lpstr>Twitter</vt:lpstr>
      <vt:lpstr>Objetivos da oficina</vt:lpstr>
      <vt:lpstr>Extraindo dados do Twitter</vt:lpstr>
      <vt:lpstr>Extraindo dados do Twitter</vt:lpstr>
      <vt:lpstr>Acessando a API</vt:lpstr>
      <vt:lpstr>Acessando a API</vt:lpstr>
      <vt:lpstr>Processo de Acesso à API</vt:lpstr>
      <vt:lpstr>Twint</vt:lpstr>
      <vt:lpstr>Mãos à obra</vt:lpstr>
      <vt:lpstr>Análise de Polaridades</vt:lpstr>
      <vt:lpstr>Exemplos de Polaridades</vt:lpstr>
      <vt:lpstr>Abordagens</vt:lpstr>
      <vt:lpstr>Machine Learning</vt:lpstr>
      <vt:lpstr>Machine Learning</vt:lpstr>
      <vt:lpstr>Exemplo prático</vt:lpstr>
      <vt:lpstr>Mãos à obra</vt:lpstr>
      <vt:lpstr>Extração de dados via twitter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Extração de dados via twitter</dc:title>
  <dc:creator>Ricardo Martins</dc:creator>
  <cp:lastModifiedBy>Ricardo Martins</cp:lastModifiedBy>
  <cp:revision>11</cp:revision>
  <dcterms:created xsi:type="dcterms:W3CDTF">2019-05-07T14:29:09Z</dcterms:created>
  <dcterms:modified xsi:type="dcterms:W3CDTF">2019-05-08T13:33:53Z</dcterms:modified>
</cp:coreProperties>
</file>