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A(y) : payoff do player y</a:t>
            </a:r>
          </a:p>
          <a:p>
            <a:pPr/>
            <a:r>
              <a:t>s(y) : 1 se y é cooperador, 0 cc.</a:t>
            </a:r>
          </a:p>
          <a:p>
            <a:pPr/>
            <a:r>
              <a:t>m : parâmetro livre do modelo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um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1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Manuel Macieira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–Manuel Macieira</a:t>
            </a:r>
          </a:p>
        </p:txBody>
      </p:sp>
      <p:sp>
        <p:nvSpPr>
          <p:cNvPr id="94" name="“Digite aqui uma citação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“Digite aqui uma citação.”</a:t>
            </a:r>
          </a:p>
        </p:txBody>
      </p:sp>
      <p:sp>
        <p:nvSpPr>
          <p:cNvPr id="9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Nível um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2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40" name="Nível um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to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alín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5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alíne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um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6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um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76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um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fluence of resource inequality in cooperation"/>
          <p:cNvSpPr txBox="1"/>
          <p:nvPr>
            <p:ph type="ctrTitle"/>
          </p:nvPr>
        </p:nvSpPr>
        <p:spPr>
          <a:xfrm>
            <a:off x="355600" y="635000"/>
            <a:ext cx="12293600" cy="32385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Influence of resource inequality in cooperation</a:t>
            </a:r>
          </a:p>
        </p:txBody>
      </p:sp>
      <p:sp>
        <p:nvSpPr>
          <p:cNvPr id="120" name="Department of Computer Science and Engineering, Instituto Superior Técnico"/>
          <p:cNvSpPr txBox="1"/>
          <p:nvPr>
            <p:ph type="subTitle" sz="quarter" idx="1"/>
          </p:nvPr>
        </p:nvSpPr>
        <p:spPr>
          <a:xfrm>
            <a:off x="355600" y="4397623"/>
            <a:ext cx="12293600" cy="52020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Department of Computer Science and Engineering, Instituto Superior Técnico</a:t>
            </a:r>
          </a:p>
        </p:txBody>
      </p:sp>
      <p:grpSp>
        <p:nvGrpSpPr>
          <p:cNvPr id="123" name="Grupo"/>
          <p:cNvGrpSpPr/>
          <p:nvPr/>
        </p:nvGrpSpPr>
        <p:grpSpPr>
          <a:xfrm>
            <a:off x="4074529" y="6623050"/>
            <a:ext cx="4855742" cy="1663701"/>
            <a:chOff x="0" y="0"/>
            <a:chExt cx="4855740" cy="1663700"/>
          </a:xfrm>
        </p:grpSpPr>
        <p:sp>
          <p:nvSpPr>
            <p:cNvPr id="121" name="Daniel Ramos…"/>
            <p:cNvSpPr txBox="1"/>
            <p:nvPr/>
          </p:nvSpPr>
          <p:spPr>
            <a:xfrm>
              <a:off x="0" y="0"/>
              <a:ext cx="3175100" cy="166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/>
              <a:r>
                <a:t>Daniel Ramos    </a:t>
              </a:r>
            </a:p>
            <a:p>
              <a:pPr algn="l"/>
              <a:r>
                <a:t>Miguel Tavares    </a:t>
              </a:r>
            </a:p>
            <a:p>
              <a:pPr algn="l"/>
              <a:r>
                <a:t>Ricardo Brancas</a:t>
              </a:r>
            </a:p>
          </p:txBody>
        </p:sp>
        <p:sp>
          <p:nvSpPr>
            <p:cNvPr id="122" name="- 81620…"/>
            <p:cNvSpPr txBox="1"/>
            <p:nvPr/>
          </p:nvSpPr>
          <p:spPr>
            <a:xfrm>
              <a:off x="3201292" y="0"/>
              <a:ext cx="1654449" cy="166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/>
              <a:r>
                <a:t>- 81620</a:t>
              </a:r>
            </a:p>
            <a:p>
              <a:pPr algn="l"/>
              <a:r>
                <a:t>- 83528</a:t>
              </a:r>
            </a:p>
            <a:p>
              <a:pPr algn="l"/>
              <a:r>
                <a:t>- 83557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operation exists in nature.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Cooperation exists in nature. </a:t>
            </a:r>
          </a:p>
          <a:p>
            <a:pPr>
              <a:defRPr sz="6000"/>
            </a:pPr>
            <a:r>
              <a:t>Why?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sioner’s dilem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Prisioner’s dilemma</a:t>
            </a:r>
          </a:p>
        </p:txBody>
      </p:sp>
      <p:graphicFrame>
        <p:nvGraphicFramePr>
          <p:cNvPr id="128" name="Tabela"/>
          <p:cNvGraphicFramePr/>
          <p:nvPr/>
        </p:nvGraphicFramePr>
        <p:xfrm>
          <a:off x="3187699" y="4334209"/>
          <a:ext cx="5829301" cy="6299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17700"/>
                <a:gridCol w="2554357"/>
                <a:gridCol w="2155416"/>
              </a:tblGrid>
              <a:tr h="594657">
                <a:tc>
                  <a:txBody>
                    <a:bodyPr/>
                    <a:lstStyle/>
                    <a:p>
                      <a:pPr>
                        <a:defRPr sz="30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14141"/>
                      </a:solidFill>
                      <a:miter lim="400000"/>
                    </a:lnT>
                    <a:lnB w="12700">
                      <a:solidFill>
                        <a:srgbClr val="41414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Cooperator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14141"/>
                      </a:solidFill>
                      <a:miter lim="400000"/>
                    </a:lnT>
                    <a:lnB w="12700">
                      <a:solidFill>
                        <a:srgbClr val="41414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Defector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14141"/>
                      </a:solidFill>
                      <a:miter lim="400000"/>
                    </a:lnT>
                    <a:lnB w="12700">
                      <a:solidFill>
                        <a:srgbClr val="414141"/>
                      </a:solidFill>
                      <a:miter lim="400000"/>
                    </a:lnB>
                  </a:tcPr>
                </a:tc>
              </a:tr>
              <a:tr h="59343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Cooperator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1414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1414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1414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Defector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1414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1414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14141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9" name="Equação"/>
          <p:cNvSpPr txBox="1"/>
          <p:nvPr/>
        </p:nvSpPr>
        <p:spPr>
          <a:xfrm>
            <a:off x="5141343" y="7135008"/>
            <a:ext cx="2720188" cy="31638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&lt;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S</m:t>
                  </m:r>
                </m:oMath>
              </m:oMathPara>
            </a14:m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at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Lattice</a:t>
            </a:r>
          </a:p>
        </p:txBody>
      </p:sp>
      <p:pic>
        <p:nvPicPr>
          <p:cNvPr id="132" name="Square_grid_graph.svg.png" descr="Square_grid_graph.svg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21228" y="3298928"/>
            <a:ext cx="5162344" cy="5162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riginal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Original approach</a:t>
            </a:r>
          </a:p>
        </p:txBody>
      </p:sp>
      <p:sp>
        <p:nvSpPr>
          <p:cNvPr id="135" name="Equação"/>
          <p:cNvSpPr txBox="1"/>
          <p:nvPr/>
        </p:nvSpPr>
        <p:spPr>
          <a:xfrm>
            <a:off x="3102429" y="3696094"/>
            <a:ext cx="6799942" cy="23614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6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lim>
                      </m:limLow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lim>
                      </m:limLow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den>
                  </m:f>
                </m:oMath>
              </m:oMathPara>
            </a14:m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plicator equation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Replicator equation approach</a:t>
            </a:r>
          </a:p>
        </p:txBody>
      </p:sp>
      <p:sp>
        <p:nvSpPr>
          <p:cNvPr id="140" name="Equação"/>
          <p:cNvSpPr txBox="1"/>
          <p:nvPr/>
        </p:nvSpPr>
        <p:spPr>
          <a:xfrm>
            <a:off x="2814236" y="3609976"/>
            <a:ext cx="7376328" cy="18624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36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360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xmlns:a="http://schemas.openxmlformats.org/drawingml/2006/main" sz="360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60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xmlns:a="http://schemas.openxmlformats.org/drawingml/2006/main" sz="360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xmlns:a="http://schemas.openxmlformats.org/drawingml/2006/main" sz="360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xmlns:a="http://schemas.openxmlformats.org/drawingml/2006/main" sz="360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sSubSup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</m:sup>
                        </m:sSubSup>
                      </m:e>
                    </m:mr>
                    <m:mr>
                      <m:e/>
                      <m:e>
                        <m:r>
                          <a:rPr xmlns:a="http://schemas.openxmlformats.org/drawingml/2006/main" sz="360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num>
                          <m:den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den>
                        </m:f>
                        <m:f>
                          <m:fPr>
                            <m:ctrlP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num>
                          <m:den>
                            <m:argPr>
                              <m:scrLvl m:val="0"/>
                            </m:argP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xmlns:a="http://schemas.openxmlformats.org/drawingml/2006/main" sz="3600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  <m:d>
                          <m:dPr>
                            <m:ctrlP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f>
                              <m:fPr>
                                <m:ctrlPr>
                                  <a:rPr xmlns:a="http://schemas.openxmlformats.org/drawingml/2006/main" sz="360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type m:val="bar"/>
                              </m:fPr>
                              <m:num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60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num>
                              <m:den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60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60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60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60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3600" i="1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3600" i="1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mr>
                  </m:m>
                </m:oMath>
              </m:oMathPara>
            </a14:m>
            <a:endParaRPr sz="3600">
              <a:solidFill>
                <a:srgbClr val="535353"/>
              </a:solidFill>
            </a:endParaRPr>
          </a:p>
        </p:txBody>
      </p:sp>
      <p:pic>
        <p:nvPicPr>
          <p:cNvPr id="141" name="Captura de ecrã 2018-12-05, às 13.54.31.png" descr="Captura de ecrã 2018-12-05, às 13.54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9288" y="5886949"/>
            <a:ext cx="7826224" cy="2263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oftmax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softmax approach</a:t>
            </a:r>
          </a:p>
        </p:txBody>
      </p:sp>
      <p:sp>
        <p:nvSpPr>
          <p:cNvPr id="144" name="Equação"/>
          <p:cNvSpPr txBox="1"/>
          <p:nvPr/>
        </p:nvSpPr>
        <p:spPr>
          <a:xfrm>
            <a:off x="2364100" y="4214322"/>
            <a:ext cx="8276600" cy="132495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45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5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σ</m:t>
                  </m:r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x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525252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500" i="1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  <m:sSub>
                            <m:e>
                              <m:r>
                                <a:rPr xmlns:a="http://schemas.openxmlformats.org/drawingml/2006/main" sz="4500" i="1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xmlns:a="http://schemas.openxmlformats.org/drawingml/2006/main" sz="4500" i="1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num>
                    <m:den>
                      <m:sSup>
                        <m:e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4500" i="1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xmlns:a="http://schemas.openxmlformats.org/drawingml/2006/main" sz="4500" i="1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e>
                              <m:r>
                                <a:rPr xmlns:a="http://schemas.openxmlformats.org/drawingml/2006/main" sz="4500" i="1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xmlns:a="http://schemas.openxmlformats.org/drawingml/2006/main" sz="4500" i="1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4500" i="1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den>
                  </m:f>
                </m:oMath>
              </m:oMathPara>
            </a14:m>
            <a:endParaRPr sz="4500">
              <a:solidFill>
                <a:srgbClr val="53535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