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0" d="100"/>
          <a:sy n="50" d="100"/>
        </p:scale>
        <p:origin x="7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6/27/2019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6/27/2019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26" name="Picture 2" descr="suntree_3">
            <a:extLst>
              <a:ext uri="{FF2B5EF4-FFF2-40B4-BE49-F238E27FC236}">
                <a16:creationId xmlns:a16="http://schemas.microsoft.com/office/drawing/2014/main" id="{56352F7E-531D-4761-8023-E46437109B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098" r="-1" b="14093"/>
          <a:stretch/>
        </p:blipFill>
        <p:spPr bwMode="auto">
          <a:xfrm>
            <a:off x="2"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6DEB16-928F-43E0-A28B-79B9216A0EB9}"/>
              </a:ext>
            </a:extLst>
          </p:cNvPr>
          <p:cNvSpPr>
            <a:spLocks noGrp="1"/>
          </p:cNvSpPr>
          <p:nvPr>
            <p:ph type="ctrTitle"/>
          </p:nvPr>
        </p:nvSpPr>
        <p:spPr>
          <a:xfrm>
            <a:off x="1300526" y="3236470"/>
            <a:ext cx="6829044" cy="1252601"/>
          </a:xfrm>
        </p:spPr>
        <p:txBody>
          <a:bodyPr>
            <a:normAutofit/>
          </a:bodyPr>
          <a:lstStyle/>
          <a:p>
            <a:pPr algn="r"/>
            <a:r>
              <a:rPr lang="es-419" sz="4400" dirty="0">
                <a:solidFill>
                  <a:srgbClr val="FFFFFE"/>
                </a:solidFill>
              </a:rPr>
              <a:t>Árbol solar </a:t>
            </a:r>
          </a:p>
        </p:txBody>
      </p:sp>
      <p:sp>
        <p:nvSpPr>
          <p:cNvPr id="3" name="Subtítulo 2">
            <a:extLst>
              <a:ext uri="{FF2B5EF4-FFF2-40B4-BE49-F238E27FC236}">
                <a16:creationId xmlns:a16="http://schemas.microsoft.com/office/drawing/2014/main" id="{FE8D88D2-6BB7-4211-882D-9F2ED1903905}"/>
              </a:ext>
            </a:extLst>
          </p:cNvPr>
          <p:cNvSpPr>
            <a:spLocks noGrp="1"/>
          </p:cNvSpPr>
          <p:nvPr>
            <p:ph type="subTitle" idx="1"/>
          </p:nvPr>
        </p:nvSpPr>
        <p:spPr>
          <a:xfrm>
            <a:off x="1300525" y="4669144"/>
            <a:ext cx="6829043" cy="716529"/>
          </a:xfrm>
        </p:spPr>
        <p:txBody>
          <a:bodyPr>
            <a:normAutofit fontScale="77500" lnSpcReduction="20000"/>
          </a:bodyPr>
          <a:lstStyle/>
          <a:p>
            <a:pPr algn="r"/>
            <a:r>
              <a:rPr lang="es-419" sz="1600" dirty="0" err="1">
                <a:solidFill>
                  <a:srgbClr val="FFFFFE"/>
                </a:solidFill>
              </a:rPr>
              <a:t>Garcia</a:t>
            </a:r>
            <a:r>
              <a:rPr lang="es-419" sz="1600" dirty="0">
                <a:solidFill>
                  <a:srgbClr val="FFFFFE"/>
                </a:solidFill>
              </a:rPr>
              <a:t> ángeles Karen </a:t>
            </a:r>
            <a:r>
              <a:rPr lang="es-419" sz="1600" dirty="0" err="1">
                <a:solidFill>
                  <a:srgbClr val="FFFFFE"/>
                </a:solidFill>
              </a:rPr>
              <a:t>jocabeth</a:t>
            </a:r>
            <a:r>
              <a:rPr lang="es-419" sz="1600" dirty="0">
                <a:solidFill>
                  <a:srgbClr val="FFFFFE"/>
                </a:solidFill>
              </a:rPr>
              <a:t> </a:t>
            </a:r>
          </a:p>
          <a:p>
            <a:pPr algn="r"/>
            <a:r>
              <a:rPr lang="es-419" sz="1600" dirty="0">
                <a:solidFill>
                  <a:srgbClr val="FFFFFE"/>
                </a:solidFill>
              </a:rPr>
              <a:t>Bravo </a:t>
            </a:r>
            <a:r>
              <a:rPr lang="es-419" sz="1600" dirty="0" err="1">
                <a:solidFill>
                  <a:srgbClr val="FFFFFE"/>
                </a:solidFill>
              </a:rPr>
              <a:t>menchaca</a:t>
            </a:r>
            <a:r>
              <a:rPr lang="es-419" sz="1600" dirty="0">
                <a:solidFill>
                  <a:srgbClr val="FFFFFE"/>
                </a:solidFill>
              </a:rPr>
              <a:t> Ricardo </a:t>
            </a:r>
          </a:p>
        </p:txBody>
      </p:sp>
      <p:cxnSp>
        <p:nvCxnSpPr>
          <p:cNvPr id="137" name="Straight Connector 136">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a:solidFill>
              <a:srgbClr val="D09B6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50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789AAB-729B-426D-8889-111188F116B4}"/>
              </a:ext>
            </a:extLst>
          </p:cNvPr>
          <p:cNvSpPr>
            <a:spLocks noGrp="1"/>
          </p:cNvSpPr>
          <p:nvPr>
            <p:ph type="title"/>
          </p:nvPr>
        </p:nvSpPr>
        <p:spPr>
          <a:xfrm>
            <a:off x="1451579" y="804519"/>
            <a:ext cx="9603275" cy="1049235"/>
          </a:xfrm>
        </p:spPr>
        <p:txBody>
          <a:bodyPr>
            <a:normAutofit/>
          </a:bodyPr>
          <a:lstStyle/>
          <a:p>
            <a:r>
              <a:rPr lang="es-419" dirty="0"/>
              <a:t>¿Por qué hacer este proyecto?</a:t>
            </a:r>
          </a:p>
        </p:txBody>
      </p:sp>
      <p:sp>
        <p:nvSpPr>
          <p:cNvPr id="3" name="Marcador de contenido 2">
            <a:extLst>
              <a:ext uri="{FF2B5EF4-FFF2-40B4-BE49-F238E27FC236}">
                <a16:creationId xmlns:a16="http://schemas.microsoft.com/office/drawing/2014/main" id="{AD3A6D37-DF36-40EE-A513-913AE75872D3}"/>
              </a:ext>
            </a:extLst>
          </p:cNvPr>
          <p:cNvSpPr>
            <a:spLocks noGrp="1"/>
          </p:cNvSpPr>
          <p:nvPr>
            <p:ph idx="1"/>
          </p:nvPr>
        </p:nvSpPr>
        <p:spPr>
          <a:xfrm>
            <a:off x="1451579" y="2015734"/>
            <a:ext cx="4162555" cy="3450613"/>
          </a:xfrm>
        </p:spPr>
        <p:txBody>
          <a:bodyPr>
            <a:normAutofit/>
          </a:bodyPr>
          <a:lstStyle/>
          <a:p>
            <a:r>
              <a:rPr lang="es-MX" dirty="0"/>
              <a:t>Este proyecto se realiza para la ayuda en el medio ambiente, siendo un pequeño grano de arena el cual será el resultado de la energía renovable solar que sustituye la electricidad.</a:t>
            </a:r>
          </a:p>
        </p:txBody>
      </p:sp>
      <p:pic>
        <p:nvPicPr>
          <p:cNvPr id="1026" name="Picture 2" descr="Resultado de imagen para energia solar arbol">
            <a:extLst>
              <a:ext uri="{FF2B5EF4-FFF2-40B4-BE49-F238E27FC236}">
                <a16:creationId xmlns:a16="http://schemas.microsoft.com/office/drawing/2014/main" id="{7EEAE572-E838-48E6-823E-DA49D8DFA1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147498"/>
            <a:ext cx="4960443" cy="318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85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13E9A574-8670-4E50-A8ED-1AA7A97A4767}"/>
              </a:ext>
            </a:extLst>
          </p:cNvPr>
          <p:cNvSpPr>
            <a:spLocks noGrp="1"/>
          </p:cNvSpPr>
          <p:nvPr>
            <p:ph type="title"/>
          </p:nvPr>
        </p:nvSpPr>
        <p:spPr>
          <a:xfrm>
            <a:off x="1451580" y="804520"/>
            <a:ext cx="5550355" cy="1049235"/>
          </a:xfrm>
        </p:spPr>
        <p:txBody>
          <a:bodyPr>
            <a:normAutofit/>
          </a:bodyPr>
          <a:lstStyle/>
          <a:p>
            <a:r>
              <a:rPr lang="es-419" dirty="0"/>
              <a:t>Objetivo </a:t>
            </a:r>
          </a:p>
        </p:txBody>
      </p:sp>
      <p:sp>
        <p:nvSpPr>
          <p:cNvPr id="75" name="Rectangle 74">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3092A9DD-D421-4A3F-BBD9-E284D7CBF2BC}"/>
              </a:ext>
            </a:extLst>
          </p:cNvPr>
          <p:cNvSpPr>
            <a:spLocks noGrp="1"/>
          </p:cNvSpPr>
          <p:nvPr>
            <p:ph idx="1"/>
          </p:nvPr>
        </p:nvSpPr>
        <p:spPr>
          <a:xfrm>
            <a:off x="1451580" y="2015732"/>
            <a:ext cx="5550355" cy="3450613"/>
          </a:xfrm>
        </p:spPr>
        <p:txBody>
          <a:bodyPr>
            <a:normAutofit/>
          </a:bodyPr>
          <a:lstStyle/>
          <a:p>
            <a:r>
              <a:rPr lang="es-MX" dirty="0"/>
              <a:t>El objetivo de este proyecto es realizar un cargador solar para dispositivos portátiles como : teléfonos, celulares, iPod etc. Los más comunes que usa la sociedad, en las escuelas , en los hogares y la industria. </a:t>
            </a:r>
            <a:endParaRPr lang="es-419" dirty="0"/>
          </a:p>
        </p:txBody>
      </p:sp>
      <p:grpSp>
        <p:nvGrpSpPr>
          <p:cNvPr id="77" name="Group 76">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78" name="Rectangle 77">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074" name="Picture 2" descr="Resultado de imagen para energia solar arbol">
            <a:extLst>
              <a:ext uri="{FF2B5EF4-FFF2-40B4-BE49-F238E27FC236}">
                <a16:creationId xmlns:a16="http://schemas.microsoft.com/office/drawing/2014/main" id="{40842245-6A90-43C6-82EA-881DDDE12D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78" r="10205" b="-4"/>
          <a:stretch/>
        </p:blipFill>
        <p:spPr bwMode="auto">
          <a:xfrm>
            <a:off x="8116373" y="1116345"/>
            <a:ext cx="2799103"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3" name="Straight Connector 82">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44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7DE9B4CD-4682-45EC-B584-D479FD362825}"/>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Diseño interno </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E6373EAE-E829-42E1-93E0-EEF2DEC38185}"/>
              </a:ext>
            </a:extLst>
          </p:cNvPr>
          <p:cNvPicPr>
            <a:picLocks noGrp="1" noChangeAspect="1"/>
          </p:cNvPicPr>
          <p:nvPr>
            <p:ph idx="1"/>
          </p:nvPr>
        </p:nvPicPr>
        <p:blipFill>
          <a:blip r:embed="rId3"/>
          <a:stretch>
            <a:fillRect/>
          </a:stretch>
        </p:blipFill>
        <p:spPr>
          <a:xfrm>
            <a:off x="4618374" y="1915915"/>
            <a:ext cx="6282919" cy="226703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69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C95B3-70DF-46A9-9985-AD8706390EF5}"/>
              </a:ext>
            </a:extLst>
          </p:cNvPr>
          <p:cNvSpPr>
            <a:spLocks noGrp="1"/>
          </p:cNvSpPr>
          <p:nvPr>
            <p:ph type="title"/>
          </p:nvPr>
        </p:nvSpPr>
        <p:spPr>
          <a:xfrm>
            <a:off x="1451579" y="804519"/>
            <a:ext cx="9603275" cy="1049235"/>
          </a:xfrm>
        </p:spPr>
        <p:txBody>
          <a:bodyPr>
            <a:normAutofit/>
          </a:bodyPr>
          <a:lstStyle/>
          <a:p>
            <a:r>
              <a:rPr lang="es-419" dirty="0"/>
              <a:t>Materiales y costos </a:t>
            </a:r>
          </a:p>
        </p:txBody>
      </p:sp>
      <p:sp>
        <p:nvSpPr>
          <p:cNvPr id="3" name="Marcador de contenido 2">
            <a:extLst>
              <a:ext uri="{FF2B5EF4-FFF2-40B4-BE49-F238E27FC236}">
                <a16:creationId xmlns:a16="http://schemas.microsoft.com/office/drawing/2014/main" id="{A7CE627C-5DB5-4763-A41D-0E89B28E171B}"/>
              </a:ext>
            </a:extLst>
          </p:cNvPr>
          <p:cNvSpPr>
            <a:spLocks noGrp="1"/>
          </p:cNvSpPr>
          <p:nvPr>
            <p:ph idx="1"/>
          </p:nvPr>
        </p:nvSpPr>
        <p:spPr>
          <a:xfrm>
            <a:off x="1451581" y="2015734"/>
            <a:ext cx="4169336" cy="3450613"/>
          </a:xfrm>
        </p:spPr>
        <p:txBody>
          <a:bodyPr>
            <a:normAutofit/>
          </a:bodyPr>
          <a:lstStyle/>
          <a:p>
            <a:pPr>
              <a:lnSpc>
                <a:spcPct val="110000"/>
              </a:lnSpc>
            </a:pPr>
            <a:r>
              <a:rPr lang="pt-BR" sz="1900"/>
              <a:t>De 5 a 7 </a:t>
            </a:r>
            <a:r>
              <a:rPr lang="pt-BR" sz="1900" err="1"/>
              <a:t>paneles</a:t>
            </a:r>
            <a:r>
              <a:rPr lang="pt-BR" sz="1900"/>
              <a:t> solar de 7 volts o 5 volts ($870x5pcs) 	</a:t>
            </a:r>
          </a:p>
          <a:p>
            <a:pPr>
              <a:lnSpc>
                <a:spcPct val="110000"/>
              </a:lnSpc>
            </a:pPr>
            <a:r>
              <a:rPr lang="pt-BR" sz="1900"/>
              <a:t>2 a 3 Entradas USB ($18x3pcs) 	</a:t>
            </a:r>
          </a:p>
          <a:p>
            <a:pPr>
              <a:lnSpc>
                <a:spcPct val="110000"/>
              </a:lnSpc>
            </a:pPr>
            <a:r>
              <a:rPr lang="es-419" sz="1900"/>
              <a:t>2 a 3 Diodos de 5 volts ($6) 	</a:t>
            </a:r>
          </a:p>
          <a:p>
            <a:pPr>
              <a:lnSpc>
                <a:spcPct val="110000"/>
              </a:lnSpc>
            </a:pPr>
            <a:r>
              <a:rPr lang="es-419" sz="1900"/>
              <a:t>Cautín ($339) 	</a:t>
            </a:r>
          </a:p>
          <a:p>
            <a:pPr>
              <a:lnSpc>
                <a:spcPct val="110000"/>
              </a:lnSpc>
            </a:pPr>
            <a:r>
              <a:rPr lang="es-419" sz="1900"/>
              <a:t>Soldadura ($107) 	</a:t>
            </a:r>
          </a:p>
          <a:p>
            <a:pPr>
              <a:lnSpc>
                <a:spcPct val="110000"/>
              </a:lnSpc>
            </a:pPr>
            <a:r>
              <a:rPr lang="es-419" sz="1900"/>
              <a:t>Pinzas de punta ($63) 	</a:t>
            </a:r>
          </a:p>
          <a:p>
            <a:pPr>
              <a:lnSpc>
                <a:spcPct val="110000"/>
              </a:lnSpc>
            </a:pPr>
            <a:r>
              <a:rPr lang="es-419" sz="1900"/>
              <a:t>Estructura ($300) 	</a:t>
            </a:r>
          </a:p>
          <a:p>
            <a:pPr>
              <a:lnSpc>
                <a:spcPct val="110000"/>
              </a:lnSpc>
            </a:pPr>
            <a:endParaRPr lang="es-419" sz="1900"/>
          </a:p>
        </p:txBody>
      </p:sp>
      <p:pic>
        <p:nvPicPr>
          <p:cNvPr id="4" name="Imagen 3">
            <a:extLst>
              <a:ext uri="{FF2B5EF4-FFF2-40B4-BE49-F238E27FC236}">
                <a16:creationId xmlns:a16="http://schemas.microsoft.com/office/drawing/2014/main" id="{4FA7EB54-25E0-47E1-993D-3231FF152873}"/>
              </a:ext>
            </a:extLst>
          </p:cNvPr>
          <p:cNvPicPr>
            <a:picLocks noChangeAspect="1"/>
          </p:cNvPicPr>
          <p:nvPr/>
        </p:nvPicPr>
        <p:blipFill>
          <a:blip r:embed="rId2"/>
          <a:stretch>
            <a:fillRect/>
          </a:stretch>
        </p:blipFill>
        <p:spPr>
          <a:xfrm>
            <a:off x="6108443" y="2746722"/>
            <a:ext cx="2391342" cy="1988633"/>
          </a:xfrm>
          <a:prstGeom prst="rect">
            <a:avLst/>
          </a:prstGeom>
        </p:spPr>
      </p:pic>
      <p:pic>
        <p:nvPicPr>
          <p:cNvPr id="6" name="Imagen 5">
            <a:extLst>
              <a:ext uri="{FF2B5EF4-FFF2-40B4-BE49-F238E27FC236}">
                <a16:creationId xmlns:a16="http://schemas.microsoft.com/office/drawing/2014/main" id="{0865AE9E-5C2E-4905-AA14-A6C7AAFC8E7F}"/>
              </a:ext>
            </a:extLst>
          </p:cNvPr>
          <p:cNvPicPr>
            <a:picLocks noChangeAspect="1"/>
          </p:cNvPicPr>
          <p:nvPr/>
        </p:nvPicPr>
        <p:blipFill rotWithShape="1">
          <a:blip r:embed="rId3"/>
          <a:srcRect l="16406" t="24062" r="11907" b="8164"/>
          <a:stretch/>
        </p:blipFill>
        <p:spPr>
          <a:xfrm>
            <a:off x="8664115" y="2166154"/>
            <a:ext cx="2390738" cy="1342168"/>
          </a:xfrm>
          <a:prstGeom prst="rect">
            <a:avLst/>
          </a:prstGeom>
        </p:spPr>
      </p:pic>
      <p:pic>
        <p:nvPicPr>
          <p:cNvPr id="5" name="Imagen 4">
            <a:extLst>
              <a:ext uri="{FF2B5EF4-FFF2-40B4-BE49-F238E27FC236}">
                <a16:creationId xmlns:a16="http://schemas.microsoft.com/office/drawing/2014/main" id="{6B1DDA68-A60B-43E5-B6AB-22F4DA0E9484}"/>
              </a:ext>
            </a:extLst>
          </p:cNvPr>
          <p:cNvPicPr>
            <a:picLocks noChangeAspect="1"/>
          </p:cNvPicPr>
          <p:nvPr/>
        </p:nvPicPr>
        <p:blipFill rotWithShape="1">
          <a:blip r:embed="rId4"/>
          <a:srcRect l="7077" t="18627" r="18354" b="13438"/>
          <a:stretch/>
        </p:blipFill>
        <p:spPr>
          <a:xfrm>
            <a:off x="8664114" y="4189713"/>
            <a:ext cx="3353025" cy="1276634"/>
          </a:xfrm>
          <a:prstGeom prst="rect">
            <a:avLst/>
          </a:prstGeom>
        </p:spPr>
      </p:pic>
    </p:spTree>
    <p:extLst>
      <p:ext uri="{BB962C8B-B14F-4D97-AF65-F5344CB8AC3E}">
        <p14:creationId xmlns:p14="http://schemas.microsoft.com/office/powerpoint/2010/main" val="91828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9DCA2-6832-433E-B718-ABAD7C4B227E}"/>
              </a:ext>
            </a:extLst>
          </p:cNvPr>
          <p:cNvSpPr>
            <a:spLocks noGrp="1"/>
          </p:cNvSpPr>
          <p:nvPr>
            <p:ph type="title"/>
          </p:nvPr>
        </p:nvSpPr>
        <p:spPr/>
        <p:txBody>
          <a:bodyPr/>
          <a:lstStyle/>
          <a:p>
            <a:r>
              <a:rPr lang="es-419" dirty="0"/>
              <a:t>Justificación de los precios </a:t>
            </a:r>
          </a:p>
        </p:txBody>
      </p:sp>
      <p:sp>
        <p:nvSpPr>
          <p:cNvPr id="3" name="Marcador de contenido 2">
            <a:extLst>
              <a:ext uri="{FF2B5EF4-FFF2-40B4-BE49-F238E27FC236}">
                <a16:creationId xmlns:a16="http://schemas.microsoft.com/office/drawing/2014/main" id="{38D43AEA-B655-4DC9-BBB4-9D3F14153A35}"/>
              </a:ext>
            </a:extLst>
          </p:cNvPr>
          <p:cNvSpPr>
            <a:spLocks noGrp="1"/>
          </p:cNvSpPr>
          <p:nvPr>
            <p:ph idx="1"/>
          </p:nvPr>
        </p:nvSpPr>
        <p:spPr/>
        <p:txBody>
          <a:bodyPr/>
          <a:lstStyle/>
          <a:p>
            <a:r>
              <a:rPr lang="es-MX" dirty="0"/>
              <a:t>Este material es el adecuado para el proyecto se busco este tipo de paneles solares por su eficiencia y su efectividad con la cual van a poder cargar de 1 a dos dispositivos sin problema la estructura es para que a diferentes horas del día se pueda captar el sol y los demás componentes son esenciales para realizar el proyecto, los </a:t>
            </a:r>
            <a:r>
              <a:rPr lang="es-MX" dirty="0" err="1"/>
              <a:t>usb</a:t>
            </a:r>
            <a:r>
              <a:rPr lang="es-MX" dirty="0"/>
              <a:t> tipo hembra es para que nosotros podamos conectar nuestros dispositivos, el diodo es para que la corriente solo fluya por un sentido, y lo demás es material de trabajo para poder lograrlo la materia prima no se incluye ya que va en el costo de la estructura. </a:t>
            </a:r>
          </a:p>
          <a:p>
            <a:r>
              <a:rPr lang="es-MX" dirty="0"/>
              <a:t>Se hará un gasto total alrededor de </a:t>
            </a:r>
            <a:r>
              <a:rPr lang="es-MX" b="1" dirty="0"/>
              <a:t>1703 pesos</a:t>
            </a:r>
            <a:r>
              <a:rPr lang="es-MX" dirty="0"/>
              <a:t>. </a:t>
            </a:r>
            <a:endParaRPr lang="es-419" dirty="0"/>
          </a:p>
        </p:txBody>
      </p:sp>
    </p:spTree>
    <p:extLst>
      <p:ext uri="{BB962C8B-B14F-4D97-AF65-F5344CB8AC3E}">
        <p14:creationId xmlns:p14="http://schemas.microsoft.com/office/powerpoint/2010/main" val="176699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30" name="Picture 6" descr="Resultado de imagen para bonsai solar">
            <a:extLst>
              <a:ext uri="{FF2B5EF4-FFF2-40B4-BE49-F238E27FC236}">
                <a16:creationId xmlns:a16="http://schemas.microsoft.com/office/drawing/2014/main" id="{42CF84DA-BE5F-4B60-8037-BBF7A33AEF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24" r="16074"/>
          <a:stretch/>
        </p:blipFill>
        <p:spPr bwMode="auto">
          <a:xfrm>
            <a:off x="2" y="10"/>
            <a:ext cx="6094409"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bonsai solar">
            <a:extLst>
              <a:ext uri="{FF2B5EF4-FFF2-40B4-BE49-F238E27FC236}">
                <a16:creationId xmlns:a16="http://schemas.microsoft.com/office/drawing/2014/main" id="{99B817CE-4894-496D-81FA-5FCAE32BE4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45" r="27868"/>
          <a:stretch/>
        </p:blipFill>
        <p:spPr bwMode="auto">
          <a:xfrm>
            <a:off x="6096051" y="10"/>
            <a:ext cx="6094409"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3356D18-B5E6-44B1-ADBC-7094E0DCC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7192" y="1353662"/>
            <a:ext cx="4414440" cy="4150676"/>
          </a:xfrm>
          <a:prstGeom prst="rect">
            <a:avLst/>
          </a:prstGeom>
          <a:solidFill>
            <a:srgbClr val="000001">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BE7A374D-06C5-4ECA-9F91-7183DD3D8A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3127" y="2579935"/>
            <a:ext cx="4070579" cy="0"/>
          </a:xfrm>
          <a:prstGeom prst="line">
            <a:avLst/>
          </a:prstGeom>
          <a:ln w="31750">
            <a:solidFill>
              <a:srgbClr val="F9B64B"/>
            </a:solidFill>
          </a:ln>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A62D238E-F793-4B26-AEEA-1ABBEC66332E}"/>
              </a:ext>
            </a:extLst>
          </p:cNvPr>
          <p:cNvSpPr>
            <a:spLocks noGrp="1"/>
          </p:cNvSpPr>
          <p:nvPr>
            <p:ph type="title"/>
          </p:nvPr>
        </p:nvSpPr>
        <p:spPr>
          <a:xfrm>
            <a:off x="4053128" y="1530700"/>
            <a:ext cx="4070578" cy="1049235"/>
          </a:xfrm>
        </p:spPr>
        <p:txBody>
          <a:bodyPr anchor="ctr">
            <a:normAutofit/>
          </a:bodyPr>
          <a:lstStyle/>
          <a:p>
            <a:pPr algn="ctr"/>
            <a:r>
              <a:rPr lang="es-419">
                <a:solidFill>
                  <a:srgbClr val="FFFFFE"/>
                </a:solidFill>
              </a:rPr>
              <a:t>Estructura</a:t>
            </a:r>
          </a:p>
        </p:txBody>
      </p:sp>
      <p:sp>
        <p:nvSpPr>
          <p:cNvPr id="3" name="Marcador de contenido 2">
            <a:extLst>
              <a:ext uri="{FF2B5EF4-FFF2-40B4-BE49-F238E27FC236}">
                <a16:creationId xmlns:a16="http://schemas.microsoft.com/office/drawing/2014/main" id="{C88E4454-57BE-4FB8-910E-DED2718B058B}"/>
              </a:ext>
            </a:extLst>
          </p:cNvPr>
          <p:cNvSpPr>
            <a:spLocks noGrp="1"/>
          </p:cNvSpPr>
          <p:nvPr>
            <p:ph idx="1"/>
          </p:nvPr>
        </p:nvSpPr>
        <p:spPr>
          <a:xfrm>
            <a:off x="4053128" y="2723314"/>
            <a:ext cx="4070578" cy="2613612"/>
          </a:xfrm>
        </p:spPr>
        <p:txBody>
          <a:bodyPr anchor="t">
            <a:normAutofit fontScale="92500" lnSpcReduction="20000"/>
          </a:bodyPr>
          <a:lstStyle/>
          <a:p>
            <a:pPr>
              <a:lnSpc>
                <a:spcPct val="110000"/>
              </a:lnSpc>
              <a:buClr>
                <a:srgbClr val="F9B64B"/>
              </a:buClr>
            </a:pPr>
            <a:r>
              <a:rPr lang="es-ES" dirty="0">
                <a:solidFill>
                  <a:srgbClr val="FFFFFE"/>
                </a:solidFill>
              </a:rPr>
              <a:t>Construcción de la base, en la cual se hará un diseño de árbol con el cual las hojas serán paneles solares pequeños y la base llevara el circuito que se adaptara para conectar los paneles solares.</a:t>
            </a:r>
          </a:p>
          <a:p>
            <a:pPr>
              <a:lnSpc>
                <a:spcPct val="110000"/>
              </a:lnSpc>
              <a:buClr>
                <a:srgbClr val="F9B64B"/>
              </a:buClr>
            </a:pPr>
            <a:r>
              <a:rPr lang="es-ES" dirty="0">
                <a:solidFill>
                  <a:srgbClr val="FFFFFE"/>
                </a:solidFill>
              </a:rPr>
              <a:t>Se puede hacer desde una base de plástico, metal o madera. Por costos se hará de madera.</a:t>
            </a:r>
            <a:endParaRPr lang="es-419" dirty="0">
              <a:solidFill>
                <a:srgbClr val="FFFFFE"/>
              </a:solidFill>
            </a:endParaRPr>
          </a:p>
        </p:txBody>
      </p:sp>
    </p:spTree>
    <p:extLst>
      <p:ext uri="{BB962C8B-B14F-4D97-AF65-F5344CB8AC3E}">
        <p14:creationId xmlns:p14="http://schemas.microsoft.com/office/powerpoint/2010/main" val="1586627360"/>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TotalTime>
  <Words>297</Words>
  <Application>Microsoft Office PowerPoint</Application>
  <PresentationFormat>Panorámica</PresentationFormat>
  <Paragraphs>22</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Gill Sans MT</vt:lpstr>
      <vt:lpstr>Galería</vt:lpstr>
      <vt:lpstr>Árbol solar </vt:lpstr>
      <vt:lpstr>¿Por qué hacer este proyecto?</vt:lpstr>
      <vt:lpstr>Objetivo </vt:lpstr>
      <vt:lpstr>Diseño interno </vt:lpstr>
      <vt:lpstr>Materiales y costos </vt:lpstr>
      <vt:lpstr>Justificación de los precios </vt:lpstr>
      <vt:lpstr>Estructura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Árbol solar </dc:title>
  <dc:creator>RICARDO BRAVO MENCHACA</dc:creator>
  <cp:lastModifiedBy>RICARDO BRAVO MENCHACA</cp:lastModifiedBy>
  <cp:revision>2</cp:revision>
  <dcterms:created xsi:type="dcterms:W3CDTF">2019-06-27T13:30:08Z</dcterms:created>
  <dcterms:modified xsi:type="dcterms:W3CDTF">2019-06-27T13:31:12Z</dcterms:modified>
</cp:coreProperties>
</file>