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21240750" cy="15119350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6">
          <p15:clr>
            <a:srgbClr val="9AA0A6"/>
          </p15:clr>
        </p15:guide>
        <p15:guide id="2" orient="horz" pos="6806">
          <p15:clr>
            <a:srgbClr val="9AA0A6"/>
          </p15:clr>
        </p15:guide>
        <p15:guide id="3" pos="396">
          <p15:clr>
            <a:srgbClr val="9AA0A6"/>
          </p15:clr>
        </p15:guide>
        <p15:guide id="4" pos="12987">
          <p15:clr>
            <a:srgbClr val="9AA0A6"/>
          </p15:clr>
        </p15:guide>
        <p15:guide id="5" orient="horz" pos="1657">
          <p15:clr>
            <a:srgbClr val="9AA0A6"/>
          </p15:clr>
        </p15:guide>
        <p15:guide id="6" pos="6746">
          <p15:clr>
            <a:srgbClr val="9AA0A6"/>
          </p15:clr>
        </p15:guide>
        <p15:guide id="7" orient="horz" pos="86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412" y="56"/>
      </p:cViewPr>
      <p:guideLst>
        <p:guide orient="horz" pos="4246"/>
        <p:guide orient="horz" pos="6806"/>
        <p:guide pos="396"/>
        <p:guide pos="12987"/>
        <p:guide orient="horz" pos="1657"/>
        <p:guide pos="6746"/>
        <p:guide orient="horz" pos="86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20901" y="685800"/>
            <a:ext cx="4817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9fdf97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9fdf97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7d1c8068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952" y="685800"/>
            <a:ext cx="4816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7d1c8068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4047" y="2188777"/>
            <a:ext cx="19791900" cy="60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4028" y="8331286"/>
            <a:ext cx="19791900" cy="23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4028" y="3251601"/>
            <a:ext cx="19791900" cy="57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4028" y="9266383"/>
            <a:ext cx="19791900" cy="3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724021" y="2188871"/>
            <a:ext cx="19791300" cy="6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724002" y="8331644"/>
            <a:ext cx="19791300" cy="23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4002" y="6322981"/>
            <a:ext cx="19791300" cy="24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11224469" y="3387999"/>
            <a:ext cx="92907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4002" y="1633330"/>
            <a:ext cx="6522300" cy="22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724002" y="4085089"/>
            <a:ext cx="6522300" cy="9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1138730" y="1323333"/>
            <a:ext cx="14790600" cy="12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10619625" y="-367"/>
            <a:ext cx="10619700" cy="1512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616691" y="3625237"/>
            <a:ext cx="9396000" cy="4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616691" y="8240365"/>
            <a:ext cx="9396000" cy="3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11473237" y="2128606"/>
            <a:ext cx="8912400" cy="10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4028" y="6322709"/>
            <a:ext cx="19791900" cy="24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724002" y="12436871"/>
            <a:ext cx="13933500" cy="17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724002" y="3251741"/>
            <a:ext cx="19791300" cy="5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724002" y="9266781"/>
            <a:ext cx="19791300" cy="3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224866" y="3387853"/>
            <a:ext cx="9291000" cy="10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4028" y="1633260"/>
            <a:ext cx="6522600" cy="22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4028" y="4084913"/>
            <a:ext cx="6522600" cy="93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38770" y="1323276"/>
            <a:ext cx="14791200" cy="120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20000" y="-367"/>
            <a:ext cx="10620000" cy="151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16713" y="3625081"/>
            <a:ext cx="9396300" cy="435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16713" y="8240011"/>
            <a:ext cx="9396300" cy="3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473642" y="2128514"/>
            <a:ext cx="8912700" cy="108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4028" y="12436336"/>
            <a:ext cx="13934100" cy="177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28" y="1308210"/>
            <a:ext cx="197919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28" y="3387853"/>
            <a:ext cx="19791900" cy="10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680119" y="13708144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4002" y="1308266"/>
            <a:ext cx="197913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4002" y="3387999"/>
            <a:ext cx="19791300" cy="10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9679424" y="13708733"/>
            <a:ext cx="1274400" cy="1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istamodelosdenegocios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12387350"/>
            <a:ext cx="21240000" cy="27858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businessmodelanalyst</a:t>
            </a:r>
            <a:r>
              <a:rPr lang="pt-BR" sz="2000">
                <a:solidFill>
                  <a:srgbClr val="FFFFFF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.com.br</a:t>
            </a:r>
            <a:endParaRPr sz="20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4128600" y="57742"/>
            <a:ext cx="129828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96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4128600" y="3705279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Empresa </a:t>
            </a:r>
            <a:r>
              <a:rPr lang="pt-BR" sz="5200">
                <a:solidFill>
                  <a:schemeClr val="tx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X</a:t>
            </a:r>
            <a:endParaRPr sz="5200" dirty="0">
              <a:solidFill>
                <a:schemeClr val="tx1"/>
              </a:solidFill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" name="Google Shape;101;p25">
            <a:extLst>
              <a:ext uri="{FF2B5EF4-FFF2-40B4-BE49-F238E27FC236}">
                <a16:creationId xmlns:a16="http://schemas.microsoft.com/office/drawing/2014/main" id="{09C83132-F4DE-2250-23FE-3DCAB110C613}"/>
              </a:ext>
            </a:extLst>
          </p:cNvPr>
          <p:cNvSpPr txBox="1"/>
          <p:nvPr/>
        </p:nvSpPr>
        <p:spPr>
          <a:xfrm>
            <a:off x="358708" y="6288056"/>
            <a:ext cx="129828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Integrantes: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5200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RMXXXX Aluno Nome do aluno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chemeClr val="tx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RMYYYY Aluno Nome do aluno</a:t>
            </a:r>
            <a:endParaRPr sz="5200" dirty="0">
              <a:solidFill>
                <a:schemeClr val="tx1"/>
              </a:solidFill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4604125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6"/>
          <p:cNvSpPr/>
          <p:nvPr/>
        </p:nvSpPr>
        <p:spPr>
          <a:xfrm>
            <a:off x="628225" y="10850325"/>
            <a:ext cx="100818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6"/>
          <p:cNvSpPr/>
          <p:nvPr/>
        </p:nvSpPr>
        <p:spPr>
          <a:xfrm>
            <a:off x="10710025" y="10850325"/>
            <a:ext cx="9906900" cy="2880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2660000" y="674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6"/>
          <p:cNvSpPr/>
          <p:nvPr/>
        </p:nvSpPr>
        <p:spPr>
          <a:xfrm>
            <a:off x="1663587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6"/>
          <p:cNvSpPr/>
          <p:nvPr/>
        </p:nvSpPr>
        <p:spPr>
          <a:xfrm>
            <a:off x="12660000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/>
          <p:nvPr/>
        </p:nvSpPr>
        <p:spPr>
          <a:xfrm>
            <a:off x="8580025" y="2630025"/>
            <a:ext cx="40800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6"/>
          <p:cNvSpPr/>
          <p:nvPr/>
        </p:nvSpPr>
        <p:spPr>
          <a:xfrm>
            <a:off x="4604125" y="2630025"/>
            <a:ext cx="3975900" cy="411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6"/>
          <p:cNvSpPr/>
          <p:nvPr/>
        </p:nvSpPr>
        <p:spPr>
          <a:xfrm>
            <a:off x="628225" y="2630025"/>
            <a:ext cx="3975900" cy="82203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6"/>
          <p:cNvSpPr/>
          <p:nvPr/>
        </p:nvSpPr>
        <p:spPr>
          <a:xfrm>
            <a:off x="625925" y="251775"/>
            <a:ext cx="2062800" cy="1143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6"/>
          <p:cNvSpPr txBox="1"/>
          <p:nvPr/>
        </p:nvSpPr>
        <p:spPr>
          <a:xfrm>
            <a:off x="10620000" y="14177500"/>
            <a:ext cx="100818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1A7DF"/>
                </a:solidFill>
                <a:latin typeface="Raleway"/>
                <a:ea typeface="Raleway"/>
                <a:cs typeface="Raleway"/>
                <a:sym typeface="Raleway"/>
              </a:rPr>
              <a:t>businessmodelanalyst.com</a:t>
            </a:r>
            <a:endParaRPr sz="1800" b="1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480650" y="359375"/>
            <a:ext cx="20116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Business Model Canvas</a:t>
            </a:r>
            <a:endParaRPr sz="4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03925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for: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7769673" y="1408100"/>
            <a:ext cx="69129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Designed by: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14935417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Date: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17902659" y="1408100"/>
            <a:ext cx="2714400" cy="996900"/>
          </a:xfrm>
          <a:prstGeom prst="rect">
            <a:avLst/>
          </a:prstGeom>
          <a:solidFill>
            <a:srgbClr val="D9D9D9">
              <a:alpha val="709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>
                <a:latin typeface="Raleway"/>
                <a:ea typeface="Raleway"/>
                <a:cs typeface="Raleway"/>
                <a:sym typeface="Raleway"/>
              </a:rPr>
              <a:t>Version: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6"/>
          <p:cNvSpPr/>
          <p:nvPr/>
        </p:nvSpPr>
        <p:spPr>
          <a:xfrm>
            <a:off x="1242413" y="40827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Raleway"/>
                <a:ea typeface="Raleway"/>
                <a:cs typeface="Raleway"/>
                <a:sym typeface="Raleway"/>
              </a:rPr>
              <a:t>Empresas de cartão de crédito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6"/>
          <p:cNvSpPr/>
          <p:nvPr/>
        </p:nvSpPr>
        <p:spPr>
          <a:xfrm>
            <a:off x="4974113" y="34929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Activity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5879063" y="46826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Activity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9386538" y="515165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Client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271313" y="40420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Relationship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7317663" y="4124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Client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7510863" y="6392150"/>
            <a:ext cx="2466900" cy="16587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Client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2915413" y="75600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Channel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3820363" y="8749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Channel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4349138" y="113631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Revenue Source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3290188" y="1150672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Cost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6127088" y="112931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Cost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4974113" y="7560000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Resource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5879063" y="8749675"/>
            <a:ext cx="2466900" cy="1658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"/>
                <a:ea typeface="Raleway"/>
                <a:cs typeface="Raleway"/>
                <a:sym typeface="Raleway"/>
              </a:rPr>
              <a:t>Resource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762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Parceiros chave</a:t>
            </a:r>
            <a:endParaRPr sz="19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475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Activities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8832025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Value Propositions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280790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Relationships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6769450" y="281077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Customer Segments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752025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Resources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12807900" y="6883913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Channels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776200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Cost Structure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10898725" y="10974225"/>
            <a:ext cx="38280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9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7" name="Google Shape;147;p26"/>
          <p:cNvGrpSpPr/>
          <p:nvPr/>
        </p:nvGrpSpPr>
        <p:grpSpPr>
          <a:xfrm>
            <a:off x="3880839" y="2854878"/>
            <a:ext cx="512085" cy="521929"/>
            <a:chOff x="1625325" y="239100"/>
            <a:chExt cx="4347075" cy="4423125"/>
          </a:xfrm>
        </p:grpSpPr>
        <p:sp>
          <p:nvSpPr>
            <p:cNvPr id="148" name="Google Shape;148;p26"/>
            <p:cNvSpPr/>
            <p:nvPr/>
          </p:nvSpPr>
          <p:spPr>
            <a:xfrm>
              <a:off x="1625325" y="2189700"/>
              <a:ext cx="2608250" cy="2472525"/>
            </a:xfrm>
            <a:custGeom>
              <a:avLst/>
              <a:gdLst/>
              <a:ahLst/>
              <a:cxnLst/>
              <a:rect l="l" t="t" r="r" b="b"/>
              <a:pathLst>
                <a:path w="104330" h="98901" extrusionOk="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3341850" y="239100"/>
              <a:ext cx="2630550" cy="2474700"/>
            </a:xfrm>
            <a:custGeom>
              <a:avLst/>
              <a:gdLst/>
              <a:ahLst/>
              <a:cxnLst/>
              <a:rect l="l" t="t" r="r" b="b"/>
              <a:pathLst>
                <a:path w="105222" h="98988" extrusionOk="0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3007450" y="1617175"/>
              <a:ext cx="1582800" cy="1678125"/>
            </a:xfrm>
            <a:custGeom>
              <a:avLst/>
              <a:gdLst/>
              <a:ahLst/>
              <a:cxnLst/>
              <a:rect l="l" t="t" r="r" b="b"/>
              <a:pathLst>
                <a:path w="63312" h="67125" extrusionOk="0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26"/>
          <p:cNvGrpSpPr/>
          <p:nvPr/>
        </p:nvGrpSpPr>
        <p:grpSpPr>
          <a:xfrm>
            <a:off x="7886763" y="2807121"/>
            <a:ext cx="545386" cy="539807"/>
            <a:chOff x="1123725" y="232550"/>
            <a:chExt cx="4726050" cy="4665575"/>
          </a:xfrm>
        </p:grpSpPr>
        <p:sp>
          <p:nvSpPr>
            <p:cNvPr id="152" name="Google Shape;152;p26"/>
            <p:cNvSpPr/>
            <p:nvPr/>
          </p:nvSpPr>
          <p:spPr>
            <a:xfrm>
              <a:off x="2372125" y="232550"/>
              <a:ext cx="3477650" cy="3483225"/>
            </a:xfrm>
            <a:custGeom>
              <a:avLst/>
              <a:gdLst/>
              <a:ahLst/>
              <a:cxnLst/>
              <a:rect l="l" t="t" r="r" b="b"/>
              <a:pathLst>
                <a:path w="139106" h="139329" extrusionOk="0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1123725" y="2595550"/>
              <a:ext cx="2407625" cy="2302575"/>
            </a:xfrm>
            <a:custGeom>
              <a:avLst/>
              <a:gdLst/>
              <a:ahLst/>
              <a:cxnLst/>
              <a:rect l="l" t="t" r="r" b="b"/>
              <a:pathLst>
                <a:path w="96305" h="92103" extrusionOk="0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26"/>
          <p:cNvGrpSpPr/>
          <p:nvPr/>
        </p:nvGrpSpPr>
        <p:grpSpPr>
          <a:xfrm>
            <a:off x="9915267" y="10970569"/>
            <a:ext cx="575922" cy="481115"/>
            <a:chOff x="509200" y="236175"/>
            <a:chExt cx="6212750" cy="5195625"/>
          </a:xfrm>
        </p:grpSpPr>
        <p:sp>
          <p:nvSpPr>
            <p:cNvPr id="155" name="Google Shape;155;p26"/>
            <p:cNvSpPr/>
            <p:nvPr/>
          </p:nvSpPr>
          <p:spPr>
            <a:xfrm>
              <a:off x="509200" y="236175"/>
              <a:ext cx="5209600" cy="5116600"/>
            </a:xfrm>
            <a:custGeom>
              <a:avLst/>
              <a:gdLst/>
              <a:ahLst/>
              <a:cxnLst/>
              <a:rect l="l" t="t" r="r" b="b"/>
              <a:pathLst>
                <a:path w="208384" h="204664" extrusionOk="0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3433800" y="433175"/>
              <a:ext cx="3288150" cy="4998625"/>
            </a:xfrm>
            <a:custGeom>
              <a:avLst/>
              <a:gdLst/>
              <a:ahLst/>
              <a:cxnLst/>
              <a:rect l="l" t="t" r="r" b="b"/>
              <a:pathLst>
                <a:path w="131526" h="199945" extrusionOk="0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6"/>
          <p:cNvGrpSpPr/>
          <p:nvPr/>
        </p:nvGrpSpPr>
        <p:grpSpPr>
          <a:xfrm>
            <a:off x="7913774" y="6880306"/>
            <a:ext cx="448082" cy="468145"/>
            <a:chOff x="1190625" y="238125"/>
            <a:chExt cx="4480825" cy="4681450"/>
          </a:xfrm>
        </p:grpSpPr>
        <p:sp>
          <p:nvSpPr>
            <p:cNvPr id="158" name="Google Shape;158;p26"/>
            <p:cNvSpPr/>
            <p:nvPr/>
          </p:nvSpPr>
          <p:spPr>
            <a:xfrm>
              <a:off x="1190625" y="1754000"/>
              <a:ext cx="4480825" cy="3165575"/>
            </a:xfrm>
            <a:custGeom>
              <a:avLst/>
              <a:gdLst/>
              <a:ahLst/>
              <a:cxnLst/>
              <a:rect l="l" t="t" r="r" b="b"/>
              <a:pathLst>
                <a:path w="179233" h="126623" extrusionOk="0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190625" y="1062925"/>
              <a:ext cx="1159225" cy="445900"/>
            </a:xfrm>
            <a:custGeom>
              <a:avLst/>
              <a:gdLst/>
              <a:ahLst/>
              <a:cxnLst/>
              <a:rect l="l" t="t" r="r" b="b"/>
              <a:pathLst>
                <a:path w="46369" h="17836" extrusionOk="0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1190625" y="238125"/>
              <a:ext cx="1159225" cy="601900"/>
            </a:xfrm>
            <a:custGeom>
              <a:avLst/>
              <a:gdLst/>
              <a:ahLst/>
              <a:cxnLst/>
              <a:rect l="l" t="t" r="r" b="b"/>
              <a:pathLst>
                <a:path w="46369" h="24076" extrusionOk="0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6"/>
          <p:cNvSpPr/>
          <p:nvPr/>
        </p:nvSpPr>
        <p:spPr>
          <a:xfrm>
            <a:off x="19868350" y="10970538"/>
            <a:ext cx="594077" cy="539885"/>
          </a:xfrm>
          <a:custGeom>
            <a:avLst/>
            <a:gdLst/>
            <a:ahLst/>
            <a:cxnLst/>
            <a:rect l="l" t="t" r="r" b="b"/>
            <a:pathLst>
              <a:path w="209551" h="189933" extrusionOk="0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15930300" y="6880100"/>
            <a:ext cx="545119" cy="468107"/>
          </a:xfrm>
          <a:custGeom>
            <a:avLst/>
            <a:gdLst/>
            <a:ahLst/>
            <a:cxnLst/>
            <a:rect l="l" t="t" r="r" b="b"/>
            <a:pathLst>
              <a:path w="220696" h="188373" extrusionOk="0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" name="Google Shape;163;p26"/>
          <p:cNvGrpSpPr/>
          <p:nvPr/>
        </p:nvGrpSpPr>
        <p:grpSpPr>
          <a:xfrm>
            <a:off x="19784581" y="2825032"/>
            <a:ext cx="619989" cy="504003"/>
            <a:chOff x="666750" y="238125"/>
            <a:chExt cx="5372525" cy="4375025"/>
          </a:xfrm>
        </p:grpSpPr>
        <p:sp>
          <p:nvSpPr>
            <p:cNvPr id="164" name="Google Shape;164;p26"/>
            <p:cNvSpPr/>
            <p:nvPr/>
          </p:nvSpPr>
          <p:spPr>
            <a:xfrm>
              <a:off x="1446975" y="238125"/>
              <a:ext cx="1761150" cy="2140100"/>
            </a:xfrm>
            <a:custGeom>
              <a:avLst/>
              <a:gdLst/>
              <a:ahLst/>
              <a:cxnLst/>
              <a:rect l="l" t="t" r="r" b="b"/>
              <a:pathLst>
                <a:path w="70446" h="85604" extrusionOk="0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66750" y="400555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66750" y="2467375"/>
              <a:ext cx="3343900" cy="2145775"/>
            </a:xfrm>
            <a:custGeom>
              <a:avLst/>
              <a:gdLst/>
              <a:ahLst/>
              <a:cxnLst/>
              <a:rect l="l" t="t" r="r" b="b"/>
              <a:pathLst>
                <a:path w="133756" h="85831" extrusionOk="0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720825" y="550200"/>
              <a:ext cx="1649675" cy="1894900"/>
            </a:xfrm>
            <a:custGeom>
              <a:avLst/>
              <a:gdLst/>
              <a:ahLst/>
              <a:cxnLst/>
              <a:rect l="l" t="t" r="r" b="b"/>
              <a:pathLst>
                <a:path w="65987" h="75796" extrusionOk="0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2650775" y="4072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3943750" y="2511950"/>
              <a:ext cx="2095525" cy="1917175"/>
            </a:xfrm>
            <a:custGeom>
              <a:avLst/>
              <a:gdLst/>
              <a:ahLst/>
              <a:cxnLst/>
              <a:rect l="l" t="t" r="r" b="b"/>
              <a:pathLst>
                <a:path w="83821" h="76687" extrusionOk="0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15914913" y="2801925"/>
            <a:ext cx="503912" cy="504036"/>
          </a:xfrm>
          <a:custGeom>
            <a:avLst/>
            <a:gdLst/>
            <a:ahLst/>
            <a:cxnLst/>
            <a:rect l="l" t="t" r="r" b="b"/>
            <a:pathLst>
              <a:path w="184583" h="169424" extrusionOk="0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11865763" y="2806988"/>
            <a:ext cx="615543" cy="540065"/>
          </a:xfrm>
          <a:custGeom>
            <a:avLst/>
            <a:gdLst/>
            <a:ahLst/>
            <a:cxnLst/>
            <a:rect l="l" t="t" r="r" b="b"/>
            <a:pathLst>
              <a:path w="231843" h="203032" extrusionOk="0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25" y="14115129"/>
            <a:ext cx="3095625" cy="67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>
            <a:off x="10709275" y="13889525"/>
            <a:ext cx="8488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97834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00177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186302" y="13844930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/>
          <p:nvPr/>
        </p:nvSpPr>
        <p:spPr>
          <a:xfrm>
            <a:off x="594347" y="13775150"/>
            <a:ext cx="1008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</a:t>
            </a:r>
            <a:r>
              <a:rPr lang="pt-BR" sz="1200" b="0" i="0" u="none" strike="noStrike" cap="non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Strategyzer.com</a:t>
            </a:r>
            <a:endParaRPr sz="1200" b="0" i="0" u="none" strike="noStrike" cap="non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0" y="0"/>
            <a:ext cx="21239400" cy="15173700"/>
          </a:xfrm>
          <a:prstGeom prst="rect">
            <a:avLst/>
          </a:prstGeom>
          <a:solidFill>
            <a:srgbClr val="31A7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830085" y="6781642"/>
            <a:ext cx="15280800" cy="16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pt-BR" sz="9600" b="1">
                <a:latin typeface="Raleway"/>
                <a:ea typeface="Raleway"/>
                <a:cs typeface="Raleway"/>
                <a:sym typeface="Raleway"/>
              </a:rPr>
              <a:t>GOOD</a:t>
            </a:r>
            <a:r>
              <a:rPr lang="pt-BR" sz="96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sz="96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LUCK</a:t>
            </a:r>
            <a:r>
              <a:rPr lang="pt-BR" sz="96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sz="9600" b="1" i="0" u="none" strike="noStrike" cap="none">
              <a:solidFill>
                <a:srgbClr val="31A7D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1924132" y="8133300"/>
            <a:ext cx="15110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your</a:t>
            </a:r>
            <a:r>
              <a:rPr lang="pt-BR" sz="36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business model canvas!</a:t>
            </a:r>
            <a:endParaRPr sz="36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540414" y="10504721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analistamodelosdenegocios.com.br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540414" y="11259828"/>
            <a:ext cx="74001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facebook.com/oanalistademodelosdenegocios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540414" y="12014924"/>
            <a:ext cx="47607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linkedin.com/in/dpereirabr</a:t>
            </a:r>
            <a:endParaRPr sz="2000" i="0" u="none" strike="noStrike" cap="non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120" y="12014924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4120" y="11240982"/>
            <a:ext cx="539981" cy="5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4120" y="10522736"/>
            <a:ext cx="539981" cy="53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/>
          <p:nvPr/>
        </p:nvSpPr>
        <p:spPr>
          <a:xfrm>
            <a:off x="1924125" y="9695238"/>
            <a:ext cx="65877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Follow me:</a:t>
            </a:r>
            <a:endParaRPr sz="3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132</Words>
  <Application>Microsoft Office PowerPoint</Application>
  <PresentationFormat>Personalizar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Open Sans</vt:lpstr>
      <vt:lpstr>Raleway</vt:lpstr>
      <vt:lpstr>Arial</vt:lpstr>
      <vt:lpstr>Simple Light</vt:lpstr>
      <vt:lpstr>Simple Light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Ronqui</dc:creator>
  <cp:lastModifiedBy>RAFAEL MARTINS RONQUI</cp:lastModifiedBy>
  <cp:revision>3</cp:revision>
  <dcterms:modified xsi:type="dcterms:W3CDTF">2023-03-19T04:03:54Z</dcterms:modified>
</cp:coreProperties>
</file>