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18288000" cy="10287000"/>
  <p:notesSz cx="6858000" cy="9144000"/>
  <p:embeddedFontLst>
    <p:embeddedFont>
      <p:font typeface="Playfair Display" charset="1" panose="00000500000000000000"/>
      <p:regular r:id="rId19"/>
    </p:embeddedFont>
    <p:embeddedFont>
      <p:font typeface="Public Sans" charset="1" panose="00000000000000000000"/>
      <p:regular r:id="rId20"/>
    </p:embeddedFont>
    <p:embeddedFont>
      <p:font typeface="Public Sans Bold" charset="1" panose="00000000000000000000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png" Type="http://schemas.openxmlformats.org/officeDocument/2006/relationships/image"/><Relationship Id="rId4" Target="../media/image6.png" Type="http://schemas.openxmlformats.org/officeDocument/2006/relationships/image"/><Relationship Id="rId5" Target="../media/image7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1028706" y="4514765"/>
            <a:ext cx="16230594" cy="38509"/>
          </a:xfrm>
          <a:prstGeom prst="line">
            <a:avLst/>
          </a:prstGeom>
          <a:ln cap="flat" w="9525">
            <a:solidFill>
              <a:srgbClr val="2B2C3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14447245" y="8133150"/>
            <a:ext cx="3287956" cy="1210875"/>
          </a:xfrm>
          <a:custGeom>
            <a:avLst/>
            <a:gdLst/>
            <a:ahLst/>
            <a:cxnLst/>
            <a:rect r="r" b="b" t="t" l="l"/>
            <a:pathLst>
              <a:path h="1210875" w="3287956">
                <a:moveTo>
                  <a:pt x="0" y="0"/>
                </a:moveTo>
                <a:lnTo>
                  <a:pt x="3287956" y="0"/>
                </a:lnTo>
                <a:lnTo>
                  <a:pt x="3287956" y="1210875"/>
                </a:lnTo>
                <a:lnTo>
                  <a:pt x="0" y="121087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939834" y="1723118"/>
            <a:ext cx="16408332" cy="27916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610"/>
              </a:lnSpc>
            </a:pPr>
            <a:r>
              <a:rPr lang="en-US" sz="11660" spc="58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Anomaly Detection in File Access Patterns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16407" y="8479155"/>
            <a:ext cx="7862435" cy="8648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50"/>
              </a:lnSpc>
            </a:pPr>
            <a:r>
              <a:rPr lang="en-US" sz="2300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Ricardo Machado</a:t>
            </a:r>
          </a:p>
          <a:p>
            <a:pPr algn="l">
              <a:lnSpc>
                <a:spcPts val="3450"/>
              </a:lnSpc>
            </a:pPr>
            <a:r>
              <a:rPr lang="en-US" sz="2300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NMEC : 102737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717792" y="3752317"/>
            <a:ext cx="6771034" cy="5505983"/>
          </a:xfrm>
          <a:custGeom>
            <a:avLst/>
            <a:gdLst/>
            <a:ahLst/>
            <a:cxnLst/>
            <a:rect r="r" b="b" t="t" l="l"/>
            <a:pathLst>
              <a:path h="5505983" w="6771034">
                <a:moveTo>
                  <a:pt x="0" y="0"/>
                </a:moveTo>
                <a:lnTo>
                  <a:pt x="6771033" y="0"/>
                </a:lnTo>
                <a:lnTo>
                  <a:pt x="6771033" y="5505983"/>
                </a:lnTo>
                <a:lnTo>
                  <a:pt x="0" y="550598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644" t="0" r="-1644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465083" y="4700513"/>
            <a:ext cx="4539086" cy="4040285"/>
          </a:xfrm>
          <a:custGeom>
            <a:avLst/>
            <a:gdLst/>
            <a:ahLst/>
            <a:cxnLst/>
            <a:rect r="r" b="b" t="t" l="l"/>
            <a:pathLst>
              <a:path h="4040285" w="4539086">
                <a:moveTo>
                  <a:pt x="0" y="0"/>
                </a:moveTo>
                <a:lnTo>
                  <a:pt x="4539086" y="0"/>
                </a:lnTo>
                <a:lnTo>
                  <a:pt x="4539086" y="4040285"/>
                </a:lnTo>
                <a:lnTo>
                  <a:pt x="0" y="404028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30" t="0" r="-23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377601"/>
            <a:ext cx="16230600" cy="6510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200"/>
              </a:lnSpc>
              <a:spcBef>
                <a:spcPct val="0"/>
              </a:spcBef>
            </a:pPr>
            <a:r>
              <a:rPr lang="en-US" b="true" sz="3714" spc="843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BEST RESULTS FROM SECOND APPROACH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841135" y="2792072"/>
            <a:ext cx="4524346" cy="6390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22"/>
              </a:lnSpc>
            </a:pPr>
            <a:r>
              <a:rPr lang="en-US" b="true" sz="2899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Multivariate with PCA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447245" y="8133150"/>
            <a:ext cx="3287956" cy="1210875"/>
          </a:xfrm>
          <a:custGeom>
            <a:avLst/>
            <a:gdLst/>
            <a:ahLst/>
            <a:cxnLst/>
            <a:rect r="r" b="b" t="t" l="l"/>
            <a:pathLst>
              <a:path h="1210875" w="3287956">
                <a:moveTo>
                  <a:pt x="0" y="0"/>
                </a:moveTo>
                <a:lnTo>
                  <a:pt x="3287956" y="0"/>
                </a:lnTo>
                <a:lnTo>
                  <a:pt x="3287956" y="1210875"/>
                </a:lnTo>
                <a:lnTo>
                  <a:pt x="0" y="121087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897016" y="1362018"/>
            <a:ext cx="12493969" cy="6510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200"/>
              </a:lnSpc>
              <a:spcBef>
                <a:spcPct val="0"/>
              </a:spcBef>
            </a:pPr>
            <a:r>
              <a:rPr lang="en-US" b="true" sz="3714" spc="843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CONCLUSION FOR SECOND APPROACH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4191138" y="4300509"/>
            <a:ext cx="9905723" cy="36276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544"/>
              </a:lnSpc>
            </a:pPr>
            <a:r>
              <a:rPr lang="en-US" sz="3499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The most effective models is Multivariate with PCA achieving an F1-score of 77%.</a:t>
            </a:r>
          </a:p>
          <a:p>
            <a:pPr algn="ctr">
              <a:lnSpc>
                <a:spcPts val="5422"/>
              </a:lnSpc>
            </a:pPr>
          </a:p>
          <a:p>
            <a:pPr algn="ctr">
              <a:lnSpc>
                <a:spcPts val="5235"/>
              </a:lnSpc>
            </a:pPr>
          </a:p>
          <a:p>
            <a:pPr algn="ctr">
              <a:lnSpc>
                <a:spcPts val="5235"/>
              </a:lnSpc>
            </a:pP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447245" y="8133150"/>
            <a:ext cx="3287956" cy="1210875"/>
          </a:xfrm>
          <a:custGeom>
            <a:avLst/>
            <a:gdLst/>
            <a:ahLst/>
            <a:cxnLst/>
            <a:rect r="r" b="b" t="t" l="l"/>
            <a:pathLst>
              <a:path h="1210875" w="3287956">
                <a:moveTo>
                  <a:pt x="0" y="0"/>
                </a:moveTo>
                <a:lnTo>
                  <a:pt x="3287956" y="0"/>
                </a:lnTo>
                <a:lnTo>
                  <a:pt x="3287956" y="1210875"/>
                </a:lnTo>
                <a:lnTo>
                  <a:pt x="0" y="121087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377601"/>
            <a:ext cx="16230600" cy="6510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200"/>
              </a:lnSpc>
              <a:spcBef>
                <a:spcPct val="0"/>
              </a:spcBef>
            </a:pPr>
            <a:r>
              <a:rPr lang="en-US" b="true" sz="3714" spc="843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CONCLUSION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2323656"/>
            <a:ext cx="16230600" cy="47538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26112" indent="-313056" lvl="1">
              <a:lnSpc>
                <a:spcPts val="5423"/>
              </a:lnSpc>
              <a:buFont typeface="Arial"/>
              <a:buChar char="•"/>
            </a:pPr>
            <a:r>
              <a:rPr lang="en-US" sz="2900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The Isolation Forest model with PCA features proves to be the most effective in detecting anomalies across different bot behaviors</a:t>
            </a:r>
          </a:p>
          <a:p>
            <a:pPr algn="l">
              <a:lnSpc>
                <a:spcPts val="5423"/>
              </a:lnSpc>
            </a:pPr>
            <a:r>
              <a:rPr lang="en-US" sz="2900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</a:p>
          <a:p>
            <a:pPr algn="l" marL="626112" indent="-313056" lvl="1">
              <a:lnSpc>
                <a:spcPts val="5423"/>
              </a:lnSpc>
              <a:buFont typeface="Arial"/>
              <a:buChar char="•"/>
            </a:pPr>
            <a:r>
              <a:rPr lang="en-US" sz="2900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Multivariate analysis perform well when analyzing activity-based features</a:t>
            </a:r>
          </a:p>
          <a:p>
            <a:pPr algn="l">
              <a:lnSpc>
                <a:spcPts val="5423"/>
              </a:lnSpc>
            </a:pPr>
          </a:p>
          <a:p>
            <a:pPr algn="l" marL="626112" indent="-313056" lvl="1">
              <a:lnSpc>
                <a:spcPts val="5423"/>
              </a:lnSpc>
              <a:buFont typeface="Arial"/>
              <a:buChar char="•"/>
            </a:pPr>
            <a:r>
              <a:rPr lang="en-US" sz="2900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The user-based approach yields more consistent results, suggesting that user similarity plays a crucial role in anomaly detection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1028706" y="4514765"/>
            <a:ext cx="16230594" cy="38509"/>
          </a:xfrm>
          <a:prstGeom prst="line">
            <a:avLst/>
          </a:prstGeom>
          <a:ln cap="flat" w="9525">
            <a:solidFill>
              <a:srgbClr val="2B2C3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3" id="3"/>
          <p:cNvSpPr txBox="true"/>
          <p:nvPr/>
        </p:nvSpPr>
        <p:spPr>
          <a:xfrm rot="0">
            <a:off x="850974" y="2332416"/>
            <a:ext cx="16408332" cy="20840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250"/>
              </a:lnSpc>
            </a:pPr>
            <a:r>
              <a:rPr lang="en-US" sz="16758" spc="83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Thank you!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4447245" y="8133150"/>
            <a:ext cx="3287956" cy="1210875"/>
          </a:xfrm>
          <a:custGeom>
            <a:avLst/>
            <a:gdLst/>
            <a:ahLst/>
            <a:cxnLst/>
            <a:rect r="r" b="b" t="t" l="l"/>
            <a:pathLst>
              <a:path h="1210875" w="3287956">
                <a:moveTo>
                  <a:pt x="0" y="0"/>
                </a:moveTo>
                <a:lnTo>
                  <a:pt x="3287956" y="0"/>
                </a:lnTo>
                <a:lnTo>
                  <a:pt x="3287956" y="1210875"/>
                </a:lnTo>
                <a:lnTo>
                  <a:pt x="0" y="121087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447245" y="8133150"/>
            <a:ext cx="3287956" cy="1210875"/>
          </a:xfrm>
          <a:custGeom>
            <a:avLst/>
            <a:gdLst/>
            <a:ahLst/>
            <a:cxnLst/>
            <a:rect r="r" b="b" t="t" l="l"/>
            <a:pathLst>
              <a:path h="1210875" w="3287956">
                <a:moveTo>
                  <a:pt x="0" y="0"/>
                </a:moveTo>
                <a:lnTo>
                  <a:pt x="3287956" y="0"/>
                </a:lnTo>
                <a:lnTo>
                  <a:pt x="3287956" y="1210875"/>
                </a:lnTo>
                <a:lnTo>
                  <a:pt x="0" y="121087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06871" y="942975"/>
            <a:ext cx="16230600" cy="6510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200"/>
              </a:lnSpc>
              <a:spcBef>
                <a:spcPct val="0"/>
              </a:spcBef>
            </a:pPr>
            <a:r>
              <a:rPr lang="en-US" b="true" sz="3714" spc="843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WHY MONITOR FILE ACCESS?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06871" y="2050132"/>
            <a:ext cx="16208771" cy="66503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90877" indent="-345439" lvl="1">
              <a:lnSpc>
                <a:spcPts val="5983"/>
              </a:lnSpc>
              <a:buFont typeface="Arial"/>
              <a:buChar char="•"/>
            </a:pPr>
            <a:r>
              <a:rPr lang="en-US" b="true" sz="3199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Motivation:</a:t>
            </a:r>
            <a:r>
              <a:rPr lang="en-US" sz="3199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 Data security is crucial in corporate networks, where unauthorized file access can lead to data breaches, financial losses, and reputational damage, making anomaly detection a crucial security measure</a:t>
            </a:r>
          </a:p>
          <a:p>
            <a:pPr algn="just" marL="1338576" indent="-446192" lvl="2">
              <a:lnSpc>
                <a:spcPts val="5796"/>
              </a:lnSpc>
              <a:buFont typeface="Arial"/>
              <a:buChar char="⚬"/>
            </a:pPr>
            <a:r>
              <a:rPr lang="en-US" b="true" sz="3099" u="sng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Example:</a:t>
            </a:r>
            <a:r>
              <a:rPr lang="en-US" sz="3099" u="sng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 In 2022, more than 30% of companies suffered internal attacks that exposed sensitive data</a:t>
            </a:r>
          </a:p>
          <a:p>
            <a:pPr algn="just">
              <a:lnSpc>
                <a:spcPts val="5983"/>
              </a:lnSpc>
            </a:pPr>
          </a:p>
          <a:p>
            <a:pPr algn="just" marL="712467" indent="-356233" lvl="1">
              <a:lnSpc>
                <a:spcPts val="6170"/>
              </a:lnSpc>
              <a:buFont typeface="Arial"/>
              <a:buChar char="•"/>
            </a:pPr>
            <a:r>
              <a:rPr lang="en-US" b="true" sz="3299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Objective:</a:t>
            </a:r>
            <a:r>
              <a:rPr lang="en-US" sz="3299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 Implement a system to detect anomalous access patterns effectively, helping to prevent threats</a:t>
            </a:r>
          </a:p>
          <a:p>
            <a:pPr algn="just">
              <a:lnSpc>
                <a:spcPts val="5235"/>
              </a:lnSpc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447245" y="8133150"/>
            <a:ext cx="3287956" cy="1210875"/>
          </a:xfrm>
          <a:custGeom>
            <a:avLst/>
            <a:gdLst/>
            <a:ahLst/>
            <a:cxnLst/>
            <a:rect r="r" b="b" t="t" l="l"/>
            <a:pathLst>
              <a:path h="1210875" w="3287956">
                <a:moveTo>
                  <a:pt x="0" y="0"/>
                </a:moveTo>
                <a:lnTo>
                  <a:pt x="3287956" y="0"/>
                </a:lnTo>
                <a:lnTo>
                  <a:pt x="3287956" y="1210875"/>
                </a:lnTo>
                <a:lnTo>
                  <a:pt x="0" y="121087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06871" y="942975"/>
            <a:ext cx="16230600" cy="6510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200"/>
              </a:lnSpc>
              <a:spcBef>
                <a:spcPct val="0"/>
              </a:spcBef>
            </a:pPr>
            <a:r>
              <a:rPr lang="en-US" b="true" sz="3714" spc="843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DATA SOURCES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213278" y="2584641"/>
            <a:ext cx="15861444" cy="52045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983"/>
              </a:lnSpc>
            </a:pPr>
          </a:p>
          <a:p>
            <a:pPr algn="just" marL="690877" indent="-345439" lvl="1">
              <a:lnSpc>
                <a:spcPts val="5983"/>
              </a:lnSpc>
              <a:buFont typeface="Arial"/>
              <a:buChar char="•"/>
            </a:pPr>
            <a:r>
              <a:rPr lang="en-US" sz="3199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Acquisition of Google Drive usage data captures from users with two different profiles: student and teacher</a:t>
            </a:r>
          </a:p>
          <a:p>
            <a:pPr algn="just" marL="690877" indent="-345439" lvl="1">
              <a:lnSpc>
                <a:spcPts val="5983"/>
              </a:lnSpc>
              <a:buFont typeface="Arial"/>
              <a:buChar char="•"/>
            </a:pPr>
            <a:r>
              <a:rPr lang="en-US" sz="3199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Bot s</a:t>
            </a:r>
            <a:r>
              <a:rPr lang="en-US" sz="3199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cript development to access Google Drive (basic and advanced )</a:t>
            </a:r>
          </a:p>
          <a:p>
            <a:pPr algn="just" marL="1381755" indent="-460585" lvl="2">
              <a:lnSpc>
                <a:spcPts val="5983"/>
              </a:lnSpc>
              <a:buFont typeface="Arial"/>
              <a:buChar char="⚬"/>
            </a:pPr>
            <a:r>
              <a:rPr lang="en-US" sz="3199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Basic: simple simulation with a fixed time interval</a:t>
            </a:r>
          </a:p>
          <a:p>
            <a:pPr algn="just" marL="1381755" indent="-460585" lvl="2">
              <a:lnSpc>
                <a:spcPts val="5983"/>
              </a:lnSpc>
              <a:buFont typeface="Arial"/>
              <a:buChar char="⚬"/>
            </a:pPr>
            <a:r>
              <a:rPr lang="en-US" sz="3199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Advanced: introduces more randomness and unpredictability</a:t>
            </a:r>
          </a:p>
          <a:p>
            <a:pPr algn="just">
              <a:lnSpc>
                <a:spcPts val="5983"/>
              </a:lnSpc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664670" y="5435966"/>
            <a:ext cx="7594630" cy="3811379"/>
          </a:xfrm>
          <a:custGeom>
            <a:avLst/>
            <a:gdLst/>
            <a:ahLst/>
            <a:cxnLst/>
            <a:rect r="r" b="b" t="t" l="l"/>
            <a:pathLst>
              <a:path h="3811379" w="7594630">
                <a:moveTo>
                  <a:pt x="0" y="0"/>
                </a:moveTo>
                <a:lnTo>
                  <a:pt x="7594630" y="0"/>
                </a:lnTo>
                <a:lnTo>
                  <a:pt x="7594630" y="3811379"/>
                </a:lnTo>
                <a:lnTo>
                  <a:pt x="0" y="381137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540" r="0" b="-54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06871" y="5435966"/>
            <a:ext cx="7616459" cy="3822334"/>
          </a:xfrm>
          <a:custGeom>
            <a:avLst/>
            <a:gdLst/>
            <a:ahLst/>
            <a:cxnLst/>
            <a:rect r="r" b="b" t="t" l="l"/>
            <a:pathLst>
              <a:path h="3822334" w="7616459">
                <a:moveTo>
                  <a:pt x="0" y="0"/>
                </a:moveTo>
                <a:lnTo>
                  <a:pt x="7616459" y="0"/>
                </a:lnTo>
                <a:lnTo>
                  <a:pt x="7616459" y="3822334"/>
                </a:lnTo>
                <a:lnTo>
                  <a:pt x="0" y="382233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06871" y="942975"/>
            <a:ext cx="16230600" cy="6510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200"/>
              </a:lnSpc>
              <a:spcBef>
                <a:spcPct val="0"/>
              </a:spcBef>
            </a:pPr>
            <a:r>
              <a:rPr lang="en-US" b="true" sz="3714" spc="843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WIRESHARK I/O GRAPHS FROM BOTH BOTS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2312901"/>
            <a:ext cx="7594630" cy="21946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984"/>
              </a:lnSpc>
            </a:pPr>
            <a:r>
              <a:rPr lang="en-US" sz="3200" b="true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Basic Bot</a:t>
            </a:r>
          </a:p>
          <a:p>
            <a:pPr algn="ctr" marL="690881" indent="-345440" lvl="1">
              <a:lnSpc>
                <a:spcPts val="5984"/>
              </a:lnSpc>
              <a:buFont typeface="Arial"/>
              <a:buChar char="•"/>
            </a:pPr>
            <a:r>
              <a:rPr lang="en-US" sz="3200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Aggressive and irregular spikes</a:t>
            </a:r>
          </a:p>
          <a:p>
            <a:pPr algn="ctr" marL="690881" indent="-345440" lvl="1">
              <a:lnSpc>
                <a:spcPts val="5984"/>
              </a:lnSpc>
              <a:buFont typeface="Arial"/>
              <a:buChar char="•"/>
            </a:pPr>
            <a:r>
              <a:rPr lang="en-US" sz="3200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Easier Detection  - abnormal spikes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9664670" y="2312901"/>
            <a:ext cx="7594630" cy="21946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984"/>
              </a:lnSpc>
            </a:pPr>
            <a:r>
              <a:rPr lang="en-US" sz="3200" b="true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Advanced Bot</a:t>
            </a:r>
          </a:p>
          <a:p>
            <a:pPr algn="ctr" marL="690881" indent="-345440" lvl="1">
              <a:lnSpc>
                <a:spcPts val="5984"/>
              </a:lnSpc>
              <a:buFont typeface="Arial"/>
              <a:buChar char="•"/>
            </a:pPr>
            <a:r>
              <a:rPr lang="en-US" sz="3200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More balanced and controlled</a:t>
            </a:r>
          </a:p>
          <a:p>
            <a:pPr algn="ctr" marL="690881" indent="-345440" lvl="1">
              <a:lnSpc>
                <a:spcPts val="5984"/>
              </a:lnSpc>
              <a:buFont typeface="Arial"/>
              <a:buChar char="•"/>
            </a:pPr>
            <a:r>
              <a:rPr lang="en-US" sz="3200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Harder Detection -  disguised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447245" y="8133150"/>
            <a:ext cx="3287956" cy="1210875"/>
          </a:xfrm>
          <a:custGeom>
            <a:avLst/>
            <a:gdLst/>
            <a:ahLst/>
            <a:cxnLst/>
            <a:rect r="r" b="b" t="t" l="l"/>
            <a:pathLst>
              <a:path h="1210875" w="3287956">
                <a:moveTo>
                  <a:pt x="0" y="0"/>
                </a:moveTo>
                <a:lnTo>
                  <a:pt x="3287956" y="0"/>
                </a:lnTo>
                <a:lnTo>
                  <a:pt x="3287956" y="1210875"/>
                </a:lnTo>
                <a:lnTo>
                  <a:pt x="0" y="121087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1681287"/>
            <a:ext cx="7173967" cy="6510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200"/>
              </a:lnSpc>
              <a:spcBef>
                <a:spcPct val="0"/>
              </a:spcBef>
            </a:pPr>
            <a:r>
              <a:rPr lang="en-US" b="true" sz="3714" spc="843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METRICS EXTRACTED 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939285" y="3681038"/>
            <a:ext cx="5352797" cy="44521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90881" indent="-345440" lvl="1">
              <a:lnSpc>
                <a:spcPts val="5984"/>
              </a:lnSpc>
              <a:buFont typeface="Arial"/>
              <a:buChar char="•"/>
            </a:pPr>
            <a:r>
              <a:rPr lang="en-US" sz="3200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Number of packets for upload and download</a:t>
            </a:r>
          </a:p>
          <a:p>
            <a:pPr algn="l">
              <a:lnSpc>
                <a:spcPts val="5984"/>
              </a:lnSpc>
            </a:pPr>
          </a:p>
          <a:p>
            <a:pPr algn="l" marL="690881" indent="-345440" lvl="1">
              <a:lnSpc>
                <a:spcPts val="5984"/>
              </a:lnSpc>
              <a:buFont typeface="Arial"/>
              <a:buChar char="•"/>
            </a:pPr>
            <a:r>
              <a:rPr lang="en-US" sz="3200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Volume of bytes for upload and download</a:t>
            </a:r>
          </a:p>
          <a:p>
            <a:pPr algn="l">
              <a:lnSpc>
                <a:spcPts val="5984"/>
              </a:lnSpc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9593124" y="1681287"/>
            <a:ext cx="7666176" cy="6510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200"/>
              </a:lnSpc>
              <a:spcBef>
                <a:spcPct val="0"/>
              </a:spcBef>
            </a:pPr>
            <a:r>
              <a:rPr lang="en-US" b="true" sz="3714" spc="843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FEATURES TO EXTRACT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9531598" y="4433513"/>
            <a:ext cx="7789228" cy="29471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90881" indent="-345440" lvl="1">
              <a:lnSpc>
                <a:spcPts val="5984"/>
              </a:lnSpc>
              <a:buFont typeface="Arial"/>
              <a:buChar char="•"/>
            </a:pPr>
            <a:r>
              <a:rPr lang="en-US" sz="3200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For each metric defined:</a:t>
            </a:r>
          </a:p>
          <a:p>
            <a:pPr algn="l" marL="1381761" indent="-460587" lvl="2">
              <a:lnSpc>
                <a:spcPts val="5984"/>
              </a:lnSpc>
              <a:buFont typeface="Arial"/>
              <a:buChar char="⚬"/>
            </a:pPr>
            <a:r>
              <a:rPr lang="en-US" sz="3200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Mean, median, standard deviation</a:t>
            </a:r>
          </a:p>
          <a:p>
            <a:pPr algn="l" marL="1381761" indent="-460587" lvl="2">
              <a:lnSpc>
                <a:spcPts val="5984"/>
              </a:lnSpc>
              <a:buFont typeface="Arial"/>
              <a:buChar char="⚬"/>
            </a:pPr>
            <a:r>
              <a:rPr lang="en-US" sz="3200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Percentiles(75%/80%/90%/98%)</a:t>
            </a:r>
          </a:p>
          <a:p>
            <a:pPr algn="l">
              <a:lnSpc>
                <a:spcPts val="5984"/>
              </a:lnSpc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447245" y="8133150"/>
            <a:ext cx="3287956" cy="1210875"/>
          </a:xfrm>
          <a:custGeom>
            <a:avLst/>
            <a:gdLst/>
            <a:ahLst/>
            <a:cxnLst/>
            <a:rect r="r" b="b" t="t" l="l"/>
            <a:pathLst>
              <a:path h="1210875" w="3287956">
                <a:moveTo>
                  <a:pt x="0" y="0"/>
                </a:moveTo>
                <a:lnTo>
                  <a:pt x="3287956" y="0"/>
                </a:lnTo>
                <a:lnTo>
                  <a:pt x="3287956" y="1210875"/>
                </a:lnTo>
                <a:lnTo>
                  <a:pt x="0" y="121087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06871" y="942975"/>
            <a:ext cx="16230600" cy="6510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200"/>
              </a:lnSpc>
              <a:spcBef>
                <a:spcPct val="0"/>
              </a:spcBef>
            </a:pPr>
            <a:r>
              <a:rPr lang="en-US" b="true" sz="3714" spc="843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TRAINING AND TEST FEATURES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840844" y="2226517"/>
            <a:ext cx="14606313" cy="87934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983"/>
              </a:lnSpc>
            </a:pPr>
            <a:r>
              <a:rPr lang="en-US" sz="3199" b="true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Initial approach</a:t>
            </a:r>
          </a:p>
          <a:p>
            <a:pPr algn="just" marL="690877" indent="-345439" lvl="1">
              <a:lnSpc>
                <a:spcPts val="5983"/>
              </a:lnSpc>
              <a:buFont typeface="Arial"/>
              <a:buChar char="•"/>
            </a:pPr>
            <a:r>
              <a:rPr lang="en-US" sz="3199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Train using 70% of each user's features (student &amp; teacher)</a:t>
            </a:r>
          </a:p>
          <a:p>
            <a:pPr algn="just" marL="690877" indent="-345439" lvl="1">
              <a:lnSpc>
                <a:spcPts val="5983"/>
              </a:lnSpc>
              <a:buFont typeface="Arial"/>
              <a:buChar char="•"/>
            </a:pPr>
            <a:r>
              <a:rPr lang="en-US" sz="3199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Test on the remaining 30% of user features (same users)</a:t>
            </a:r>
          </a:p>
          <a:p>
            <a:pPr algn="just" marL="690877" indent="-345439" lvl="1">
              <a:lnSpc>
                <a:spcPts val="5983"/>
              </a:lnSpc>
              <a:buFont typeface="Arial"/>
              <a:buChar char="•"/>
            </a:pPr>
            <a:r>
              <a:rPr lang="en-US" sz="3199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Test on bot features(Basic and Advanced bots)</a:t>
            </a:r>
          </a:p>
          <a:p>
            <a:pPr algn="just">
              <a:lnSpc>
                <a:spcPts val="5983"/>
              </a:lnSpc>
            </a:pPr>
          </a:p>
          <a:p>
            <a:pPr algn="just">
              <a:lnSpc>
                <a:spcPts val="5983"/>
              </a:lnSpc>
            </a:pPr>
            <a:r>
              <a:rPr lang="en-US" sz="3199" b="true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Second approach</a:t>
            </a:r>
          </a:p>
          <a:p>
            <a:pPr algn="just" marL="690877" indent="-345439" lvl="1">
              <a:lnSpc>
                <a:spcPts val="5983"/>
              </a:lnSpc>
              <a:buFont typeface="Arial"/>
              <a:buChar char="•"/>
            </a:pPr>
            <a:r>
              <a:rPr lang="en-US" sz="3199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Train using 50% of each user's features (student &amp; teacher)</a:t>
            </a:r>
          </a:p>
          <a:p>
            <a:pPr algn="just" marL="690877" indent="-345439" lvl="1">
              <a:lnSpc>
                <a:spcPts val="5983"/>
              </a:lnSpc>
              <a:buFont typeface="Arial"/>
              <a:buChar char="•"/>
            </a:pPr>
            <a:r>
              <a:rPr lang="en-US" sz="3199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Test on the remaining 50% of user features (same users)</a:t>
            </a:r>
          </a:p>
          <a:p>
            <a:pPr algn="just" marL="690877" indent="-345439" lvl="1">
              <a:lnSpc>
                <a:spcPts val="5983"/>
              </a:lnSpc>
              <a:buFont typeface="Arial"/>
              <a:buChar char="•"/>
            </a:pPr>
            <a:r>
              <a:rPr lang="en-US" sz="3199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Test on bot features(Basic and Advanced bots)</a:t>
            </a:r>
          </a:p>
          <a:p>
            <a:pPr algn="just">
              <a:lnSpc>
                <a:spcPts val="5983"/>
              </a:lnSpc>
            </a:pPr>
          </a:p>
          <a:p>
            <a:pPr algn="just">
              <a:lnSpc>
                <a:spcPts val="5235"/>
              </a:lnSpc>
            </a:pPr>
          </a:p>
          <a:p>
            <a:pPr algn="just">
              <a:lnSpc>
                <a:spcPts val="5235"/>
              </a:lnSpc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447245" y="8133150"/>
            <a:ext cx="3287956" cy="1210875"/>
          </a:xfrm>
          <a:custGeom>
            <a:avLst/>
            <a:gdLst/>
            <a:ahLst/>
            <a:cxnLst/>
            <a:rect r="r" b="b" t="t" l="l"/>
            <a:pathLst>
              <a:path h="1210875" w="3287956">
                <a:moveTo>
                  <a:pt x="0" y="0"/>
                </a:moveTo>
                <a:lnTo>
                  <a:pt x="3287956" y="0"/>
                </a:lnTo>
                <a:lnTo>
                  <a:pt x="3287956" y="1210875"/>
                </a:lnTo>
                <a:lnTo>
                  <a:pt x="0" y="121087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790749" y="1491630"/>
            <a:ext cx="16706501" cy="88157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26109" indent="-313054" lvl="1">
              <a:lnSpc>
                <a:spcPts val="5422"/>
              </a:lnSpc>
              <a:buFont typeface="Arial"/>
              <a:buChar char="•"/>
            </a:pPr>
            <a:r>
              <a:rPr lang="en-US" b="true" sz="2899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Statistical Analyses: </a:t>
            </a:r>
          </a:p>
          <a:p>
            <a:pPr algn="just" marL="1252218" indent="-417406" lvl="2">
              <a:lnSpc>
                <a:spcPts val="5422"/>
              </a:lnSpc>
              <a:buFont typeface="Arial"/>
              <a:buChar char="⚬"/>
            </a:pPr>
            <a:r>
              <a:rPr lang="en-US" sz="2899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Centroids distances</a:t>
            </a:r>
          </a:p>
          <a:p>
            <a:pPr algn="just" marL="1252218" indent="-417406" lvl="2">
              <a:lnSpc>
                <a:spcPts val="5422"/>
              </a:lnSpc>
              <a:buFont typeface="Arial"/>
              <a:buChar char="⚬"/>
            </a:pPr>
            <a:r>
              <a:rPr lang="en-US" sz="2899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Centroids distances with PCA features</a:t>
            </a:r>
          </a:p>
          <a:p>
            <a:pPr algn="just" marL="1252218" indent="-417406" lvl="2">
              <a:lnSpc>
                <a:spcPts val="5422"/>
              </a:lnSpc>
              <a:buFont typeface="Arial"/>
              <a:buChar char="⚬"/>
            </a:pPr>
            <a:r>
              <a:rPr lang="en-US" sz="2899" u="sng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Multivariate</a:t>
            </a:r>
            <a:r>
              <a:rPr lang="en-US" sz="2899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 with PCA features </a:t>
            </a:r>
          </a:p>
          <a:p>
            <a:pPr algn="just" marL="626109" indent="-313054" lvl="1">
              <a:lnSpc>
                <a:spcPts val="5422"/>
              </a:lnSpc>
              <a:buFont typeface="Arial"/>
              <a:buChar char="•"/>
            </a:pPr>
            <a:r>
              <a:rPr lang="en-US" b="true" sz="2899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Machine Learning: </a:t>
            </a:r>
          </a:p>
          <a:p>
            <a:pPr algn="just" marL="1252218" indent="-417406" lvl="2">
              <a:lnSpc>
                <a:spcPts val="5422"/>
              </a:lnSpc>
              <a:buFont typeface="Arial"/>
              <a:buChar char="⚬"/>
            </a:pPr>
            <a:r>
              <a:rPr lang="en-US" sz="2899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One Class Support Vector Machine (Linear, RBF and Poly Kernels) </a:t>
            </a:r>
          </a:p>
          <a:p>
            <a:pPr algn="just" marL="1252218" indent="-417406" lvl="2">
              <a:lnSpc>
                <a:spcPts val="5422"/>
              </a:lnSpc>
              <a:buFont typeface="Arial"/>
              <a:buChar char="⚬"/>
            </a:pPr>
            <a:r>
              <a:rPr lang="en-US" sz="2899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One Class Support Vector Machine with PCA features (Linear, RBF and Poly Kernels) </a:t>
            </a:r>
          </a:p>
          <a:p>
            <a:pPr algn="just" marL="626109" indent="-313054" lvl="1">
              <a:lnSpc>
                <a:spcPts val="5422"/>
              </a:lnSpc>
              <a:buFont typeface="Arial"/>
              <a:buChar char="•"/>
            </a:pPr>
            <a:r>
              <a:rPr lang="en-US" b="true" sz="2899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Anomaly Detection: </a:t>
            </a:r>
          </a:p>
          <a:p>
            <a:pPr algn="just" marL="1252218" indent="-417406" lvl="2">
              <a:lnSpc>
                <a:spcPts val="5422"/>
              </a:lnSpc>
              <a:buFont typeface="Arial"/>
              <a:buChar char="⚬"/>
            </a:pPr>
            <a:r>
              <a:rPr lang="en-US" sz="2899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Isolation Forest with PCA features </a:t>
            </a:r>
          </a:p>
          <a:p>
            <a:pPr algn="just" marL="1252218" indent="-417406" lvl="2">
              <a:lnSpc>
                <a:spcPts val="5422"/>
              </a:lnSpc>
              <a:buFont typeface="Arial"/>
              <a:buChar char="⚬"/>
            </a:pPr>
            <a:r>
              <a:rPr lang="en-US" sz="2899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Isolation Forest without PCA features </a:t>
            </a:r>
          </a:p>
          <a:p>
            <a:pPr algn="just">
              <a:lnSpc>
                <a:spcPts val="5422"/>
              </a:lnSpc>
            </a:pPr>
          </a:p>
          <a:p>
            <a:pPr algn="just">
              <a:lnSpc>
                <a:spcPts val="5235"/>
              </a:lnSpc>
            </a:pPr>
          </a:p>
          <a:p>
            <a:pPr algn="just">
              <a:lnSpc>
                <a:spcPts val="5235"/>
              </a:lnSpc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377601"/>
            <a:ext cx="16230600" cy="6510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200"/>
              </a:lnSpc>
              <a:spcBef>
                <a:spcPct val="0"/>
              </a:spcBef>
            </a:pPr>
            <a:r>
              <a:rPr lang="en-US" b="true" sz="3714" spc="843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ANOMALY DETECTION TECHNIQUES USED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38050" y="4592698"/>
            <a:ext cx="5741190" cy="4668548"/>
          </a:xfrm>
          <a:custGeom>
            <a:avLst/>
            <a:gdLst/>
            <a:ahLst/>
            <a:cxnLst/>
            <a:rect r="r" b="b" t="t" l="l"/>
            <a:pathLst>
              <a:path h="4668548" w="5741190">
                <a:moveTo>
                  <a:pt x="0" y="0"/>
                </a:moveTo>
                <a:lnTo>
                  <a:pt x="5741190" y="0"/>
                </a:lnTo>
                <a:lnTo>
                  <a:pt x="5741190" y="4668548"/>
                </a:lnTo>
                <a:lnTo>
                  <a:pt x="0" y="466854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4300" t="0" r="-430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2107236" y="4587865"/>
            <a:ext cx="5741190" cy="4668548"/>
          </a:xfrm>
          <a:custGeom>
            <a:avLst/>
            <a:gdLst/>
            <a:ahLst/>
            <a:cxnLst/>
            <a:rect r="r" b="b" t="t" l="l"/>
            <a:pathLst>
              <a:path h="4668548" w="5741190">
                <a:moveTo>
                  <a:pt x="0" y="0"/>
                </a:moveTo>
                <a:lnTo>
                  <a:pt x="5741190" y="0"/>
                </a:lnTo>
                <a:lnTo>
                  <a:pt x="5741190" y="4668548"/>
                </a:lnTo>
                <a:lnTo>
                  <a:pt x="0" y="466854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6179240" y="6924026"/>
            <a:ext cx="2620336" cy="2332387"/>
          </a:xfrm>
          <a:custGeom>
            <a:avLst/>
            <a:gdLst/>
            <a:ahLst/>
            <a:cxnLst/>
            <a:rect r="r" b="b" t="t" l="l"/>
            <a:pathLst>
              <a:path h="2332387" w="2620336">
                <a:moveTo>
                  <a:pt x="0" y="0"/>
                </a:moveTo>
                <a:lnTo>
                  <a:pt x="2620336" y="0"/>
                </a:lnTo>
                <a:lnTo>
                  <a:pt x="2620336" y="2332387"/>
                </a:lnTo>
                <a:lnTo>
                  <a:pt x="0" y="233238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9486900" y="6922139"/>
            <a:ext cx="2620336" cy="2331328"/>
          </a:xfrm>
          <a:custGeom>
            <a:avLst/>
            <a:gdLst/>
            <a:ahLst/>
            <a:cxnLst/>
            <a:rect r="r" b="b" t="t" l="l"/>
            <a:pathLst>
              <a:path h="2331328" w="2620336">
                <a:moveTo>
                  <a:pt x="0" y="0"/>
                </a:moveTo>
                <a:lnTo>
                  <a:pt x="2620336" y="0"/>
                </a:lnTo>
                <a:lnTo>
                  <a:pt x="2620336" y="2331328"/>
                </a:lnTo>
                <a:lnTo>
                  <a:pt x="0" y="233132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28700" y="377601"/>
            <a:ext cx="16230600" cy="6510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200"/>
              </a:lnSpc>
              <a:spcBef>
                <a:spcPct val="0"/>
              </a:spcBef>
            </a:pPr>
            <a:r>
              <a:rPr lang="en-US" b="true" sz="3714" spc="843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BEST RESULTS FROM INITIAL APPROACH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790749" y="1786955"/>
            <a:ext cx="16706501" cy="6390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22"/>
              </a:lnSpc>
            </a:pPr>
            <a:r>
              <a:rPr lang="en-US" b="true" sz="2899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Isolation Forest with PCA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276993" y="3431943"/>
            <a:ext cx="2063305" cy="6390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22"/>
              </a:lnSpc>
            </a:pPr>
            <a:r>
              <a:rPr lang="en-US" b="true" sz="2899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Basic Bot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3700074" y="3431943"/>
            <a:ext cx="2555513" cy="6390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22"/>
              </a:lnSpc>
            </a:pPr>
            <a:r>
              <a:rPr lang="en-US" b="true" sz="2899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Advanced Bot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447245" y="8133150"/>
            <a:ext cx="3287956" cy="1210875"/>
          </a:xfrm>
          <a:custGeom>
            <a:avLst/>
            <a:gdLst/>
            <a:ahLst/>
            <a:cxnLst/>
            <a:rect r="r" b="b" t="t" l="l"/>
            <a:pathLst>
              <a:path h="1210875" w="3287956">
                <a:moveTo>
                  <a:pt x="0" y="0"/>
                </a:moveTo>
                <a:lnTo>
                  <a:pt x="3287956" y="0"/>
                </a:lnTo>
                <a:lnTo>
                  <a:pt x="3287956" y="1210875"/>
                </a:lnTo>
                <a:lnTo>
                  <a:pt x="0" y="121087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009838" y="1362018"/>
            <a:ext cx="12268323" cy="6510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200"/>
              </a:lnSpc>
              <a:spcBef>
                <a:spcPct val="0"/>
              </a:spcBef>
            </a:pPr>
            <a:r>
              <a:rPr lang="en-US" b="true" sz="3714" spc="843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CONCLUSION FOR INITIAL APPROACH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790749" y="4103626"/>
            <a:ext cx="16706501" cy="36276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544"/>
              </a:lnSpc>
            </a:pPr>
            <a:r>
              <a:rPr lang="en-US" sz="3499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The Isolation Forest model, when using PCA-transformed features, proves to be the most effective in identifying anomalies across all bot traffic in the dataset</a:t>
            </a:r>
          </a:p>
          <a:p>
            <a:pPr algn="ctr">
              <a:lnSpc>
                <a:spcPts val="5422"/>
              </a:lnSpc>
            </a:pPr>
          </a:p>
          <a:p>
            <a:pPr algn="ctr">
              <a:lnSpc>
                <a:spcPts val="5235"/>
              </a:lnSpc>
            </a:pPr>
          </a:p>
          <a:p>
            <a:pPr algn="ctr">
              <a:lnSpc>
                <a:spcPts val="5235"/>
              </a:lnSpc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DAGVpi36hLo</dc:identifier>
  <dcterms:modified xsi:type="dcterms:W3CDTF">2011-08-01T06:04:30Z</dcterms:modified>
  <cp:revision>1</cp:revision>
  <dc:title>Anomaly Detection in File Access Patterns</dc:title>
</cp:coreProperties>
</file>