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371" r:id="rId3"/>
    <p:sldId id="777" r:id="rId4"/>
    <p:sldId id="785" r:id="rId5"/>
    <p:sldId id="784" r:id="rId6"/>
    <p:sldId id="786" r:id="rId7"/>
    <p:sldId id="78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A"/>
    <a:srgbClr val="65B8B3"/>
    <a:srgbClr val="FFE016"/>
    <a:srgbClr val="00706C"/>
    <a:srgbClr val="FFDA1A"/>
    <a:srgbClr val="F6C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9"/>
    <p:restoredTop sz="89961" autoAdjust="0"/>
  </p:normalViewPr>
  <p:slideViewPr>
    <p:cSldViewPr snapToGrid="0" snapToObjects="1">
      <p:cViewPr varScale="1">
        <p:scale>
          <a:sx n="67" d="100"/>
          <a:sy n="67" d="100"/>
        </p:scale>
        <p:origin x="6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1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11A4B-C228-0346-A970-1896CC80ED8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1A074-AD30-424E-A44A-393B6D003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8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B8E17-CC22-D748-827E-B9449987FCC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50B6E-7828-B84E-8663-3B502425E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79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50B6E-7828-B84E-8663-3B502425E4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97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50B6E-7828-B84E-8663-3B502425E47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28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60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9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2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99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91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83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6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26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93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7631-D3D2-2544-9712-D73EAF3BECB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9D08-D645-5F4E-9EE8-7A8C6FCB3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67F3CB9F-E218-E344-8CDB-972FDCB13B0B}"/>
              </a:ext>
            </a:extLst>
          </p:cNvPr>
          <p:cNvSpPr/>
          <p:nvPr/>
        </p:nvSpPr>
        <p:spPr>
          <a:xfrm rot="5400000">
            <a:off x="0" y="0"/>
            <a:ext cx="5486400" cy="548640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B955B9E6-AD43-CB46-AAF4-195E355BE3DF}"/>
              </a:ext>
            </a:extLst>
          </p:cNvPr>
          <p:cNvSpPr/>
          <p:nvPr/>
        </p:nvSpPr>
        <p:spPr>
          <a:xfrm rot="10800000">
            <a:off x="9115056" y="-28944"/>
            <a:ext cx="3076944" cy="307694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524503" y="993732"/>
            <a:ext cx="10543020" cy="7141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D87B49-C4A7-5D4F-AAEF-47ECDC3D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889" y="4698455"/>
            <a:ext cx="2209800" cy="15758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921A93D-6588-2B4B-84D9-B80A26197C51}"/>
              </a:ext>
            </a:extLst>
          </p:cNvPr>
          <p:cNvSpPr txBox="1"/>
          <p:nvPr/>
        </p:nvSpPr>
        <p:spPr>
          <a:xfrm>
            <a:off x="1772320" y="322861"/>
            <a:ext cx="100982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spc="-150" dirty="0">
                <a:ea typeface="Gotham Rounded Book" charset="0"/>
                <a:cs typeface="Gotham Rounded Book" charset="0"/>
              </a:rPr>
              <a:t> </a:t>
            </a:r>
          </a:p>
          <a:p>
            <a:r>
              <a:rPr lang="pt-BR" sz="4000" b="1" spc="-150" dirty="0">
                <a:ea typeface="Gotham Rounded Book" charset="0"/>
                <a:cs typeface="Gotham Rounded Book" charset="0"/>
              </a:rPr>
              <a:t>Experiência Profissional: Desafios contemporâneos</a:t>
            </a:r>
          </a:p>
          <a:p>
            <a:endParaRPr lang="pt-BR" sz="4000" b="1" spc="-150" dirty="0">
              <a:ea typeface="Gotham Rounded Book" charset="0"/>
              <a:cs typeface="Gotham Rounded Book" charset="0"/>
            </a:endParaRPr>
          </a:p>
          <a:p>
            <a:endParaRPr lang="pt-BR" sz="4000" b="1" spc="-150" dirty="0">
              <a:ea typeface="Gotham Rounded Book" charset="0"/>
              <a:cs typeface="Gotham Rounded Book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2732" y="4825118"/>
            <a:ext cx="45158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Tutor (a): Maria Eduarda Oliveira Santos</a:t>
            </a:r>
          </a:p>
          <a:p>
            <a:r>
              <a:rPr lang="pt-BR" b="1" dirty="0"/>
              <a:t>Equipe: Terapeutas Virtuosas</a:t>
            </a:r>
          </a:p>
          <a:p>
            <a:r>
              <a:rPr lang="pt-BR" b="1" dirty="0"/>
              <a:t>Acadêmicas: Maiza Abreu de Souza, Renata Macena Oguri, Viviane Lopes de Andrade Leão, Wandilla de Sousa Vieira e Wanessa Skarlet Sosinho da Silva.</a:t>
            </a:r>
          </a:p>
          <a:p>
            <a:r>
              <a:rPr lang="pt-BR" b="1" dirty="0"/>
              <a:t>Turma: FLC79001BBI 2024.1</a:t>
            </a:r>
          </a:p>
          <a:p>
            <a:endParaRPr lang="pt-BR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0FEC06-AA85-B329-3AA3-F293B1BB4844}"/>
              </a:ext>
            </a:extLst>
          </p:cNvPr>
          <p:cNvSpPr txBox="1"/>
          <p:nvPr/>
        </p:nvSpPr>
        <p:spPr>
          <a:xfrm>
            <a:off x="4110652" y="2428726"/>
            <a:ext cx="4880496" cy="769441"/>
          </a:xfrm>
          <a:prstGeom prst="rect">
            <a:avLst/>
          </a:prstGeom>
          <a:solidFill>
            <a:srgbClr val="00A59A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spc="-150" dirty="0">
                <a:ea typeface="Gotham Rounded Book" charset="0"/>
                <a:cs typeface="Gotham Rounded Book" charset="0"/>
              </a:rPr>
              <a:t> SOCIALIZAÇÃO</a:t>
            </a:r>
            <a:endParaRPr lang="pt-BR" sz="4000" b="1" spc="-150" dirty="0"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6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ângulo 18">
            <a:extLst>
              <a:ext uri="{FF2B5EF4-FFF2-40B4-BE49-F238E27FC236}">
                <a16:creationId xmlns:a16="http://schemas.microsoft.com/office/drawing/2014/main" id="{DE39DF5C-22CF-4567-8F69-03AE9913B382}"/>
              </a:ext>
            </a:extLst>
          </p:cNvPr>
          <p:cNvSpPr/>
          <p:nvPr/>
        </p:nvSpPr>
        <p:spPr>
          <a:xfrm rot="10800000">
            <a:off x="9329983" y="1"/>
            <a:ext cx="2862017" cy="2992735"/>
          </a:xfrm>
          <a:prstGeom prst="rtTriangle">
            <a:avLst/>
          </a:prstGeom>
          <a:solidFill>
            <a:srgbClr val="00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34"/>
          <a:stretch/>
        </p:blipFill>
        <p:spPr>
          <a:xfrm>
            <a:off x="10863226" y="373460"/>
            <a:ext cx="750862" cy="34538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BE1D1F-195D-4F79-B26B-4A5509A26DAE}"/>
              </a:ext>
            </a:extLst>
          </p:cNvPr>
          <p:cNvSpPr txBox="1"/>
          <p:nvPr/>
        </p:nvSpPr>
        <p:spPr>
          <a:xfrm>
            <a:off x="198970" y="1555723"/>
            <a:ext cx="114151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/>
              <a:t>Apresentação do fichamento:</a:t>
            </a:r>
          </a:p>
          <a:p>
            <a:pPr algn="just"/>
            <a:endParaRPr lang="pt-BR" sz="2500" b="1" dirty="0"/>
          </a:p>
          <a:p>
            <a:pPr algn="ctr"/>
            <a:r>
              <a:rPr lang="pt-BR" sz="4000" b="1" dirty="0"/>
              <a:t>Um estudo de metodologia mista sobre soft e hard skills: a perspectiva dos estudantes e de empresa contratadora.</a:t>
            </a:r>
          </a:p>
          <a:p>
            <a:pPr algn="just"/>
            <a:endParaRPr lang="pt-BR" sz="2500" b="1" dirty="0"/>
          </a:p>
          <a:p>
            <a:pPr algn="just"/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58729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ângulo 18">
            <a:extLst>
              <a:ext uri="{FF2B5EF4-FFF2-40B4-BE49-F238E27FC236}">
                <a16:creationId xmlns:a16="http://schemas.microsoft.com/office/drawing/2014/main" id="{DE39DF5C-22CF-4567-8F69-03AE9913B382}"/>
              </a:ext>
            </a:extLst>
          </p:cNvPr>
          <p:cNvSpPr/>
          <p:nvPr/>
        </p:nvSpPr>
        <p:spPr>
          <a:xfrm rot="10800000">
            <a:off x="9329983" y="1"/>
            <a:ext cx="2862017" cy="2992735"/>
          </a:xfrm>
          <a:prstGeom prst="rtTriangle">
            <a:avLst/>
          </a:prstGeom>
          <a:solidFill>
            <a:srgbClr val="00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34"/>
          <a:stretch/>
        </p:blipFill>
        <p:spPr>
          <a:xfrm>
            <a:off x="10863226" y="373460"/>
            <a:ext cx="750862" cy="34538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BE1D1F-195D-4F79-B26B-4A5509A26DAE}"/>
              </a:ext>
            </a:extLst>
          </p:cNvPr>
          <p:cNvSpPr txBox="1"/>
          <p:nvPr/>
        </p:nvSpPr>
        <p:spPr>
          <a:xfrm>
            <a:off x="198970" y="1333207"/>
            <a:ext cx="114151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/>
              <a:t>Roteiro da entrevista:</a:t>
            </a:r>
          </a:p>
          <a:p>
            <a:pPr lvl="0" algn="just"/>
            <a:endParaRPr lang="pt-BR" sz="2500" b="1" dirty="0"/>
          </a:p>
          <a:p>
            <a:pPr lvl="0" algn="just"/>
            <a:r>
              <a:rPr lang="pt-BR" sz="2000" b="1" dirty="0"/>
              <a:t>1</a:t>
            </a:r>
            <a:r>
              <a:rPr lang="pt-BR" sz="2500" b="1" dirty="0"/>
              <a:t>- </a:t>
            </a:r>
            <a:r>
              <a:rPr lang="pt-BR" sz="2000" b="1" dirty="0"/>
              <a:t>Quais os maiores desafios que a empresa/instituição que você trabalha tem encontrado para conciliar essas habilidades de hard skills e soft skills no mesmo candidato ao avaliar seu currículo? </a:t>
            </a:r>
          </a:p>
          <a:p>
            <a:pPr lvl="0" algn="just"/>
            <a:endParaRPr lang="pt-BR" sz="2000" b="1" dirty="0"/>
          </a:p>
          <a:p>
            <a:pPr algn="just"/>
            <a:r>
              <a:rPr lang="pt-BR" sz="2000" b="1" dirty="0"/>
              <a:t>2-  Quais são as principais hard skills que você considera essenciais para o sucesso na prática da Terapia Ocupacional?</a:t>
            </a:r>
          </a:p>
          <a:p>
            <a:pPr algn="just"/>
            <a:endParaRPr lang="pt-BR" sz="2000" b="1" dirty="0"/>
          </a:p>
          <a:p>
            <a:pPr lvl="0" algn="just"/>
            <a:r>
              <a:rPr lang="pt-BR" sz="2000" b="1" dirty="0"/>
              <a:t>3- Você tem observado na prática, que essas habilidades de soft e hard skills no mesmo candidato e/ou colaborador tem realmente ajudado no desempenho da instituição e/ou empresa? Tem visto resultados satisfatórios? Dê um exemplo.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4- Dentre as habilidades soft skills  quais você considera que um Terapeuta Ocupacional precisa, para ser um profissional de destaque nos dias atuais?</a:t>
            </a:r>
          </a:p>
          <a:p>
            <a:pPr algn="just"/>
            <a:endParaRPr lang="pt-BR" sz="2000" b="1" dirty="0"/>
          </a:p>
          <a:p>
            <a:pPr lvl="0" algn="just"/>
            <a:r>
              <a:rPr lang="pt-BR" sz="2000" b="1" dirty="0"/>
              <a:t>5- Em sua equipe existe o investimento em ações de formação em hard skills? E quais são elas? </a:t>
            </a:r>
          </a:p>
          <a:p>
            <a:pPr algn="just"/>
            <a:endParaRPr lang="pt-BR" sz="2000" b="1" dirty="0"/>
          </a:p>
          <a:p>
            <a:pPr lvl="0" algn="just"/>
            <a:endParaRPr lang="pt-BR" sz="2000" b="1" dirty="0"/>
          </a:p>
          <a:p>
            <a:pPr algn="just"/>
            <a:endParaRPr lang="pt-BR" sz="2500" b="1" dirty="0"/>
          </a:p>
        </p:txBody>
      </p:sp>
      <p:pic>
        <p:nvPicPr>
          <p:cNvPr id="7" name="Picture 2" descr="6 dicas para dar uma boa entrevista para a imprensa | Profissionais do Texto">
            <a:extLst>
              <a:ext uri="{FF2B5EF4-FFF2-40B4-BE49-F238E27FC236}">
                <a16:creationId xmlns:a16="http://schemas.microsoft.com/office/drawing/2014/main" id="{AF949E21-16F7-57C0-F75A-A418F2AB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76" y="241122"/>
            <a:ext cx="3682485" cy="192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4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8">
            <a:extLst>
              <a:ext uri="{FF2B5EF4-FFF2-40B4-BE49-F238E27FC236}">
                <a16:creationId xmlns:a16="http://schemas.microsoft.com/office/drawing/2014/main" id="{DE39DF5C-22CF-4567-8F69-03AE9913B382}"/>
              </a:ext>
            </a:extLst>
          </p:cNvPr>
          <p:cNvSpPr/>
          <p:nvPr/>
        </p:nvSpPr>
        <p:spPr>
          <a:xfrm rot="10800000">
            <a:off x="9301407" y="28577"/>
            <a:ext cx="2862017" cy="2992735"/>
          </a:xfrm>
          <a:prstGeom prst="rtTriangle">
            <a:avLst/>
          </a:prstGeom>
          <a:solidFill>
            <a:srgbClr val="00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34"/>
          <a:stretch/>
        </p:blipFill>
        <p:spPr>
          <a:xfrm>
            <a:off x="10891802" y="344884"/>
            <a:ext cx="750862" cy="34538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42913" y="585788"/>
            <a:ext cx="898683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3200" b="1" dirty="0"/>
              <a:t>Por que foram utilizadas estas perguntas?</a:t>
            </a:r>
          </a:p>
          <a:p>
            <a:pPr algn="just"/>
            <a:endParaRPr lang="pt-BR" sz="3200" b="1" dirty="0"/>
          </a:p>
          <a:p>
            <a:pPr algn="just"/>
            <a:r>
              <a:rPr lang="pt-BR" sz="2800" b="1" dirty="0"/>
              <a:t>Para entender e identificar quais são e como as hards e soft skills são abordadas na pratica por profissionais da Terapia Ocupacional. </a:t>
            </a:r>
          </a:p>
          <a:p>
            <a:pPr algn="just"/>
            <a:endParaRPr lang="pt-BR" b="1" dirty="0"/>
          </a:p>
          <a:p>
            <a:endParaRPr lang="pt-BR" dirty="0"/>
          </a:p>
        </p:txBody>
      </p:sp>
      <p:pic>
        <p:nvPicPr>
          <p:cNvPr id="1026" name="Picture 2" descr="Símbolo – Terapia Ocupacional | Crefito 12 | Conselho Regional de  Fisioterapia e Terapia Ocupacional da 12ª Regi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84" y="3400425"/>
            <a:ext cx="2712932" cy="271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66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ângulo 18">
            <a:extLst>
              <a:ext uri="{FF2B5EF4-FFF2-40B4-BE49-F238E27FC236}">
                <a16:creationId xmlns:a16="http://schemas.microsoft.com/office/drawing/2014/main" id="{DE39DF5C-22CF-4567-8F69-03AE9913B382}"/>
              </a:ext>
            </a:extLst>
          </p:cNvPr>
          <p:cNvSpPr/>
          <p:nvPr/>
        </p:nvSpPr>
        <p:spPr>
          <a:xfrm rot="10800000">
            <a:off x="9329983" y="1"/>
            <a:ext cx="2862017" cy="2992735"/>
          </a:xfrm>
          <a:prstGeom prst="rtTriangle">
            <a:avLst/>
          </a:prstGeom>
          <a:solidFill>
            <a:srgbClr val="00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34"/>
          <a:stretch/>
        </p:blipFill>
        <p:spPr>
          <a:xfrm>
            <a:off x="10863226" y="373460"/>
            <a:ext cx="750862" cy="34538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BE1D1F-195D-4F79-B26B-4A5509A26DAE}"/>
              </a:ext>
            </a:extLst>
          </p:cNvPr>
          <p:cNvSpPr txBox="1"/>
          <p:nvPr/>
        </p:nvSpPr>
        <p:spPr>
          <a:xfrm>
            <a:off x="114299" y="291185"/>
            <a:ext cx="11124357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/>
              <a:t>Apresentação</a:t>
            </a:r>
          </a:p>
          <a:p>
            <a:pPr algn="ctr"/>
            <a:endParaRPr lang="pt-BR" sz="2500" b="1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As habilidades hard skills referem-se às habilidades técnicas que o indivíduo possui ou adquire para um trabalho.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As habilidades soft skills referem-se às habilidades interpessoais que permitem aos colaboradores interagirem entre si no ambiente de trabalho em que estão.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Realidade de profissionais atuantes da Terapia Ocupacional em relação às habilidades desenvolvidas individualmente e coletivamente de soft e hard skills dentro das empresas, organizações e instituições.</a:t>
            </a:r>
            <a:endParaRPr lang="pt-BR" sz="2500" b="1" dirty="0"/>
          </a:p>
          <a:p>
            <a:pPr algn="just"/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238395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8">
            <a:extLst>
              <a:ext uri="{FF2B5EF4-FFF2-40B4-BE49-F238E27FC236}">
                <a16:creationId xmlns:a16="http://schemas.microsoft.com/office/drawing/2014/main" id="{DE39DF5C-22CF-4567-8F69-03AE9913B382}"/>
              </a:ext>
            </a:extLst>
          </p:cNvPr>
          <p:cNvSpPr/>
          <p:nvPr/>
        </p:nvSpPr>
        <p:spPr>
          <a:xfrm rot="10800000">
            <a:off x="9301407" y="28577"/>
            <a:ext cx="2862017" cy="2992735"/>
          </a:xfrm>
          <a:prstGeom prst="rtTriangle">
            <a:avLst/>
          </a:prstGeom>
          <a:solidFill>
            <a:srgbClr val="00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34"/>
          <a:stretch/>
        </p:blipFill>
        <p:spPr>
          <a:xfrm>
            <a:off x="10863226" y="373460"/>
            <a:ext cx="750862" cy="34538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0892" y="546152"/>
            <a:ext cx="102298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Conclusão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sz="2800" dirty="0"/>
              <a:t>Pode-se concluir que ainda é difícil encontrar no mesmo candidato habilidades interpessoais e técnicas de domínio da área específica para trabalhar em equipe, essas habilidades abordadas são importantes, e os profissionais que estão se formando devem buscar se aperfeiçoar tanto nas técnicas como desenvolver as habilidades interpessoais para um bom trabalho em equipe e poder dessa forma transmitir segurança e confiança aos pacientes e também a família de seus pacientes. A Terapia Ocupacional é uma profissão muito importante e vem crescendo cada vez mais, por isso é de suma importância que as hards e soft skills sejam bem desenvolvidas e aplicadas.</a:t>
            </a:r>
          </a:p>
        </p:txBody>
      </p:sp>
    </p:spTree>
    <p:extLst>
      <p:ext uri="{BB962C8B-B14F-4D97-AF65-F5344CB8AC3E}">
        <p14:creationId xmlns:p14="http://schemas.microsoft.com/office/powerpoint/2010/main" val="300310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C3E484-34A1-A841-B1E9-AD4090D99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68" y="2285733"/>
            <a:ext cx="2273300" cy="162117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320B475-C199-4B12-A106-2C6A4E37E8DE}"/>
              </a:ext>
            </a:extLst>
          </p:cNvPr>
          <p:cNvSpPr/>
          <p:nvPr/>
        </p:nvSpPr>
        <p:spPr>
          <a:xfrm>
            <a:off x="10429244" y="6646260"/>
            <a:ext cx="1542766" cy="253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70847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239" algn="l" defTabSz="70847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8477" algn="l" defTabSz="70847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2716" algn="l" defTabSz="70847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6954" algn="l" defTabSz="70847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71193" algn="l" defTabSz="70847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5431" algn="l" defTabSz="70847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79670" algn="l" defTabSz="70847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3908" algn="l" defTabSz="708477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http://bit.do/eNSP9</a:t>
            </a:r>
          </a:p>
        </p:txBody>
      </p:sp>
    </p:spTree>
    <p:extLst>
      <p:ext uri="{BB962C8B-B14F-4D97-AF65-F5344CB8AC3E}">
        <p14:creationId xmlns:p14="http://schemas.microsoft.com/office/powerpoint/2010/main" val="2194790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428</Words>
  <Application>Microsoft Office PowerPoint</Application>
  <PresentationFormat>Widescreen</PresentationFormat>
  <Paragraphs>38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Daiane Migliolli Yetika</dc:creator>
  <cp:lastModifiedBy>Maiza Abreu</cp:lastModifiedBy>
  <cp:revision>442</cp:revision>
  <dcterms:created xsi:type="dcterms:W3CDTF">2019-05-14T18:00:03Z</dcterms:created>
  <dcterms:modified xsi:type="dcterms:W3CDTF">2024-06-21T23:40:16Z</dcterms:modified>
</cp:coreProperties>
</file>