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7" d="100"/>
          <a:sy n="67"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F25518A9-B687-4302-9395-2322403C6656}"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1A99A684-0CB7-41E9-A4DF-5D1C2CA5BF6F}"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FEDD7C35-9E19-4518-A4B2-3B09CD8CC756}"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6196DA8-8897-4DDF-BFB6-5D83863C837A}"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DCBBA708-C5F0-412D-90E2-1919F0D196AE}" type="datetimeFigureOut">
              <a:rPr lang="en-US" dirty="0"/>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A9C8F8FA-EF43-4642-9368-3F4E33039BD9}" type="datetimeFigureOut">
              <a:rPr lang="en-US" dirty="0"/>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2/26/2021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AEB9C5D3-0140-4E75-8D7F-C0623D06DFD7}"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680322" y="3030008"/>
            <a:ext cx="4698355" cy="290617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594123" y="3030008"/>
            <a:ext cx="4700059" cy="290617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PT"/>
              <a:t>Clique para editar o estilo de título do Modelo Global</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73AE0757-B101-4811-9189-10EB2F458E2D}"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7EBDC078-589F-40E3-816C-EE21D62B5BBA}"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2/26/2021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6EA74-CC02-4DEE-B6BF-745C41D116AC}"/>
              </a:ext>
            </a:extLst>
          </p:cNvPr>
          <p:cNvSpPr>
            <a:spLocks noGrp="1"/>
          </p:cNvSpPr>
          <p:nvPr>
            <p:ph type="ctrTitle"/>
          </p:nvPr>
        </p:nvSpPr>
        <p:spPr/>
        <p:txBody>
          <a:bodyPr/>
          <a:lstStyle/>
          <a:p>
            <a:r>
              <a:rPr lang="en-US" sz="4800" dirty="0"/>
              <a:t>Buying a home in Germany - Categorical geospatial study</a:t>
            </a:r>
            <a:endParaRPr lang="pt-PT" dirty="0"/>
          </a:p>
        </p:txBody>
      </p:sp>
      <p:sp>
        <p:nvSpPr>
          <p:cNvPr id="3" name="Subtítulo 2">
            <a:extLst>
              <a:ext uri="{FF2B5EF4-FFF2-40B4-BE49-F238E27FC236}">
                <a16:creationId xmlns:a16="http://schemas.microsoft.com/office/drawing/2014/main" id="{6262CE8C-4D0D-4E9A-ACB9-5383E2CF407A}"/>
              </a:ext>
            </a:extLst>
          </p:cNvPr>
          <p:cNvSpPr>
            <a:spLocks noGrp="1"/>
          </p:cNvSpPr>
          <p:nvPr>
            <p:ph type="subTitle" idx="1"/>
          </p:nvPr>
        </p:nvSpPr>
        <p:spPr/>
        <p:txBody>
          <a:bodyPr/>
          <a:lstStyle/>
          <a:p>
            <a:r>
              <a:rPr lang="en-US" b="1" dirty="0">
                <a:effectLst/>
              </a:rPr>
              <a:t>Applied Data Science Capstone by IBM/Coursera</a:t>
            </a:r>
          </a:p>
          <a:p>
            <a:endParaRPr lang="pt-PT" dirty="0"/>
          </a:p>
        </p:txBody>
      </p:sp>
    </p:spTree>
    <p:extLst>
      <p:ext uri="{BB962C8B-B14F-4D97-AF65-F5344CB8AC3E}">
        <p14:creationId xmlns:p14="http://schemas.microsoft.com/office/powerpoint/2010/main" val="238738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2">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1654911-9A64-4E19-BF40-2ACE5D437088}"/>
              </a:ext>
            </a:extLst>
          </p:cNvPr>
          <p:cNvSpPr>
            <a:spLocks noGrp="1"/>
          </p:cNvSpPr>
          <p:nvPr>
            <p:ph type="title"/>
          </p:nvPr>
        </p:nvSpPr>
        <p:spPr>
          <a:xfrm>
            <a:off x="680321" y="753228"/>
            <a:ext cx="4136123" cy="1080938"/>
          </a:xfrm>
        </p:spPr>
        <p:txBody>
          <a:bodyPr>
            <a:normAutofit/>
          </a:bodyPr>
          <a:lstStyle/>
          <a:p>
            <a:r>
              <a:rPr lang="pt-PT" sz="2400"/>
              <a:t>Most common amenities in each area</a:t>
            </a:r>
          </a:p>
        </p:txBody>
      </p:sp>
      <p:pic>
        <p:nvPicPr>
          <p:cNvPr id="36" name="Picture 18">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06314B76-79DA-46CC-A334-F7B88E36B420}"/>
              </a:ext>
            </a:extLst>
          </p:cNvPr>
          <p:cNvSpPr>
            <a:spLocks noGrp="1"/>
          </p:cNvSpPr>
          <p:nvPr>
            <p:ph idx="1"/>
          </p:nvPr>
        </p:nvSpPr>
        <p:spPr>
          <a:xfrm>
            <a:off x="680321" y="2336873"/>
            <a:ext cx="3656289" cy="3599316"/>
          </a:xfrm>
        </p:spPr>
        <p:txBody>
          <a:bodyPr>
            <a:normAutofit/>
          </a:bodyPr>
          <a:lstStyle/>
          <a:p>
            <a:endParaRPr lang="en-US" sz="1400"/>
          </a:p>
        </p:txBody>
      </p:sp>
      <p:pic>
        <p:nvPicPr>
          <p:cNvPr id="4" name="Marcador de Posição de Conteúdo 3">
            <a:extLst>
              <a:ext uri="{FF2B5EF4-FFF2-40B4-BE49-F238E27FC236}">
                <a16:creationId xmlns:a16="http://schemas.microsoft.com/office/drawing/2014/main" id="{A08F37F3-1D6D-4F0F-8504-C3642E03C00A}"/>
              </a:ext>
            </a:extLst>
          </p:cNvPr>
          <p:cNvPicPr>
            <a:picLocks noChangeAspect="1"/>
          </p:cNvPicPr>
          <p:nvPr/>
        </p:nvPicPr>
        <p:blipFill>
          <a:blip r:embed="rId4"/>
          <a:stretch>
            <a:fillRect/>
          </a:stretch>
        </p:blipFill>
        <p:spPr>
          <a:xfrm>
            <a:off x="5276090" y="1720567"/>
            <a:ext cx="6269479" cy="341686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7619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0031C5D5-F3FD-43EB-A01C-4CD9A1BC4012}"/>
              </a:ext>
            </a:extLst>
          </p:cNvPr>
          <p:cNvSpPr>
            <a:spLocks noGrp="1"/>
          </p:cNvSpPr>
          <p:nvPr>
            <p:ph type="title"/>
          </p:nvPr>
        </p:nvSpPr>
        <p:spPr>
          <a:xfrm>
            <a:off x="680321" y="753228"/>
            <a:ext cx="4136123" cy="1080938"/>
          </a:xfrm>
        </p:spPr>
        <p:txBody>
          <a:bodyPr>
            <a:normAutofit/>
          </a:bodyPr>
          <a:lstStyle/>
          <a:p>
            <a:r>
              <a:rPr lang="pt-PT" sz="2400"/>
              <a:t>Evaluating optimal number of clusters - K</a:t>
            </a:r>
          </a:p>
        </p:txBody>
      </p:sp>
      <p:pic>
        <p:nvPicPr>
          <p:cNvPr id="17" name="Picture 16">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Marcador de Posição de Conteúdo 2">
            <a:extLst>
              <a:ext uri="{FF2B5EF4-FFF2-40B4-BE49-F238E27FC236}">
                <a16:creationId xmlns:a16="http://schemas.microsoft.com/office/drawing/2014/main" id="{BA83BF5A-667B-4F5E-9328-7DA9E01F6B96}"/>
              </a:ext>
            </a:extLst>
          </p:cNvPr>
          <p:cNvSpPr>
            <a:spLocks noGrp="1"/>
          </p:cNvSpPr>
          <p:nvPr>
            <p:ph idx="1"/>
          </p:nvPr>
        </p:nvSpPr>
        <p:spPr>
          <a:xfrm>
            <a:off x="680321" y="2336873"/>
            <a:ext cx="3656289" cy="3599316"/>
          </a:xfrm>
        </p:spPr>
        <p:txBody>
          <a:bodyPr>
            <a:normAutofit/>
          </a:bodyPr>
          <a:lstStyle/>
          <a:p>
            <a:r>
              <a:rPr lang="en-US" dirty="0">
                <a:effectLst/>
              </a:rPr>
              <a:t>From the graph we are going to choose 7 as the optimal number of clusters for our analysis. We had some doubts whether to choose 7 or 8, but the subsequent metrics analysis proved better for 7.</a:t>
            </a:r>
            <a:endParaRPr lang="pt-PT" sz="1400" dirty="0"/>
          </a:p>
        </p:txBody>
      </p:sp>
      <p:pic>
        <p:nvPicPr>
          <p:cNvPr id="4" name="Imagem 3">
            <a:extLst>
              <a:ext uri="{FF2B5EF4-FFF2-40B4-BE49-F238E27FC236}">
                <a16:creationId xmlns:a16="http://schemas.microsoft.com/office/drawing/2014/main" id="{559DA918-DB15-472F-B67F-4C0B3976D8E0}"/>
              </a:ext>
            </a:extLst>
          </p:cNvPr>
          <p:cNvPicPr>
            <a:picLocks noChangeAspect="1"/>
          </p:cNvPicPr>
          <p:nvPr/>
        </p:nvPicPr>
        <p:blipFill>
          <a:blip r:embed="rId4"/>
          <a:stretch>
            <a:fillRect/>
          </a:stretch>
        </p:blipFill>
        <p:spPr>
          <a:xfrm>
            <a:off x="5276090" y="1201266"/>
            <a:ext cx="6269479" cy="445546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8120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859D1-27EF-4440-86D7-C46B4A4CAD0D}"/>
              </a:ext>
            </a:extLst>
          </p:cNvPr>
          <p:cNvSpPr>
            <a:spLocks noGrp="1"/>
          </p:cNvSpPr>
          <p:nvPr>
            <p:ph type="title"/>
          </p:nvPr>
        </p:nvSpPr>
        <p:spPr/>
        <p:txBody>
          <a:bodyPr/>
          <a:lstStyle/>
          <a:p>
            <a:r>
              <a:rPr lang="pt-PT" dirty="0" err="1"/>
              <a:t>Areas</a:t>
            </a:r>
            <a:r>
              <a:rPr lang="pt-PT" dirty="0"/>
              <a:t> – Cluster </a:t>
            </a:r>
            <a:r>
              <a:rPr lang="pt-PT" dirty="0" err="1"/>
              <a:t>Labeled</a:t>
            </a:r>
            <a:endParaRPr lang="pt-PT" dirty="0"/>
          </a:p>
        </p:txBody>
      </p:sp>
      <p:pic>
        <p:nvPicPr>
          <p:cNvPr id="4" name="Marcador de Posição de Conteúdo 3">
            <a:extLst>
              <a:ext uri="{FF2B5EF4-FFF2-40B4-BE49-F238E27FC236}">
                <a16:creationId xmlns:a16="http://schemas.microsoft.com/office/drawing/2014/main" id="{3D3E50D3-E01E-4262-AB99-740231C6E8AB}"/>
              </a:ext>
            </a:extLst>
          </p:cNvPr>
          <p:cNvPicPr>
            <a:picLocks noGrp="1" noChangeAspect="1"/>
          </p:cNvPicPr>
          <p:nvPr>
            <p:ph idx="1"/>
          </p:nvPr>
        </p:nvPicPr>
        <p:blipFill>
          <a:blip r:embed="rId2"/>
          <a:stretch>
            <a:fillRect/>
          </a:stretch>
        </p:blipFill>
        <p:spPr>
          <a:xfrm>
            <a:off x="1096963" y="2545556"/>
            <a:ext cx="8782050" cy="3181350"/>
          </a:xfrm>
          <a:prstGeom prst="rect">
            <a:avLst/>
          </a:prstGeom>
        </p:spPr>
      </p:pic>
    </p:spTree>
    <p:extLst>
      <p:ext uri="{BB962C8B-B14F-4D97-AF65-F5344CB8AC3E}">
        <p14:creationId xmlns:p14="http://schemas.microsoft.com/office/powerpoint/2010/main" val="348019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19" name="Group 10">
            <a:extLst>
              <a:ext uri="{FF2B5EF4-FFF2-40B4-BE49-F238E27FC236}">
                <a16:creationId xmlns:a16="http://schemas.microsoft.com/office/drawing/2014/main" id="{E0DAFD82-3F74-4E59-B32E-BD77462BFF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 name="Rectangle 11">
              <a:extLst>
                <a:ext uri="{FF2B5EF4-FFF2-40B4-BE49-F238E27FC236}">
                  <a16:creationId xmlns:a16="http://schemas.microsoft.com/office/drawing/2014/main" id="{4A91303C-F093-4328-A707-645FBC76F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DCE38-5576-4DB4-9E0B-8BA014EBCB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Marcador de Posição de Conteúdo 3">
            <a:extLst>
              <a:ext uri="{FF2B5EF4-FFF2-40B4-BE49-F238E27FC236}">
                <a16:creationId xmlns:a16="http://schemas.microsoft.com/office/drawing/2014/main" id="{51EB8D6A-01E5-4DE3-96C0-9C1A466DCBEA}"/>
              </a:ext>
            </a:extLst>
          </p:cNvPr>
          <p:cNvPicPr>
            <a:picLocks noChangeAspect="1"/>
          </p:cNvPicPr>
          <p:nvPr/>
        </p:nvPicPr>
        <p:blipFill rotWithShape="1">
          <a:blip r:embed="rId3"/>
          <a:srcRect l="21022" r="12883"/>
          <a:stretch/>
        </p:blipFill>
        <p:spPr>
          <a:xfrm>
            <a:off x="4636008" y="10"/>
            <a:ext cx="7552815" cy="6856310"/>
          </a:xfrm>
          <a:prstGeom prst="rect">
            <a:avLst/>
          </a:prstGeom>
          <a:ln>
            <a:noFill/>
          </a:ln>
          <a:effectLst/>
        </p:spPr>
      </p:pic>
      <p:sp>
        <p:nvSpPr>
          <p:cNvPr id="21" name="Rectangle 14">
            <a:extLst>
              <a:ext uri="{FF2B5EF4-FFF2-40B4-BE49-F238E27FC236}">
                <a16:creationId xmlns:a16="http://schemas.microsoft.com/office/drawing/2014/main" id="{356B696F-2C62-45F3-A534-B39DDD903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15647B9-75F5-4425-B3BF-7F41BA255DFF}"/>
              </a:ext>
            </a:extLst>
          </p:cNvPr>
          <p:cNvSpPr>
            <a:spLocks noGrp="1"/>
          </p:cNvSpPr>
          <p:nvPr>
            <p:ph type="title"/>
          </p:nvPr>
        </p:nvSpPr>
        <p:spPr>
          <a:xfrm>
            <a:off x="680322" y="753228"/>
            <a:ext cx="3679028" cy="1080938"/>
          </a:xfrm>
        </p:spPr>
        <p:txBody>
          <a:bodyPr>
            <a:normAutofit/>
          </a:bodyPr>
          <a:lstStyle/>
          <a:p>
            <a:r>
              <a:rPr lang="pt-PT" sz="3200"/>
              <a:t>Cluster mapping</a:t>
            </a:r>
          </a:p>
        </p:txBody>
      </p:sp>
      <p:pic>
        <p:nvPicPr>
          <p:cNvPr id="22" name="Picture 16">
            <a:extLst>
              <a:ext uri="{FF2B5EF4-FFF2-40B4-BE49-F238E27FC236}">
                <a16:creationId xmlns:a16="http://schemas.microsoft.com/office/drawing/2014/main" id="{655D1A39-500D-4C26-97A9-AB4AD60D0B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23" name="Content Placeholder 7">
            <a:extLst>
              <a:ext uri="{FF2B5EF4-FFF2-40B4-BE49-F238E27FC236}">
                <a16:creationId xmlns:a16="http://schemas.microsoft.com/office/drawing/2014/main" id="{2BF01C9A-D9DB-4DAD-B82A-E600BE06D2DC}"/>
              </a:ext>
            </a:extLst>
          </p:cNvPr>
          <p:cNvSpPr>
            <a:spLocks noGrp="1"/>
          </p:cNvSpPr>
          <p:nvPr>
            <p:ph idx="1"/>
          </p:nvPr>
        </p:nvSpPr>
        <p:spPr>
          <a:xfrm>
            <a:off x="680322" y="2336873"/>
            <a:ext cx="3581635" cy="3599316"/>
          </a:xfrm>
        </p:spPr>
        <p:txBody>
          <a:bodyPr>
            <a:normAutofit/>
          </a:bodyPr>
          <a:lstStyle/>
          <a:p>
            <a:r>
              <a:rPr lang="en-US" dirty="0">
                <a:effectLst/>
              </a:rPr>
              <a:t>Cluster 0 - red</a:t>
            </a:r>
          </a:p>
          <a:p>
            <a:r>
              <a:rPr lang="en-US" dirty="0">
                <a:effectLst/>
              </a:rPr>
              <a:t>Cluster 1 - purple</a:t>
            </a:r>
          </a:p>
          <a:p>
            <a:r>
              <a:rPr lang="en-US" dirty="0">
                <a:effectLst/>
              </a:rPr>
              <a:t>Cluster 2 - blue</a:t>
            </a:r>
          </a:p>
          <a:p>
            <a:r>
              <a:rPr lang="en-US" dirty="0">
                <a:effectLst/>
              </a:rPr>
              <a:t>Cluster 3 - light blue</a:t>
            </a:r>
          </a:p>
          <a:p>
            <a:r>
              <a:rPr lang="en-US" dirty="0">
                <a:effectLst/>
              </a:rPr>
              <a:t>Cluster 4 - green</a:t>
            </a:r>
          </a:p>
          <a:p>
            <a:r>
              <a:rPr lang="en-US" dirty="0">
                <a:effectLst/>
              </a:rPr>
              <a:t>Cluster 5 - yellow</a:t>
            </a:r>
          </a:p>
          <a:p>
            <a:r>
              <a:rPr lang="en-US" dirty="0">
                <a:effectLst/>
              </a:rPr>
              <a:t>Cluster 6 - orange</a:t>
            </a:r>
          </a:p>
          <a:p>
            <a:endParaRPr lang="en-US" sz="1600" dirty="0"/>
          </a:p>
        </p:txBody>
      </p:sp>
    </p:spTree>
    <p:extLst>
      <p:ext uri="{BB962C8B-B14F-4D97-AF65-F5344CB8AC3E}">
        <p14:creationId xmlns:p14="http://schemas.microsoft.com/office/powerpoint/2010/main" val="148018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0DAFD82-3F74-4E59-B32E-BD77462BFF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4A91303C-F093-4328-A707-645FBC76F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6DCE38-5576-4DB4-9E0B-8BA014EBCB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Marcador de Posição de Conteúdo 4">
            <a:extLst>
              <a:ext uri="{FF2B5EF4-FFF2-40B4-BE49-F238E27FC236}">
                <a16:creationId xmlns:a16="http://schemas.microsoft.com/office/drawing/2014/main" id="{90BCCC57-517D-43E7-B8ED-DB7365D145A6}"/>
              </a:ext>
            </a:extLst>
          </p:cNvPr>
          <p:cNvPicPr>
            <a:picLocks noChangeAspect="1"/>
          </p:cNvPicPr>
          <p:nvPr/>
        </p:nvPicPr>
        <p:blipFill rotWithShape="1">
          <a:blip r:embed="rId3"/>
          <a:srcRect l="22027" r="11878"/>
          <a:stretch/>
        </p:blipFill>
        <p:spPr>
          <a:xfrm>
            <a:off x="4636008" y="10"/>
            <a:ext cx="7552815" cy="6856310"/>
          </a:xfrm>
          <a:prstGeom prst="rect">
            <a:avLst/>
          </a:prstGeom>
          <a:ln>
            <a:noFill/>
          </a:ln>
          <a:effectLst/>
        </p:spPr>
      </p:pic>
      <p:sp>
        <p:nvSpPr>
          <p:cNvPr id="16" name="Rectangle 15">
            <a:extLst>
              <a:ext uri="{FF2B5EF4-FFF2-40B4-BE49-F238E27FC236}">
                <a16:creationId xmlns:a16="http://schemas.microsoft.com/office/drawing/2014/main" id="{356B696F-2C62-45F3-A534-B39DDD903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BEFF6703-D513-4A03-B4D6-7E2B754A47FD}"/>
              </a:ext>
            </a:extLst>
          </p:cNvPr>
          <p:cNvSpPr>
            <a:spLocks noGrp="1"/>
          </p:cNvSpPr>
          <p:nvPr>
            <p:ph type="title"/>
          </p:nvPr>
        </p:nvSpPr>
        <p:spPr>
          <a:xfrm>
            <a:off x="680322" y="753228"/>
            <a:ext cx="3679028" cy="1080938"/>
          </a:xfrm>
        </p:spPr>
        <p:txBody>
          <a:bodyPr>
            <a:normAutofit/>
          </a:bodyPr>
          <a:lstStyle/>
          <a:p>
            <a:r>
              <a:rPr lang="pt-PT" sz="3200"/>
              <a:t>Putting it all together</a:t>
            </a:r>
          </a:p>
        </p:txBody>
      </p:sp>
      <p:pic>
        <p:nvPicPr>
          <p:cNvPr id="18" name="Picture 17">
            <a:extLst>
              <a:ext uri="{FF2B5EF4-FFF2-40B4-BE49-F238E27FC236}">
                <a16:creationId xmlns:a16="http://schemas.microsoft.com/office/drawing/2014/main" id="{655D1A39-500D-4C26-97A9-AB4AD60D0B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9" name="Content Placeholder 8">
            <a:extLst>
              <a:ext uri="{FF2B5EF4-FFF2-40B4-BE49-F238E27FC236}">
                <a16:creationId xmlns:a16="http://schemas.microsoft.com/office/drawing/2014/main" id="{1977ED35-4C10-46BB-BDF6-2D86CFB4AFEB}"/>
              </a:ext>
            </a:extLst>
          </p:cNvPr>
          <p:cNvSpPr>
            <a:spLocks noGrp="1"/>
          </p:cNvSpPr>
          <p:nvPr>
            <p:ph idx="1"/>
          </p:nvPr>
        </p:nvSpPr>
        <p:spPr>
          <a:xfrm>
            <a:off x="680322" y="2336873"/>
            <a:ext cx="3581635" cy="3599316"/>
          </a:xfrm>
        </p:spPr>
        <p:txBody>
          <a:bodyPr>
            <a:normAutofit/>
          </a:bodyPr>
          <a:lstStyle/>
          <a:p>
            <a:endParaRPr lang="en-US" sz="1600" dirty="0"/>
          </a:p>
        </p:txBody>
      </p:sp>
    </p:spTree>
    <p:extLst>
      <p:ext uri="{BB962C8B-B14F-4D97-AF65-F5344CB8AC3E}">
        <p14:creationId xmlns:p14="http://schemas.microsoft.com/office/powerpoint/2010/main" val="389521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C7BD4-85E6-4018-B4D9-2DC250180A2E}"/>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0F10AB17-DB7B-4849-8119-F882F60A46F4}"/>
              </a:ext>
            </a:extLst>
          </p:cNvPr>
          <p:cNvSpPr>
            <a:spLocks noGrp="1"/>
          </p:cNvSpPr>
          <p:nvPr>
            <p:ph idx="1"/>
          </p:nvPr>
        </p:nvSpPr>
        <p:spPr/>
        <p:txBody>
          <a:bodyPr>
            <a:normAutofit fontScale="70000" lnSpcReduction="20000"/>
          </a:bodyPr>
          <a:lstStyle/>
          <a:p>
            <a:r>
              <a:rPr lang="en-US" dirty="0">
                <a:effectLst/>
              </a:rPr>
              <a:t>From our analysis we can see that the areas from cluster 0 and 3 have the most amenities while the remaining clusters only have between 1 and 3 areas with very few amenities.</a:t>
            </a:r>
          </a:p>
          <a:p>
            <a:r>
              <a:rPr lang="en-US" dirty="0">
                <a:effectLst/>
              </a:rPr>
              <a:t>Considering amenities density, cluster 0 areas, are near yellow zones and cluster 3 areas, are near red zones in the heatmap.</a:t>
            </a:r>
          </a:p>
          <a:p>
            <a:r>
              <a:rPr lang="en-US" dirty="0">
                <a:effectLst/>
              </a:rPr>
              <a:t>Ranking the clusters by number of amenities available we get:</a:t>
            </a:r>
          </a:p>
          <a:p>
            <a:r>
              <a:rPr lang="en-US" b="1" dirty="0">
                <a:effectLst/>
              </a:rPr>
              <a:t>Cluster 3 with the most amenities of all and greater variety category wise. Food related amenities account for the most common amenities in all areas</a:t>
            </a:r>
            <a:r>
              <a:rPr lang="en-US" dirty="0">
                <a:effectLst/>
              </a:rPr>
              <a:t>.</a:t>
            </a:r>
          </a:p>
          <a:p>
            <a:r>
              <a:rPr lang="en-US" b="1" dirty="0">
                <a:effectLst/>
              </a:rPr>
              <a:t>Cluster 0 contains mostly shopping related amenities. Supermarket is the most common amenity in all clustered areas.</a:t>
            </a:r>
            <a:endParaRPr lang="en-US" dirty="0">
              <a:effectLst/>
            </a:endParaRPr>
          </a:p>
          <a:p>
            <a:r>
              <a:rPr lang="en-US" b="1" dirty="0">
                <a:effectLst/>
              </a:rPr>
              <a:t>The remaining clusters 1,2,4,5 and 6 contain areas with low amenities density and little variety.</a:t>
            </a:r>
            <a:endParaRPr lang="en-US" dirty="0">
              <a:effectLst/>
            </a:endParaRPr>
          </a:p>
          <a:p>
            <a:r>
              <a:rPr lang="en-US" dirty="0">
                <a:effectLst/>
              </a:rPr>
              <a:t>Cluster 3 contains 1436 amenities, while cluster 0 has 211 amenities and the remaining 26 belong to the combined clusters 1,2,4,5,6.</a:t>
            </a:r>
          </a:p>
          <a:p>
            <a:endParaRPr lang="pt-PT" dirty="0"/>
          </a:p>
        </p:txBody>
      </p:sp>
    </p:spTree>
    <p:extLst>
      <p:ext uri="{BB962C8B-B14F-4D97-AF65-F5344CB8AC3E}">
        <p14:creationId xmlns:p14="http://schemas.microsoft.com/office/powerpoint/2010/main" val="2973754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301E1-C5F2-4244-B07A-C3096711235D}"/>
              </a:ext>
            </a:extLst>
          </p:cNvPr>
          <p:cNvSpPr>
            <a:spLocks noGrp="1"/>
          </p:cNvSpPr>
          <p:nvPr>
            <p:ph type="title"/>
          </p:nvPr>
        </p:nvSpPr>
        <p:spPr/>
        <p:txBody>
          <a:bodyPr/>
          <a:lstStyle/>
          <a:p>
            <a:r>
              <a:rPr lang="pt-PT"/>
              <a:t>1 – Cluster 3 Areas </a:t>
            </a:r>
            <a:endParaRPr lang="pt-PT" dirty="0"/>
          </a:p>
        </p:txBody>
      </p:sp>
      <p:pic>
        <p:nvPicPr>
          <p:cNvPr id="4" name="Marcador de Posição de Conteúdo 3">
            <a:extLst>
              <a:ext uri="{FF2B5EF4-FFF2-40B4-BE49-F238E27FC236}">
                <a16:creationId xmlns:a16="http://schemas.microsoft.com/office/drawing/2014/main" id="{004FC04C-826F-43E0-8E42-DE92241F28E3}"/>
              </a:ext>
            </a:extLst>
          </p:cNvPr>
          <p:cNvPicPr>
            <a:picLocks noGrp="1" noChangeAspect="1"/>
          </p:cNvPicPr>
          <p:nvPr>
            <p:ph idx="1"/>
          </p:nvPr>
        </p:nvPicPr>
        <p:blipFill>
          <a:blip r:embed="rId2"/>
          <a:stretch>
            <a:fillRect/>
          </a:stretch>
        </p:blipFill>
        <p:spPr>
          <a:xfrm>
            <a:off x="306267" y="2068280"/>
            <a:ext cx="3265607" cy="4586391"/>
          </a:xfrm>
          <a:prstGeom prst="rect">
            <a:avLst/>
          </a:prstGeom>
        </p:spPr>
      </p:pic>
      <p:pic>
        <p:nvPicPr>
          <p:cNvPr id="5" name="Imagem 4">
            <a:extLst>
              <a:ext uri="{FF2B5EF4-FFF2-40B4-BE49-F238E27FC236}">
                <a16:creationId xmlns:a16="http://schemas.microsoft.com/office/drawing/2014/main" id="{350F4A60-8E78-4FA7-BE20-46151DFA4488}"/>
              </a:ext>
            </a:extLst>
          </p:cNvPr>
          <p:cNvPicPr>
            <a:picLocks noChangeAspect="1"/>
          </p:cNvPicPr>
          <p:nvPr/>
        </p:nvPicPr>
        <p:blipFill>
          <a:blip r:embed="rId3"/>
          <a:stretch>
            <a:fillRect/>
          </a:stretch>
        </p:blipFill>
        <p:spPr>
          <a:xfrm>
            <a:off x="6791677" y="2068280"/>
            <a:ext cx="3656901" cy="4586391"/>
          </a:xfrm>
          <a:prstGeom prst="rect">
            <a:avLst/>
          </a:prstGeom>
        </p:spPr>
      </p:pic>
    </p:spTree>
    <p:extLst>
      <p:ext uri="{BB962C8B-B14F-4D97-AF65-F5344CB8AC3E}">
        <p14:creationId xmlns:p14="http://schemas.microsoft.com/office/powerpoint/2010/main" val="403439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411571C4-77CC-4168-A882-B0186266E347}"/>
              </a:ext>
            </a:extLst>
          </p:cNvPr>
          <p:cNvSpPr>
            <a:spLocks noGrp="1"/>
          </p:cNvSpPr>
          <p:nvPr>
            <p:ph type="title"/>
          </p:nvPr>
        </p:nvSpPr>
        <p:spPr>
          <a:xfrm>
            <a:off x="680321" y="753228"/>
            <a:ext cx="4136123" cy="1080938"/>
          </a:xfrm>
        </p:spPr>
        <p:txBody>
          <a:bodyPr>
            <a:normAutofit/>
          </a:bodyPr>
          <a:lstStyle/>
          <a:p>
            <a:r>
              <a:rPr lang="pt-PT" sz="2400"/>
              <a:t>2 - Cluster 0 Areas </a:t>
            </a:r>
          </a:p>
        </p:txBody>
      </p:sp>
      <p:pic>
        <p:nvPicPr>
          <p:cNvPr id="19" name="Picture 18">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2E4A3AE6-BE08-4450-B2D8-D10D87E88B62}"/>
              </a:ext>
            </a:extLst>
          </p:cNvPr>
          <p:cNvSpPr>
            <a:spLocks noGrp="1"/>
          </p:cNvSpPr>
          <p:nvPr>
            <p:ph idx="1"/>
          </p:nvPr>
        </p:nvSpPr>
        <p:spPr>
          <a:xfrm>
            <a:off x="680321" y="2336873"/>
            <a:ext cx="3656289" cy="3599316"/>
          </a:xfrm>
        </p:spPr>
        <p:txBody>
          <a:bodyPr>
            <a:normAutofit/>
          </a:bodyPr>
          <a:lstStyle/>
          <a:p>
            <a:endParaRPr lang="en-US" sz="1400"/>
          </a:p>
        </p:txBody>
      </p:sp>
      <p:pic>
        <p:nvPicPr>
          <p:cNvPr id="4" name="Marcador de Posição de Conteúdo 3">
            <a:extLst>
              <a:ext uri="{FF2B5EF4-FFF2-40B4-BE49-F238E27FC236}">
                <a16:creationId xmlns:a16="http://schemas.microsoft.com/office/drawing/2014/main" id="{582A3EED-6BE5-4324-8535-9EA420C00725}"/>
              </a:ext>
            </a:extLst>
          </p:cNvPr>
          <p:cNvPicPr>
            <a:picLocks noChangeAspect="1"/>
          </p:cNvPicPr>
          <p:nvPr/>
        </p:nvPicPr>
        <p:blipFill>
          <a:blip r:embed="rId4"/>
          <a:stretch>
            <a:fillRect/>
          </a:stretch>
        </p:blipFill>
        <p:spPr>
          <a:xfrm>
            <a:off x="6360973" y="640080"/>
            <a:ext cx="409971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4220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2B87E5C-ABC4-4681-9928-92F91B47A023}"/>
              </a:ext>
            </a:extLst>
          </p:cNvPr>
          <p:cNvSpPr>
            <a:spLocks noGrp="1"/>
          </p:cNvSpPr>
          <p:nvPr>
            <p:ph type="title"/>
          </p:nvPr>
        </p:nvSpPr>
        <p:spPr>
          <a:xfrm>
            <a:off x="680321" y="753228"/>
            <a:ext cx="4136123" cy="1080938"/>
          </a:xfrm>
        </p:spPr>
        <p:txBody>
          <a:bodyPr>
            <a:normAutofit/>
          </a:bodyPr>
          <a:lstStyle/>
          <a:p>
            <a:r>
              <a:rPr lang="pt-PT" sz="2400"/>
              <a:t>Clusters 1,2,4,5,6 Areas</a:t>
            </a:r>
          </a:p>
        </p:txBody>
      </p:sp>
      <p:pic>
        <p:nvPicPr>
          <p:cNvPr id="19" name="Picture 18">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CC913149-FF4C-4B05-8BBC-6088FB513AD2}"/>
              </a:ext>
            </a:extLst>
          </p:cNvPr>
          <p:cNvSpPr>
            <a:spLocks noGrp="1"/>
          </p:cNvSpPr>
          <p:nvPr>
            <p:ph idx="1"/>
          </p:nvPr>
        </p:nvSpPr>
        <p:spPr>
          <a:xfrm>
            <a:off x="680321" y="2336873"/>
            <a:ext cx="3656289" cy="3599316"/>
          </a:xfrm>
        </p:spPr>
        <p:txBody>
          <a:bodyPr>
            <a:normAutofit/>
          </a:bodyPr>
          <a:lstStyle/>
          <a:p>
            <a:endParaRPr lang="en-US" sz="1400"/>
          </a:p>
        </p:txBody>
      </p:sp>
      <p:pic>
        <p:nvPicPr>
          <p:cNvPr id="4" name="Marcador de Posição de Conteúdo 3">
            <a:extLst>
              <a:ext uri="{FF2B5EF4-FFF2-40B4-BE49-F238E27FC236}">
                <a16:creationId xmlns:a16="http://schemas.microsoft.com/office/drawing/2014/main" id="{AD969982-946E-43A3-A02F-F38EECCCF852}"/>
              </a:ext>
            </a:extLst>
          </p:cNvPr>
          <p:cNvPicPr>
            <a:picLocks noChangeAspect="1"/>
          </p:cNvPicPr>
          <p:nvPr/>
        </p:nvPicPr>
        <p:blipFill>
          <a:blip r:embed="rId4"/>
          <a:stretch>
            <a:fillRect/>
          </a:stretch>
        </p:blipFill>
        <p:spPr>
          <a:xfrm>
            <a:off x="5276090" y="1758429"/>
            <a:ext cx="6269479" cy="334114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96806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C178A-8AAB-474F-82F3-80E421C6183C}"/>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CB157E61-873B-4EF6-8ADD-94A5B32F7CEC}"/>
              </a:ext>
            </a:extLst>
          </p:cNvPr>
          <p:cNvSpPr>
            <a:spLocks noGrp="1"/>
          </p:cNvSpPr>
          <p:nvPr>
            <p:ph idx="1"/>
          </p:nvPr>
        </p:nvSpPr>
        <p:spPr/>
        <p:txBody>
          <a:bodyPr>
            <a:normAutofit fontScale="77500" lnSpcReduction="20000"/>
          </a:bodyPr>
          <a:lstStyle/>
          <a:p>
            <a:r>
              <a:rPr lang="en-US" dirty="0">
                <a:effectLst/>
              </a:rPr>
              <a:t>This research aimed to provide information about areas to buy a house based on amenities availability. For that we used a machine learning algorithm - K means clustering - in a dataset comprised of the mean of the frequency of occurrence of each category in each area. As a result, we found the relevant clusters.</a:t>
            </a:r>
          </a:p>
          <a:p>
            <a:r>
              <a:rPr lang="en-US" dirty="0">
                <a:effectLst/>
              </a:rPr>
              <a:t>For us it is clear, based on our study, that pertaining to amenities density </a:t>
            </a:r>
            <a:r>
              <a:rPr lang="en-US" b="1" dirty="0">
                <a:effectLst/>
              </a:rPr>
              <a:t>one should buy in one of the areas in cluster 3</a:t>
            </a:r>
            <a:r>
              <a:rPr lang="en-US" dirty="0">
                <a:effectLst/>
              </a:rPr>
              <a:t>.</a:t>
            </a:r>
          </a:p>
          <a:p>
            <a:r>
              <a:rPr lang="en-US" dirty="0">
                <a:effectLst/>
              </a:rPr>
              <a:t>This, of course does not mean that you should be rushing to buy in any of those areas, further developing of this research is needed, this is only a starting point.</a:t>
            </a:r>
          </a:p>
          <a:p>
            <a:r>
              <a:rPr lang="en-US" dirty="0">
                <a:effectLst/>
              </a:rPr>
              <a:t>These results matter as a start for a larger study, and also there is room for improvement in this study. We should try to expand our amenities dataset, by pinpointing optimal coordinates or getting other sources. We should also include new datasets like housing market, quality of living indexes, etc. to explore other avenues of research. We should also try other machine learning clustering algorithms and compare results.</a:t>
            </a:r>
          </a:p>
          <a:p>
            <a:endParaRPr lang="pt-PT" dirty="0"/>
          </a:p>
        </p:txBody>
      </p:sp>
    </p:spTree>
    <p:extLst>
      <p:ext uri="{BB962C8B-B14F-4D97-AF65-F5344CB8AC3E}">
        <p14:creationId xmlns:p14="http://schemas.microsoft.com/office/powerpoint/2010/main" val="337416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321BA-F13A-41F1-8F31-E3EE3FB68944}"/>
              </a:ext>
            </a:extLst>
          </p:cNvPr>
          <p:cNvSpPr>
            <a:spLocks noGrp="1"/>
          </p:cNvSpPr>
          <p:nvPr>
            <p:ph type="title"/>
          </p:nvPr>
        </p:nvSpPr>
        <p:spPr/>
        <p:txBody>
          <a:bodyPr>
            <a:normAutofit/>
          </a:bodyPr>
          <a:lstStyle/>
          <a:p>
            <a:r>
              <a:rPr lang="en-US" sz="3200" dirty="0"/>
              <a:t>Buying a home in Germany - Categorical geospatial study in Bad Homburg </a:t>
            </a:r>
            <a:r>
              <a:rPr lang="en-US" sz="3200" dirty="0" err="1"/>
              <a:t>vor</a:t>
            </a:r>
            <a:r>
              <a:rPr lang="en-US" sz="3200" dirty="0"/>
              <a:t> der </a:t>
            </a:r>
            <a:r>
              <a:rPr lang="en-US" sz="3200" dirty="0" err="1"/>
              <a:t>Höhe</a:t>
            </a:r>
            <a:endParaRPr lang="pt-PT" sz="3200" dirty="0"/>
          </a:p>
        </p:txBody>
      </p:sp>
      <p:sp>
        <p:nvSpPr>
          <p:cNvPr id="3" name="Marcador de Posição de Conteúdo 2">
            <a:extLst>
              <a:ext uri="{FF2B5EF4-FFF2-40B4-BE49-F238E27FC236}">
                <a16:creationId xmlns:a16="http://schemas.microsoft.com/office/drawing/2014/main" id="{14492F99-6E90-4943-8CEE-AA1E4A79C10F}"/>
              </a:ext>
            </a:extLst>
          </p:cNvPr>
          <p:cNvSpPr>
            <a:spLocks noGrp="1"/>
          </p:cNvSpPr>
          <p:nvPr>
            <p:ph idx="1"/>
          </p:nvPr>
        </p:nvSpPr>
        <p:spPr/>
        <p:txBody>
          <a:bodyPr>
            <a:normAutofit lnSpcReduction="10000"/>
          </a:bodyPr>
          <a:lstStyle/>
          <a:p>
            <a:r>
              <a:rPr lang="en-US" sz="2000" dirty="0">
                <a:effectLst/>
              </a:rPr>
              <a:t>Buying a home can be a good investment, especially if you are planning to take advantage of good market conditions. One of the most important and impactful decisions to make, when choosing to buy a home, is the location. The key factors of a great location are accessibility, appearance, and amenities available in a neighborhood.</a:t>
            </a:r>
          </a:p>
          <a:p>
            <a:r>
              <a:rPr lang="en-US" sz="2000" dirty="0">
                <a:effectLst/>
              </a:rPr>
              <a:t>Considering the amenities available in a neighborhood, these translate directly to a better living and quality of life, for example: consider not having to travel far to go to a doctor’s appointment, doing your shopping or dining or getting food in a good restaurant near your house, these are some of the hallmarks of a great neighborhood.</a:t>
            </a:r>
          </a:p>
          <a:p>
            <a:r>
              <a:rPr lang="en-US" sz="2000" dirty="0">
                <a:effectLst/>
              </a:rPr>
              <a:t>Our final objective is clustering and comparing areas to try to find and group the best places to live.</a:t>
            </a:r>
            <a:endParaRPr lang="pt-PT" sz="2000" dirty="0"/>
          </a:p>
        </p:txBody>
      </p:sp>
    </p:spTree>
    <p:extLst>
      <p:ext uri="{BB962C8B-B14F-4D97-AF65-F5344CB8AC3E}">
        <p14:creationId xmlns:p14="http://schemas.microsoft.com/office/powerpoint/2010/main" val="414155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0DAFD82-3F74-4E59-B32E-BD77462BFF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 name="Rectangle 11">
              <a:extLst>
                <a:ext uri="{FF2B5EF4-FFF2-40B4-BE49-F238E27FC236}">
                  <a16:creationId xmlns:a16="http://schemas.microsoft.com/office/drawing/2014/main" id="{4A91303C-F093-4328-A707-645FBC76F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DCE38-5576-4DB4-9E0B-8BA014EBCB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Marcador de Posição de Conteúdo 3">
            <a:extLst>
              <a:ext uri="{FF2B5EF4-FFF2-40B4-BE49-F238E27FC236}">
                <a16:creationId xmlns:a16="http://schemas.microsoft.com/office/drawing/2014/main" id="{DD949887-BBB1-4942-B553-5DE25873F5AD}"/>
              </a:ext>
            </a:extLst>
          </p:cNvPr>
          <p:cNvPicPr>
            <a:picLocks noChangeAspect="1"/>
          </p:cNvPicPr>
          <p:nvPr/>
        </p:nvPicPr>
        <p:blipFill rotWithShape="1">
          <a:blip r:embed="rId3"/>
          <a:srcRect l="18862" r="14492"/>
          <a:stretch/>
        </p:blipFill>
        <p:spPr>
          <a:xfrm>
            <a:off x="4636008" y="10"/>
            <a:ext cx="7552815" cy="6856310"/>
          </a:xfrm>
          <a:prstGeom prst="rect">
            <a:avLst/>
          </a:prstGeom>
          <a:ln>
            <a:noFill/>
          </a:ln>
          <a:effectLst/>
        </p:spPr>
      </p:pic>
      <p:sp>
        <p:nvSpPr>
          <p:cNvPr id="15" name="Rectangle 14">
            <a:extLst>
              <a:ext uri="{FF2B5EF4-FFF2-40B4-BE49-F238E27FC236}">
                <a16:creationId xmlns:a16="http://schemas.microsoft.com/office/drawing/2014/main" id="{356B696F-2C62-45F3-A534-B39DDD903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747486E-8DA8-45E0-BF10-807E63E6AC97}"/>
              </a:ext>
            </a:extLst>
          </p:cNvPr>
          <p:cNvSpPr>
            <a:spLocks noGrp="1"/>
          </p:cNvSpPr>
          <p:nvPr>
            <p:ph type="title"/>
          </p:nvPr>
        </p:nvSpPr>
        <p:spPr>
          <a:xfrm>
            <a:off x="680322" y="753228"/>
            <a:ext cx="3679028" cy="1080938"/>
          </a:xfrm>
        </p:spPr>
        <p:txBody>
          <a:bodyPr>
            <a:normAutofit/>
          </a:bodyPr>
          <a:lstStyle/>
          <a:p>
            <a:r>
              <a:rPr lang="pt-PT" sz="3200"/>
              <a:t>Locations to study</a:t>
            </a:r>
          </a:p>
        </p:txBody>
      </p:sp>
      <p:pic>
        <p:nvPicPr>
          <p:cNvPr id="17" name="Picture 16">
            <a:extLst>
              <a:ext uri="{FF2B5EF4-FFF2-40B4-BE49-F238E27FC236}">
                <a16:creationId xmlns:a16="http://schemas.microsoft.com/office/drawing/2014/main" id="{655D1A39-500D-4C26-97A9-AB4AD60D0B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8" name="Content Placeholder 7">
            <a:extLst>
              <a:ext uri="{FF2B5EF4-FFF2-40B4-BE49-F238E27FC236}">
                <a16:creationId xmlns:a16="http://schemas.microsoft.com/office/drawing/2014/main" id="{5F6B6441-01CD-429A-9F54-076D4A01E74D}"/>
              </a:ext>
            </a:extLst>
          </p:cNvPr>
          <p:cNvSpPr>
            <a:spLocks noGrp="1"/>
          </p:cNvSpPr>
          <p:nvPr>
            <p:ph idx="1"/>
          </p:nvPr>
        </p:nvSpPr>
        <p:spPr>
          <a:xfrm>
            <a:off x="680322" y="2336873"/>
            <a:ext cx="3581635" cy="3599316"/>
          </a:xfrm>
        </p:spPr>
        <p:txBody>
          <a:bodyPr>
            <a:normAutofit fontScale="62500" lnSpcReduction="20000"/>
          </a:bodyPr>
          <a:lstStyle/>
          <a:p>
            <a:r>
              <a:rPr lang="en-US" dirty="0">
                <a:effectLst/>
              </a:rPr>
              <a:t>In the map we can see all areas involved in this study. Here you can see blue and red circles, these circles represent the individual areas where we will search for amenities. </a:t>
            </a:r>
            <a:r>
              <a:rPr lang="en-US" b="1" dirty="0">
                <a:effectLst/>
              </a:rPr>
              <a:t>A blue circle area is 1000 meters, and the red circle area is 500 meters</a:t>
            </a:r>
            <a:r>
              <a:rPr lang="en-US" dirty="0">
                <a:effectLst/>
              </a:rPr>
              <a:t>.</a:t>
            </a:r>
          </a:p>
          <a:p>
            <a:r>
              <a:rPr lang="en-US" b="1" dirty="0">
                <a:effectLst/>
              </a:rPr>
              <a:t>Why did we choose to make this distinction?</a:t>
            </a:r>
            <a:r>
              <a:rPr lang="en-US" dirty="0">
                <a:effectLst/>
              </a:rPr>
              <a:t> Because comparing a small city to a big city it's not feasible, the difference in amenities density would be too big.</a:t>
            </a:r>
          </a:p>
          <a:p>
            <a:r>
              <a:rPr lang="en-US" dirty="0">
                <a:effectLst/>
              </a:rPr>
              <a:t>We will tolerate some overlapping because we want to find the places with the most amenities available and if it is within the radius of the area, we will keep it.</a:t>
            </a:r>
          </a:p>
          <a:p>
            <a:endParaRPr lang="en-US" sz="1600" dirty="0"/>
          </a:p>
        </p:txBody>
      </p:sp>
    </p:spTree>
    <p:extLst>
      <p:ext uri="{BB962C8B-B14F-4D97-AF65-F5344CB8AC3E}">
        <p14:creationId xmlns:p14="http://schemas.microsoft.com/office/powerpoint/2010/main" val="328362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0DAFD82-3F74-4E59-B32E-BD77462BFF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 name="Rectangle 11">
              <a:extLst>
                <a:ext uri="{FF2B5EF4-FFF2-40B4-BE49-F238E27FC236}">
                  <a16:creationId xmlns:a16="http://schemas.microsoft.com/office/drawing/2014/main" id="{4A91303C-F093-4328-A707-645FBC76F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DCE38-5576-4DB4-9E0B-8BA014EBCB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Marcador de Posição de Conteúdo 3">
            <a:extLst>
              <a:ext uri="{FF2B5EF4-FFF2-40B4-BE49-F238E27FC236}">
                <a16:creationId xmlns:a16="http://schemas.microsoft.com/office/drawing/2014/main" id="{382E28FB-B305-4788-8398-A1D212EE166E}"/>
              </a:ext>
            </a:extLst>
          </p:cNvPr>
          <p:cNvPicPr>
            <a:picLocks noChangeAspect="1"/>
          </p:cNvPicPr>
          <p:nvPr/>
        </p:nvPicPr>
        <p:blipFill rotWithShape="1">
          <a:blip r:embed="rId3"/>
          <a:srcRect l="18962" r="14943"/>
          <a:stretch/>
        </p:blipFill>
        <p:spPr>
          <a:xfrm>
            <a:off x="4636008" y="10"/>
            <a:ext cx="7552815" cy="6856310"/>
          </a:xfrm>
          <a:prstGeom prst="rect">
            <a:avLst/>
          </a:prstGeom>
          <a:ln>
            <a:noFill/>
          </a:ln>
          <a:effectLst/>
        </p:spPr>
      </p:pic>
      <p:sp>
        <p:nvSpPr>
          <p:cNvPr id="15" name="Rectangle 14">
            <a:extLst>
              <a:ext uri="{FF2B5EF4-FFF2-40B4-BE49-F238E27FC236}">
                <a16:creationId xmlns:a16="http://schemas.microsoft.com/office/drawing/2014/main" id="{356B696F-2C62-45F3-A534-B39DDD903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E86EC81-579E-41EC-855A-06CD19656135}"/>
              </a:ext>
            </a:extLst>
          </p:cNvPr>
          <p:cNvSpPr>
            <a:spLocks noGrp="1"/>
          </p:cNvSpPr>
          <p:nvPr>
            <p:ph type="title"/>
          </p:nvPr>
        </p:nvSpPr>
        <p:spPr>
          <a:xfrm>
            <a:off x="680322" y="753228"/>
            <a:ext cx="3679028" cy="1080938"/>
          </a:xfrm>
        </p:spPr>
        <p:txBody>
          <a:bodyPr>
            <a:normAutofit/>
          </a:bodyPr>
          <a:lstStyle/>
          <a:p>
            <a:r>
              <a:rPr lang="pt-PT" sz="3200"/>
              <a:t>Amenities dataset</a:t>
            </a:r>
          </a:p>
        </p:txBody>
      </p:sp>
      <p:pic>
        <p:nvPicPr>
          <p:cNvPr id="17" name="Picture 16">
            <a:extLst>
              <a:ext uri="{FF2B5EF4-FFF2-40B4-BE49-F238E27FC236}">
                <a16:creationId xmlns:a16="http://schemas.microsoft.com/office/drawing/2014/main" id="{655D1A39-500D-4C26-97A9-AB4AD60D0B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pic>
        <p:nvPicPr>
          <p:cNvPr id="5" name="Marcador de Posição de Conteúdo 4">
            <a:extLst>
              <a:ext uri="{FF2B5EF4-FFF2-40B4-BE49-F238E27FC236}">
                <a16:creationId xmlns:a16="http://schemas.microsoft.com/office/drawing/2014/main" id="{75EF53FE-18B9-4C42-838C-7487B571F610}"/>
              </a:ext>
            </a:extLst>
          </p:cNvPr>
          <p:cNvPicPr>
            <a:picLocks noGrp="1" noChangeAspect="1"/>
          </p:cNvPicPr>
          <p:nvPr>
            <p:ph idx="1"/>
          </p:nvPr>
        </p:nvPicPr>
        <p:blipFill>
          <a:blip r:embed="rId5"/>
          <a:stretch>
            <a:fillRect/>
          </a:stretch>
        </p:blipFill>
        <p:spPr>
          <a:xfrm>
            <a:off x="67128" y="3001467"/>
            <a:ext cx="4501753" cy="1174370"/>
          </a:xfrm>
          <a:prstGeom prst="rect">
            <a:avLst/>
          </a:prstGeom>
        </p:spPr>
      </p:pic>
    </p:spTree>
    <p:extLst>
      <p:ext uri="{BB962C8B-B14F-4D97-AF65-F5344CB8AC3E}">
        <p14:creationId xmlns:p14="http://schemas.microsoft.com/office/powerpoint/2010/main" val="250748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9" name="Rectangle 10">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2">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1" name="Rectangle 14">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6">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B7E06A0F-4A30-4BDA-83EB-46BC01BA872A}"/>
              </a:ext>
            </a:extLst>
          </p:cNvPr>
          <p:cNvSpPr>
            <a:spLocks noGrp="1"/>
          </p:cNvSpPr>
          <p:nvPr>
            <p:ph type="title"/>
          </p:nvPr>
        </p:nvSpPr>
        <p:spPr>
          <a:xfrm>
            <a:off x="680321" y="753228"/>
            <a:ext cx="4136123" cy="1080938"/>
          </a:xfrm>
        </p:spPr>
        <p:txBody>
          <a:bodyPr>
            <a:normAutofit/>
          </a:bodyPr>
          <a:lstStyle/>
          <a:p>
            <a:r>
              <a:rPr lang="en-US" sz="2400"/>
              <a:t>Amenities</a:t>
            </a:r>
            <a:r>
              <a:rPr lang="pt-PT" sz="2400"/>
              <a:t> </a:t>
            </a:r>
            <a:r>
              <a:rPr lang="en-US" sz="2400"/>
              <a:t>categories</a:t>
            </a:r>
            <a:r>
              <a:rPr lang="pt-PT" sz="2400"/>
              <a:t> </a:t>
            </a:r>
            <a:r>
              <a:rPr lang="en-US" sz="2400"/>
              <a:t>analysis</a:t>
            </a:r>
            <a:r>
              <a:rPr lang="pt-PT" sz="2400"/>
              <a:t> </a:t>
            </a:r>
          </a:p>
        </p:txBody>
      </p:sp>
      <p:pic>
        <p:nvPicPr>
          <p:cNvPr id="33" name="Picture 18">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4" name="Content Placeholder 7">
            <a:extLst>
              <a:ext uri="{FF2B5EF4-FFF2-40B4-BE49-F238E27FC236}">
                <a16:creationId xmlns:a16="http://schemas.microsoft.com/office/drawing/2014/main" id="{EFC02C8C-83D8-477B-A8AB-FDC68A5ACAE9}"/>
              </a:ext>
            </a:extLst>
          </p:cNvPr>
          <p:cNvSpPr>
            <a:spLocks noGrp="1"/>
          </p:cNvSpPr>
          <p:nvPr>
            <p:ph idx="1"/>
          </p:nvPr>
        </p:nvSpPr>
        <p:spPr>
          <a:xfrm>
            <a:off x="680321" y="2336873"/>
            <a:ext cx="3656289" cy="3599316"/>
          </a:xfrm>
        </p:spPr>
        <p:txBody>
          <a:bodyPr>
            <a:normAutofit/>
          </a:bodyPr>
          <a:lstStyle/>
          <a:p>
            <a:endParaRPr lang="en-US" sz="1400" dirty="0"/>
          </a:p>
        </p:txBody>
      </p:sp>
      <p:sp>
        <p:nvSpPr>
          <p:cNvPr id="21" name="Rectangle 20">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Posição de Conteúdo 3">
            <a:extLst>
              <a:ext uri="{FF2B5EF4-FFF2-40B4-BE49-F238E27FC236}">
                <a16:creationId xmlns:a16="http://schemas.microsoft.com/office/drawing/2014/main" id="{FC8541CC-AD2F-47DC-9A13-F981BFA076FD}"/>
              </a:ext>
            </a:extLst>
          </p:cNvPr>
          <p:cNvPicPr>
            <a:picLocks noChangeAspect="1"/>
          </p:cNvPicPr>
          <p:nvPr/>
        </p:nvPicPr>
        <p:blipFill>
          <a:blip r:embed="rId4"/>
          <a:stretch>
            <a:fillRect/>
          </a:stretch>
        </p:blipFill>
        <p:spPr>
          <a:xfrm>
            <a:off x="5593085" y="1434250"/>
            <a:ext cx="5629268" cy="3982706"/>
          </a:xfrm>
          <a:prstGeom prst="rect">
            <a:avLst/>
          </a:prstGeom>
          <a:ln>
            <a:noFill/>
          </a:ln>
          <a:effectLst/>
        </p:spPr>
      </p:pic>
    </p:spTree>
    <p:extLst>
      <p:ext uri="{BB962C8B-B14F-4D97-AF65-F5344CB8AC3E}">
        <p14:creationId xmlns:p14="http://schemas.microsoft.com/office/powerpoint/2010/main" val="334876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E5361-534E-491F-A8C1-97D689FB28A3}"/>
              </a:ext>
            </a:extLst>
          </p:cNvPr>
          <p:cNvSpPr>
            <a:spLocks noGrp="1"/>
          </p:cNvSpPr>
          <p:nvPr>
            <p:ph type="title"/>
          </p:nvPr>
        </p:nvSpPr>
        <p:spPr/>
        <p:txBody>
          <a:bodyPr/>
          <a:lstStyle/>
          <a:p>
            <a:r>
              <a:rPr lang="en-US" dirty="0"/>
              <a:t>Recoded</a:t>
            </a:r>
            <a:r>
              <a:rPr lang="pt-PT" dirty="0"/>
              <a:t> </a:t>
            </a:r>
            <a:r>
              <a:rPr lang="en-US" dirty="0"/>
              <a:t>dataset</a:t>
            </a:r>
          </a:p>
        </p:txBody>
      </p:sp>
      <p:pic>
        <p:nvPicPr>
          <p:cNvPr id="4" name="Marcador de Posição de Conteúdo 3">
            <a:extLst>
              <a:ext uri="{FF2B5EF4-FFF2-40B4-BE49-F238E27FC236}">
                <a16:creationId xmlns:a16="http://schemas.microsoft.com/office/drawing/2014/main" id="{DF9C6465-8D61-4DCF-AE81-CD177C8AF8C3}"/>
              </a:ext>
            </a:extLst>
          </p:cNvPr>
          <p:cNvPicPr>
            <a:picLocks noGrp="1" noChangeAspect="1"/>
          </p:cNvPicPr>
          <p:nvPr>
            <p:ph idx="1"/>
          </p:nvPr>
        </p:nvPicPr>
        <p:blipFill>
          <a:blip r:embed="rId2"/>
          <a:stretch>
            <a:fillRect/>
          </a:stretch>
        </p:blipFill>
        <p:spPr>
          <a:xfrm>
            <a:off x="1325563" y="2426494"/>
            <a:ext cx="8324850" cy="3419475"/>
          </a:xfrm>
          <a:prstGeom prst="rect">
            <a:avLst/>
          </a:prstGeom>
        </p:spPr>
      </p:pic>
    </p:spTree>
    <p:extLst>
      <p:ext uri="{BB962C8B-B14F-4D97-AF65-F5344CB8AC3E}">
        <p14:creationId xmlns:p14="http://schemas.microsoft.com/office/powerpoint/2010/main" val="71152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94204E8-5935-4E45-AB80-41C652C3419F}"/>
              </a:ext>
            </a:extLst>
          </p:cNvPr>
          <p:cNvSpPr>
            <a:spLocks noGrp="1"/>
          </p:cNvSpPr>
          <p:nvPr>
            <p:ph type="title"/>
          </p:nvPr>
        </p:nvSpPr>
        <p:spPr>
          <a:xfrm>
            <a:off x="680321" y="753228"/>
            <a:ext cx="4136123" cy="1080938"/>
          </a:xfrm>
        </p:spPr>
        <p:txBody>
          <a:bodyPr>
            <a:normAutofit/>
          </a:bodyPr>
          <a:lstStyle/>
          <a:p>
            <a:r>
              <a:rPr lang="pt-PT" sz="2400" dirty="0" err="1"/>
              <a:t>Amenities</a:t>
            </a:r>
            <a:r>
              <a:rPr lang="pt-PT" sz="2400" dirty="0"/>
              <a:t> </a:t>
            </a:r>
            <a:r>
              <a:rPr lang="pt-PT" sz="2400" dirty="0" err="1"/>
              <a:t>percentages</a:t>
            </a:r>
            <a:r>
              <a:rPr lang="pt-PT" sz="2400" dirty="0"/>
              <a:t> </a:t>
            </a:r>
            <a:r>
              <a:rPr lang="pt-PT" sz="2400" dirty="0" err="1"/>
              <a:t>and</a:t>
            </a:r>
            <a:r>
              <a:rPr lang="pt-PT" sz="2400" dirty="0"/>
              <a:t> </a:t>
            </a:r>
            <a:r>
              <a:rPr lang="pt-PT" sz="2400" dirty="0" err="1"/>
              <a:t>count</a:t>
            </a:r>
            <a:endParaRPr lang="pt-PT" sz="2400" dirty="0"/>
          </a:p>
        </p:txBody>
      </p:sp>
      <p:pic>
        <p:nvPicPr>
          <p:cNvPr id="19" name="Picture 18">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D8189022-392F-417D-AF91-FB17F8704BFD}"/>
              </a:ext>
            </a:extLst>
          </p:cNvPr>
          <p:cNvSpPr>
            <a:spLocks noGrp="1"/>
          </p:cNvSpPr>
          <p:nvPr>
            <p:ph idx="1"/>
          </p:nvPr>
        </p:nvSpPr>
        <p:spPr>
          <a:xfrm>
            <a:off x="680321" y="2336873"/>
            <a:ext cx="3656289" cy="3599316"/>
          </a:xfrm>
        </p:spPr>
        <p:txBody>
          <a:bodyPr>
            <a:normAutofit fontScale="85000" lnSpcReduction="20000"/>
          </a:bodyPr>
          <a:lstStyle/>
          <a:p>
            <a:r>
              <a:rPr lang="en-US" dirty="0">
                <a:effectLst/>
              </a:rPr>
              <a:t>We have many Food related amenities.</a:t>
            </a:r>
          </a:p>
          <a:p>
            <a:r>
              <a:rPr lang="en-US" dirty="0">
                <a:effectLst/>
              </a:rPr>
              <a:t>We are poor in Entertainment and Arts amenities.</a:t>
            </a:r>
          </a:p>
          <a:p>
            <a:r>
              <a:rPr lang="en-US" dirty="0">
                <a:effectLst/>
              </a:rPr>
              <a:t>The food category (formal plus informal) makes up almost 50% of all amenities.</a:t>
            </a:r>
          </a:p>
          <a:p>
            <a:r>
              <a:rPr lang="en-US" dirty="0">
                <a:effectLst/>
              </a:rPr>
              <a:t>For fun the entertainment &amp; arts, points of interest, outdoors &amp; health and Nightlife Spots make up 19% of all amenities.</a:t>
            </a:r>
          </a:p>
          <a:p>
            <a:endParaRPr lang="en-US" sz="1400" dirty="0"/>
          </a:p>
        </p:txBody>
      </p:sp>
      <p:sp>
        <p:nvSpPr>
          <p:cNvPr id="21" name="Rectangle 20">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Posição de Conteúdo 3">
            <a:extLst>
              <a:ext uri="{FF2B5EF4-FFF2-40B4-BE49-F238E27FC236}">
                <a16:creationId xmlns:a16="http://schemas.microsoft.com/office/drawing/2014/main" id="{8ABDD32B-EB60-4A1C-BD47-60A2FA77045A}"/>
              </a:ext>
            </a:extLst>
          </p:cNvPr>
          <p:cNvPicPr>
            <a:picLocks noChangeAspect="1"/>
          </p:cNvPicPr>
          <p:nvPr/>
        </p:nvPicPr>
        <p:blipFill>
          <a:blip r:embed="rId4"/>
          <a:stretch>
            <a:fillRect/>
          </a:stretch>
        </p:blipFill>
        <p:spPr>
          <a:xfrm>
            <a:off x="5593085" y="2046432"/>
            <a:ext cx="5629268" cy="2758341"/>
          </a:xfrm>
          <a:prstGeom prst="rect">
            <a:avLst/>
          </a:prstGeom>
          <a:ln>
            <a:noFill/>
          </a:ln>
          <a:effectLst/>
        </p:spPr>
      </p:pic>
    </p:spTree>
    <p:extLst>
      <p:ext uri="{BB962C8B-B14F-4D97-AF65-F5344CB8AC3E}">
        <p14:creationId xmlns:p14="http://schemas.microsoft.com/office/powerpoint/2010/main" val="346878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0DAFD82-3F74-4E59-B32E-BD77462BFF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 name="Rectangle 11">
              <a:extLst>
                <a:ext uri="{FF2B5EF4-FFF2-40B4-BE49-F238E27FC236}">
                  <a16:creationId xmlns:a16="http://schemas.microsoft.com/office/drawing/2014/main" id="{4A91303C-F093-4328-A707-645FBC76F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DCE38-5576-4DB4-9E0B-8BA014EBCB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Marcador de Posição de Conteúdo 3">
            <a:extLst>
              <a:ext uri="{FF2B5EF4-FFF2-40B4-BE49-F238E27FC236}">
                <a16:creationId xmlns:a16="http://schemas.microsoft.com/office/drawing/2014/main" id="{7A6AC480-B4C1-4029-B5B0-C08A554C1462}"/>
              </a:ext>
            </a:extLst>
          </p:cNvPr>
          <p:cNvPicPr>
            <a:picLocks noChangeAspect="1"/>
          </p:cNvPicPr>
          <p:nvPr/>
        </p:nvPicPr>
        <p:blipFill rotWithShape="1">
          <a:blip r:embed="rId3"/>
          <a:srcRect l="21722" r="11907" b="-1"/>
          <a:stretch/>
        </p:blipFill>
        <p:spPr>
          <a:xfrm>
            <a:off x="4636008" y="10"/>
            <a:ext cx="7552815" cy="6856310"/>
          </a:xfrm>
          <a:prstGeom prst="rect">
            <a:avLst/>
          </a:prstGeom>
          <a:ln>
            <a:noFill/>
          </a:ln>
          <a:effectLst/>
        </p:spPr>
      </p:pic>
      <p:sp>
        <p:nvSpPr>
          <p:cNvPr id="15" name="Rectangle 14">
            <a:extLst>
              <a:ext uri="{FF2B5EF4-FFF2-40B4-BE49-F238E27FC236}">
                <a16:creationId xmlns:a16="http://schemas.microsoft.com/office/drawing/2014/main" id="{356B696F-2C62-45F3-A534-B39DDD903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1AC99D5-EB98-4E1A-9AAD-C80739090EB3}"/>
              </a:ext>
            </a:extLst>
          </p:cNvPr>
          <p:cNvSpPr>
            <a:spLocks noGrp="1"/>
          </p:cNvSpPr>
          <p:nvPr>
            <p:ph type="title"/>
          </p:nvPr>
        </p:nvSpPr>
        <p:spPr>
          <a:xfrm>
            <a:off x="680322" y="753228"/>
            <a:ext cx="3679028" cy="1080938"/>
          </a:xfrm>
        </p:spPr>
        <p:txBody>
          <a:bodyPr>
            <a:normAutofit/>
          </a:bodyPr>
          <a:lstStyle/>
          <a:p>
            <a:r>
              <a:rPr lang="pt-PT" sz="3200"/>
              <a:t>Mapping amenities with heatmap</a:t>
            </a:r>
          </a:p>
        </p:txBody>
      </p:sp>
      <p:pic>
        <p:nvPicPr>
          <p:cNvPr id="17" name="Picture 16">
            <a:extLst>
              <a:ext uri="{FF2B5EF4-FFF2-40B4-BE49-F238E27FC236}">
                <a16:creationId xmlns:a16="http://schemas.microsoft.com/office/drawing/2014/main" id="{655D1A39-500D-4C26-97A9-AB4AD60D0B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8" name="Content Placeholder 7">
            <a:extLst>
              <a:ext uri="{FF2B5EF4-FFF2-40B4-BE49-F238E27FC236}">
                <a16:creationId xmlns:a16="http://schemas.microsoft.com/office/drawing/2014/main" id="{1931B3DC-00BB-4A56-88FB-3BF6808780CB}"/>
              </a:ext>
            </a:extLst>
          </p:cNvPr>
          <p:cNvSpPr>
            <a:spLocks noGrp="1"/>
          </p:cNvSpPr>
          <p:nvPr>
            <p:ph idx="1"/>
          </p:nvPr>
        </p:nvSpPr>
        <p:spPr>
          <a:xfrm>
            <a:off x="680322" y="2336873"/>
            <a:ext cx="3581635" cy="3599316"/>
          </a:xfrm>
        </p:spPr>
        <p:txBody>
          <a:bodyPr>
            <a:normAutofit/>
          </a:bodyPr>
          <a:lstStyle/>
          <a:p>
            <a:r>
              <a:rPr lang="en-US" dirty="0">
                <a:effectLst/>
              </a:rPr>
              <a:t>In this map you see the amenities density. The redder the area the more amenities available. As we can see the areas previously identified appear in bright red.</a:t>
            </a:r>
            <a:endParaRPr lang="en-US" sz="1600" dirty="0"/>
          </a:p>
        </p:txBody>
      </p:sp>
    </p:spTree>
    <p:extLst>
      <p:ext uri="{BB962C8B-B14F-4D97-AF65-F5344CB8AC3E}">
        <p14:creationId xmlns:p14="http://schemas.microsoft.com/office/powerpoint/2010/main" val="421206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7539E3D4-6962-40AB-8B73-E9DD5692F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7">
            <a:extLst>
              <a:ext uri="{FF2B5EF4-FFF2-40B4-BE49-F238E27FC236}">
                <a16:creationId xmlns:a16="http://schemas.microsoft.com/office/drawing/2014/main" id="{9490E84B-32AB-4B93-B2A7-C660A2894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0" name="Rectangle 29">
            <a:extLst>
              <a:ext uri="{FF2B5EF4-FFF2-40B4-BE49-F238E27FC236}">
                <a16:creationId xmlns:a16="http://schemas.microsoft.com/office/drawing/2014/main" id="{AE7C53B3-E639-4BE7-9C53-AAF6DF68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1">
            <a:extLst>
              <a:ext uri="{FF2B5EF4-FFF2-40B4-BE49-F238E27FC236}">
                <a16:creationId xmlns:a16="http://schemas.microsoft.com/office/drawing/2014/main" id="{2CD7F1D5-2F5D-4F06-91C2-5616C9AD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69A4940-5853-4ACA-8797-F83F0EFF624E}"/>
              </a:ext>
            </a:extLst>
          </p:cNvPr>
          <p:cNvSpPr>
            <a:spLocks noGrp="1"/>
          </p:cNvSpPr>
          <p:nvPr>
            <p:ph type="title"/>
          </p:nvPr>
        </p:nvSpPr>
        <p:spPr>
          <a:xfrm>
            <a:off x="680321" y="753228"/>
            <a:ext cx="4136123" cy="1080938"/>
          </a:xfrm>
        </p:spPr>
        <p:txBody>
          <a:bodyPr>
            <a:normAutofit/>
          </a:bodyPr>
          <a:lstStyle/>
          <a:p>
            <a:r>
              <a:rPr lang="pt-PT" sz="2400"/>
              <a:t>Preparing for K Means Clustering</a:t>
            </a:r>
          </a:p>
        </p:txBody>
      </p:sp>
      <p:pic>
        <p:nvPicPr>
          <p:cNvPr id="42" name="Picture 33">
            <a:extLst>
              <a:ext uri="{FF2B5EF4-FFF2-40B4-BE49-F238E27FC236}">
                <a16:creationId xmlns:a16="http://schemas.microsoft.com/office/drawing/2014/main" id="{CA0F9C00-759D-439B-962A-EA32D60766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6" name="Marcador de Posição de Conteúdo 5">
            <a:extLst>
              <a:ext uri="{FF2B5EF4-FFF2-40B4-BE49-F238E27FC236}">
                <a16:creationId xmlns:a16="http://schemas.microsoft.com/office/drawing/2014/main" id="{357EFA09-CF1C-4F4B-BC78-71970FA3EDE8}"/>
              </a:ext>
            </a:extLst>
          </p:cNvPr>
          <p:cNvPicPr>
            <a:picLocks noGrp="1" noChangeAspect="1"/>
          </p:cNvPicPr>
          <p:nvPr>
            <p:ph idx="1"/>
          </p:nvPr>
        </p:nvPicPr>
        <p:blipFill>
          <a:blip r:embed="rId4"/>
          <a:stretch>
            <a:fillRect/>
          </a:stretch>
        </p:blipFill>
        <p:spPr>
          <a:xfrm>
            <a:off x="5280787" y="3243863"/>
            <a:ext cx="6269479" cy="2667862"/>
          </a:xfrm>
          <a:prstGeom prst="rect">
            <a:avLst/>
          </a:prstGeom>
        </p:spPr>
      </p:pic>
      <p:pic>
        <p:nvPicPr>
          <p:cNvPr id="4" name="Marcador de Posição de Conteúdo 3">
            <a:extLst>
              <a:ext uri="{FF2B5EF4-FFF2-40B4-BE49-F238E27FC236}">
                <a16:creationId xmlns:a16="http://schemas.microsoft.com/office/drawing/2014/main" id="{ECFBB844-8AF5-498C-87AA-639D2C027ED8}"/>
              </a:ext>
            </a:extLst>
          </p:cNvPr>
          <p:cNvPicPr>
            <a:picLocks noChangeAspect="1"/>
          </p:cNvPicPr>
          <p:nvPr/>
        </p:nvPicPr>
        <p:blipFill>
          <a:blip r:embed="rId5"/>
          <a:stretch>
            <a:fillRect/>
          </a:stretch>
        </p:blipFill>
        <p:spPr>
          <a:xfrm>
            <a:off x="5280788" y="609600"/>
            <a:ext cx="6269479" cy="2131623"/>
          </a:xfrm>
          <a:prstGeom prst="rect">
            <a:avLst/>
          </a:prstGeom>
          <a:ln>
            <a:noFill/>
          </a:ln>
          <a:effectLst>
            <a:outerShdw blurRad="76200" dist="63500" dir="5040000" algn="tl" rotWithShape="0">
              <a:srgbClr val="000000">
                <a:alpha val="41000"/>
              </a:srgbClr>
            </a:outerShdw>
          </a:effectLst>
        </p:spPr>
      </p:pic>
      <p:sp>
        <p:nvSpPr>
          <p:cNvPr id="7" name="CaixaDeTexto 6">
            <a:extLst>
              <a:ext uri="{FF2B5EF4-FFF2-40B4-BE49-F238E27FC236}">
                <a16:creationId xmlns:a16="http://schemas.microsoft.com/office/drawing/2014/main" id="{A703B022-1727-4547-92A7-BE2324636B93}"/>
              </a:ext>
            </a:extLst>
          </p:cNvPr>
          <p:cNvSpPr txBox="1"/>
          <p:nvPr/>
        </p:nvSpPr>
        <p:spPr>
          <a:xfrm>
            <a:off x="680321" y="2457450"/>
            <a:ext cx="3320177" cy="1754326"/>
          </a:xfrm>
          <a:prstGeom prst="rect">
            <a:avLst/>
          </a:prstGeom>
          <a:noFill/>
        </p:spPr>
        <p:txBody>
          <a:bodyPr wrap="square" rtlCol="0">
            <a:spAutoFit/>
          </a:bodyPr>
          <a:lstStyle/>
          <a:p>
            <a:pPr marL="342900" indent="-342900">
              <a:buAutoNum type="arabicPeriod"/>
            </a:pPr>
            <a:r>
              <a:rPr lang="pt-PT" dirty="0" err="1"/>
              <a:t>Category</a:t>
            </a:r>
            <a:r>
              <a:rPr lang="pt-PT" dirty="0"/>
              <a:t> </a:t>
            </a:r>
            <a:r>
              <a:rPr lang="pt-PT" dirty="0" err="1"/>
              <a:t>onehot</a:t>
            </a:r>
            <a:r>
              <a:rPr lang="pt-PT" dirty="0"/>
              <a:t> </a:t>
            </a:r>
            <a:r>
              <a:rPr lang="pt-PT" dirty="0" err="1"/>
              <a:t>encoding</a:t>
            </a:r>
            <a:endParaRPr lang="pt-PT" dirty="0"/>
          </a:p>
          <a:p>
            <a:pPr marL="342900" indent="-342900">
              <a:buAutoNum type="arabicPeriod"/>
            </a:pPr>
            <a:endParaRPr lang="pt-PT" dirty="0"/>
          </a:p>
          <a:p>
            <a:pPr marL="342900" indent="-342900">
              <a:buAutoNum type="arabicPeriod"/>
            </a:pPr>
            <a:r>
              <a:rPr lang="en-US" dirty="0"/>
              <a:t>Row grouping by Area and by taking the mean of the frequency of occurrence of each category</a:t>
            </a:r>
            <a:endParaRPr lang="pt-PT" dirty="0"/>
          </a:p>
        </p:txBody>
      </p:sp>
    </p:spTree>
    <p:extLst>
      <p:ext uri="{BB962C8B-B14F-4D97-AF65-F5344CB8AC3E}">
        <p14:creationId xmlns:p14="http://schemas.microsoft.com/office/powerpoint/2010/main" val="2758143914"/>
      </p:ext>
    </p:extLst>
  </p:cSld>
  <p:clrMapOvr>
    <a:masterClrMapping/>
  </p:clrMapOvr>
</p:sld>
</file>

<file path=ppt/theme/theme1.xml><?xml version="1.0" encoding="utf-8"?>
<a:theme xmlns:a="http://schemas.openxmlformats.org/drawingml/2006/main" name="Berlim">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otalTime>2</TotalTime>
  <Words>888</Words>
  <Application>Microsoft Office PowerPoint</Application>
  <PresentationFormat>Ecrã Panorâmico</PresentationFormat>
  <Paragraphs>53</Paragraphs>
  <Slides>19</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19</vt:i4>
      </vt:variant>
    </vt:vector>
  </HeadingPairs>
  <TitlesOfParts>
    <vt:vector size="22" baseType="lpstr">
      <vt:lpstr>Arial</vt:lpstr>
      <vt:lpstr>Trebuchet MS</vt:lpstr>
      <vt:lpstr>Berlim</vt:lpstr>
      <vt:lpstr>Buying a home in Germany - Categorical geospatial study</vt:lpstr>
      <vt:lpstr>Buying a home in Germany - Categorical geospatial study in Bad Homburg vor der Höhe</vt:lpstr>
      <vt:lpstr>Locations to study</vt:lpstr>
      <vt:lpstr>Amenities dataset</vt:lpstr>
      <vt:lpstr>Amenities categories analysis </vt:lpstr>
      <vt:lpstr>Recoded dataset</vt:lpstr>
      <vt:lpstr>Amenities percentages and count</vt:lpstr>
      <vt:lpstr>Mapping amenities with heatmap</vt:lpstr>
      <vt:lpstr>Preparing for K Means Clustering</vt:lpstr>
      <vt:lpstr>Most common amenities in each area</vt:lpstr>
      <vt:lpstr>Evaluating optimal number of clusters - K</vt:lpstr>
      <vt:lpstr>Areas – Cluster Labeled</vt:lpstr>
      <vt:lpstr>Cluster mapping</vt:lpstr>
      <vt:lpstr>Putting it all together</vt:lpstr>
      <vt:lpstr>Results</vt:lpstr>
      <vt:lpstr>1 – Cluster 3 Areas </vt:lpstr>
      <vt:lpstr>2 - Cluster 0 Areas </vt:lpstr>
      <vt:lpstr>Clusters 1,2,4,5,6 Areas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Buying a home in Germany - Categorical geospatial study</dc:title>
  <dc:creator>Ricardo Frederico Silva</dc:creator>
  <cp:lastModifiedBy>Ricardo Frederico Silva</cp:lastModifiedBy>
  <cp:revision>2</cp:revision>
  <cp:lastPrinted>2021-02-26T16:51:26Z</cp:lastPrinted>
  <dcterms:created xsi:type="dcterms:W3CDTF">2021-02-26T16:49:09Z</dcterms:created>
  <dcterms:modified xsi:type="dcterms:W3CDTF">2021-02-26T16:51:40Z</dcterms:modified>
</cp:coreProperties>
</file>