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302" r:id="rId3"/>
    <p:sldId id="259" r:id="rId4"/>
    <p:sldId id="301" r:id="rId5"/>
    <p:sldId id="257" r:id="rId6"/>
    <p:sldId id="260" r:id="rId7"/>
    <p:sldId id="303" r:id="rId8"/>
    <p:sldId id="261" r:id="rId9"/>
    <p:sldId id="304" r:id="rId10"/>
    <p:sldId id="305" r:id="rId11"/>
    <p:sldId id="306" r:id="rId12"/>
    <p:sldId id="307" r:id="rId13"/>
  </p:sldIdLst>
  <p:sldSz cx="9144000" cy="5143500" type="screen16x9"/>
  <p:notesSz cx="6858000" cy="9144000"/>
  <p:embeddedFontLst>
    <p:embeddedFont>
      <p:font typeface="Candara Light" panose="020E0502030303020204" pitchFamily="34" charset="0"/>
      <p:regular r:id="rId15"/>
      <p:italic r:id="rId16"/>
    </p:embeddedFont>
    <p:embeddedFont>
      <p:font typeface="Fira Sans Extra Condensed Medium" panose="020B0604020202020204" charset="0"/>
      <p:regular r:id="rId17"/>
      <p:bold r:id="rId18"/>
      <p:italic r:id="rId19"/>
      <p:boldItalic r:id="rId20"/>
    </p:embeddedFont>
    <p:embeddedFont>
      <p:font typeface="Hind Vadodara Light" panose="02000000000000000000" pitchFamily="2" charset="0"/>
      <p:regular r:id="rId21"/>
      <p:bold r:id="rId22"/>
    </p:embeddedFont>
    <p:embeddedFont>
      <p:font typeface="Nunito Light" pitchFamily="2" charset="0"/>
      <p:regular r:id="rId23"/>
      <p:italic r:id="rId24"/>
    </p:embeddedFont>
    <p:embeddedFont>
      <p:font typeface="Raleway" pitchFamily="2" charset="0"/>
      <p:regular r:id="rId25"/>
      <p:bold r:id="rId26"/>
      <p:italic r:id="rId27"/>
      <p:boldItalic r:id="rId28"/>
    </p:embeddedFont>
    <p:embeddedFont>
      <p:font typeface="Roboto Condensed Light" panose="02000000000000000000" pitchFamily="2" charset="0"/>
      <p:regular r:id="rId29"/>
      <p:italic r:id="rId30"/>
    </p:embeddedFont>
    <p:embeddedFont>
      <p:font typeface="Teko Ligh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B445D7-DCA6-4AC9-BC88-9B75E48A0A89}">
  <a:tblStyle styleId="{90B445D7-DCA6-4AC9-BC88-9B75E48A0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6" autoAdjust="0"/>
    <p:restoredTop sz="94660"/>
  </p:normalViewPr>
  <p:slideViewPr>
    <p:cSldViewPr snapToGrid="0">
      <p:cViewPr varScale="1">
        <p:scale>
          <a:sx n="72" d="100"/>
          <a:sy n="72" d="100"/>
        </p:scale>
        <p:origin x="60" y="330"/>
      </p:cViewPr>
      <p:guideLst>
        <p:guide pos="2880"/>
        <p:guide orient="horz" pos="2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320de4b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320de4b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08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63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20de4b7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20de4b7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76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20de4b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20de4b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320de4b7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320de4b7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070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007825" y="1945343"/>
            <a:ext cx="4535700" cy="822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3" name="Google Shape;13;p3"/>
          <p:cNvSpPr txBox="1">
            <a:spLocks noGrp="1"/>
          </p:cNvSpPr>
          <p:nvPr>
            <p:ph type="subTitle" idx="1"/>
          </p:nvPr>
        </p:nvSpPr>
        <p:spPr>
          <a:xfrm>
            <a:off x="5621050" y="2620363"/>
            <a:ext cx="29223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595072" y="2093275"/>
            <a:ext cx="10530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5500"/>
              <a:buNone/>
              <a:defRPr sz="7200">
                <a:solidFill>
                  <a:schemeClr val="lt1"/>
                </a:solidFill>
              </a:defRPr>
            </a:lvl1pPr>
            <a:lvl2pPr lvl="1"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2480" y="1297750"/>
            <a:ext cx="3128100" cy="2908800"/>
          </a:xfrm>
          <a:prstGeom prst="rect">
            <a:avLst/>
          </a:prstGeom>
        </p:spPr>
        <p:txBody>
          <a:bodyPr spcFirstLastPara="1" wrap="square" lIns="91425" tIns="91425" rIns="91425" bIns="91425" anchor="b" anchorCtr="0">
            <a:noAutofit/>
          </a:bodyPr>
          <a:lstStyle>
            <a:lvl1pPr marL="457200" lvl="0" indent="-330200">
              <a:lnSpc>
                <a:spcPct val="100000"/>
              </a:lnSpc>
              <a:spcBef>
                <a:spcPts val="0"/>
              </a:spcBef>
              <a:spcAft>
                <a:spcPts val="0"/>
              </a:spcAft>
              <a:buSzPts val="1600"/>
              <a:buFont typeface="Nunito Light"/>
              <a:buChar char="●"/>
              <a:defRPr/>
            </a:lvl1pPr>
            <a:lvl2pPr marL="914400" lvl="1" indent="-330200">
              <a:spcBef>
                <a:spcPts val="1600"/>
              </a:spcBef>
              <a:spcAft>
                <a:spcPts val="0"/>
              </a:spcAft>
              <a:buSzPts val="1600"/>
              <a:buFont typeface="Nunito Light"/>
              <a:buChar char="○"/>
              <a:defRPr/>
            </a:lvl2pPr>
            <a:lvl3pPr marL="1371600" lvl="2" indent="-323850">
              <a:spcBef>
                <a:spcPts val="1600"/>
              </a:spcBef>
              <a:spcAft>
                <a:spcPts val="0"/>
              </a:spcAft>
              <a:buSzPts val="1500"/>
              <a:buFont typeface="Nunito Light"/>
              <a:buChar char="■"/>
              <a:defRPr/>
            </a:lvl3pPr>
            <a:lvl4pPr marL="1828800" lvl="3" indent="-323850">
              <a:spcBef>
                <a:spcPts val="1600"/>
              </a:spcBef>
              <a:spcAft>
                <a:spcPts val="0"/>
              </a:spcAft>
              <a:buSzPts val="1500"/>
              <a:buFont typeface="Nunito Light"/>
              <a:buChar char="●"/>
              <a:defRPr/>
            </a:lvl4pPr>
            <a:lvl5pPr marL="2286000" lvl="4" indent="-304800">
              <a:spcBef>
                <a:spcPts val="1600"/>
              </a:spcBef>
              <a:spcAft>
                <a:spcPts val="0"/>
              </a:spcAft>
              <a:buSzPts val="1200"/>
              <a:buFont typeface="Nunito Light"/>
              <a:buChar char="○"/>
              <a:defRPr/>
            </a:lvl5pPr>
            <a:lvl6pPr marL="2743200" lvl="5" indent="-304800">
              <a:spcBef>
                <a:spcPts val="1600"/>
              </a:spcBef>
              <a:spcAft>
                <a:spcPts val="0"/>
              </a:spcAft>
              <a:buSzPts val="1200"/>
              <a:buFont typeface="Nunito Light"/>
              <a:buChar char="■"/>
              <a:defRPr/>
            </a:lvl6pPr>
            <a:lvl7pPr marL="3200400" lvl="6" indent="-311150">
              <a:spcBef>
                <a:spcPts val="1600"/>
              </a:spcBef>
              <a:spcAft>
                <a:spcPts val="0"/>
              </a:spcAft>
              <a:buSzPts val="1300"/>
              <a:buFont typeface="Nunito Light"/>
              <a:buChar char="●"/>
              <a:defRPr/>
            </a:lvl7pPr>
            <a:lvl8pPr marL="3657600" lvl="7" indent="-311150">
              <a:spcBef>
                <a:spcPts val="1600"/>
              </a:spcBef>
              <a:spcAft>
                <a:spcPts val="0"/>
              </a:spcAft>
              <a:buSzPts val="1300"/>
              <a:buFont typeface="Nunito Light"/>
              <a:buChar char="○"/>
              <a:defRPr/>
            </a:lvl8pPr>
            <a:lvl9pPr marL="4114800" lvl="8" indent="-304800">
              <a:spcBef>
                <a:spcPts val="1600"/>
              </a:spcBef>
              <a:spcAft>
                <a:spcPts val="1600"/>
              </a:spcAft>
              <a:buSzPts val="1200"/>
              <a:buFont typeface="Nunito Light"/>
              <a:buChar char="■"/>
              <a:defRPr/>
            </a:lvl9pPr>
          </a:lstStyle>
          <a:p>
            <a:endParaRPr/>
          </a:p>
        </p:txBody>
      </p:sp>
      <p:sp>
        <p:nvSpPr>
          <p:cNvPr id="17" name="Google Shape;17;p4"/>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ms 2">
  <p:cSld name="TITLE_AND_TWO_COLUMNS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flipH="1">
            <a:off x="989230" y="2431689"/>
            <a:ext cx="2012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6" name="Google Shape;76;p15"/>
          <p:cNvSpPr txBox="1">
            <a:spLocks noGrp="1"/>
          </p:cNvSpPr>
          <p:nvPr>
            <p:ph type="subTitle" idx="1"/>
          </p:nvPr>
        </p:nvSpPr>
        <p:spPr>
          <a:xfrm flipH="1">
            <a:off x="715630" y="2828489"/>
            <a:ext cx="22857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7" name="Google Shape;77;p15"/>
          <p:cNvSpPr txBox="1">
            <a:spLocks noGrp="1"/>
          </p:cNvSpPr>
          <p:nvPr>
            <p:ph type="ctrTitle" idx="2"/>
          </p:nvPr>
        </p:nvSpPr>
        <p:spPr>
          <a:xfrm flipH="1">
            <a:off x="5754257" y="324984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78" name="Google Shape;78;p15"/>
          <p:cNvSpPr txBox="1">
            <a:spLocks noGrp="1"/>
          </p:cNvSpPr>
          <p:nvPr>
            <p:ph type="subTitle" idx="3"/>
          </p:nvPr>
        </p:nvSpPr>
        <p:spPr>
          <a:xfrm flipH="1">
            <a:off x="5754257" y="3646373"/>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79" name="Google Shape;79;p15"/>
          <p:cNvSpPr txBox="1">
            <a:spLocks noGrp="1"/>
          </p:cNvSpPr>
          <p:nvPr>
            <p:ph type="ctrTitle" idx="4"/>
          </p:nvPr>
        </p:nvSpPr>
        <p:spPr>
          <a:xfrm flipH="1">
            <a:off x="6095335" y="1398079"/>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80" name="Google Shape;80;p15"/>
          <p:cNvSpPr txBox="1">
            <a:spLocks noGrp="1"/>
          </p:cNvSpPr>
          <p:nvPr>
            <p:ph type="subTitle" idx="5"/>
          </p:nvPr>
        </p:nvSpPr>
        <p:spPr>
          <a:xfrm flipH="1">
            <a:off x="6095335" y="1794611"/>
            <a:ext cx="22857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1" name="Google Shape;81;p15"/>
          <p:cNvSpPr txBox="1">
            <a:spLocks noGrp="1"/>
          </p:cNvSpPr>
          <p:nvPr>
            <p:ph type="title" idx="6"/>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flipH="1">
            <a:off x="2543653"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4" name="Google Shape;84;p16"/>
          <p:cNvSpPr txBox="1">
            <a:spLocks noGrp="1"/>
          </p:cNvSpPr>
          <p:nvPr>
            <p:ph type="subTitle" idx="1"/>
          </p:nvPr>
        </p:nvSpPr>
        <p:spPr>
          <a:xfrm flipH="1">
            <a:off x="2266603"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5" name="Google Shape;85;p16"/>
          <p:cNvSpPr txBox="1">
            <a:spLocks noGrp="1"/>
          </p:cNvSpPr>
          <p:nvPr>
            <p:ph type="ctrTitle" idx="2"/>
          </p:nvPr>
        </p:nvSpPr>
        <p:spPr>
          <a:xfrm flipH="1">
            <a:off x="2543653"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6" name="Google Shape;86;p16"/>
          <p:cNvSpPr txBox="1">
            <a:spLocks noGrp="1"/>
          </p:cNvSpPr>
          <p:nvPr>
            <p:ph type="subTitle" idx="3"/>
          </p:nvPr>
        </p:nvSpPr>
        <p:spPr>
          <a:xfrm flipH="1">
            <a:off x="2266608" y="3958300"/>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7" name="Google Shape;87;p16"/>
          <p:cNvSpPr txBox="1">
            <a:spLocks noGrp="1"/>
          </p:cNvSpPr>
          <p:nvPr>
            <p:ph type="ctrTitle" idx="4"/>
          </p:nvPr>
        </p:nvSpPr>
        <p:spPr>
          <a:xfrm flipH="1">
            <a:off x="2543653" y="2410347"/>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88" name="Google Shape;88;p16"/>
          <p:cNvSpPr txBox="1">
            <a:spLocks noGrp="1"/>
          </p:cNvSpPr>
          <p:nvPr>
            <p:ph type="subTitle" idx="5"/>
          </p:nvPr>
        </p:nvSpPr>
        <p:spPr>
          <a:xfrm flipH="1">
            <a:off x="2266608" y="279217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89" name="Google Shape;89;p16"/>
          <p:cNvSpPr txBox="1">
            <a:spLocks noGrp="1"/>
          </p:cNvSpPr>
          <p:nvPr>
            <p:ph type="ctrTitle" idx="6"/>
          </p:nvPr>
        </p:nvSpPr>
        <p:spPr>
          <a:xfrm flipH="1">
            <a:off x="5039747" y="2410346"/>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0" name="Google Shape;90;p16"/>
          <p:cNvSpPr txBox="1">
            <a:spLocks noGrp="1"/>
          </p:cNvSpPr>
          <p:nvPr>
            <p:ph type="subTitle" idx="7"/>
          </p:nvPr>
        </p:nvSpPr>
        <p:spPr>
          <a:xfrm flipH="1">
            <a:off x="4762697" y="2793356"/>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1" name="Google Shape;91;p16"/>
          <p:cNvSpPr txBox="1">
            <a:spLocks noGrp="1"/>
          </p:cNvSpPr>
          <p:nvPr>
            <p:ph type="ctrTitle" idx="8"/>
          </p:nvPr>
        </p:nvSpPr>
        <p:spPr>
          <a:xfrm flipH="1">
            <a:off x="5039747" y="3575283"/>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2" name="Google Shape;92;p16"/>
          <p:cNvSpPr txBox="1">
            <a:spLocks noGrp="1"/>
          </p:cNvSpPr>
          <p:nvPr>
            <p:ph type="subTitle" idx="9"/>
          </p:nvPr>
        </p:nvSpPr>
        <p:spPr>
          <a:xfrm flipH="1">
            <a:off x="4762697" y="3958293"/>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3" name="Google Shape;93;p16"/>
          <p:cNvSpPr txBox="1">
            <a:spLocks noGrp="1"/>
          </p:cNvSpPr>
          <p:nvPr>
            <p:ph type="ctrTitle" idx="13"/>
          </p:nvPr>
        </p:nvSpPr>
        <p:spPr>
          <a:xfrm flipH="1">
            <a:off x="5039747" y="1245955"/>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a:solidFill>
                  <a:schemeClr val="accent1"/>
                </a:solidFill>
              </a:defRPr>
            </a:lvl1pPr>
            <a:lvl2pPr lvl="1" algn="ctr" rtl="0">
              <a:spcBef>
                <a:spcPts val="0"/>
              </a:spcBef>
              <a:spcAft>
                <a:spcPts val="0"/>
              </a:spcAft>
              <a:buClr>
                <a:srgbClr val="434343"/>
              </a:buClr>
              <a:buSzPts val="1400"/>
              <a:buNone/>
              <a:defRPr sz="1400">
                <a:solidFill>
                  <a:srgbClr val="434343"/>
                </a:solidFill>
              </a:defRPr>
            </a:lvl2pPr>
            <a:lvl3pPr lvl="2" algn="ctr" rtl="0">
              <a:spcBef>
                <a:spcPts val="0"/>
              </a:spcBef>
              <a:spcAft>
                <a:spcPts val="0"/>
              </a:spcAft>
              <a:buClr>
                <a:srgbClr val="434343"/>
              </a:buClr>
              <a:buSzPts val="1400"/>
              <a:buNone/>
              <a:defRPr sz="1400">
                <a:solidFill>
                  <a:srgbClr val="434343"/>
                </a:solidFill>
              </a:defRPr>
            </a:lvl3pPr>
            <a:lvl4pPr lvl="3" algn="ctr" rtl="0">
              <a:spcBef>
                <a:spcPts val="0"/>
              </a:spcBef>
              <a:spcAft>
                <a:spcPts val="0"/>
              </a:spcAft>
              <a:buClr>
                <a:srgbClr val="434343"/>
              </a:buClr>
              <a:buSzPts val="1400"/>
              <a:buNone/>
              <a:defRPr sz="1400">
                <a:solidFill>
                  <a:srgbClr val="434343"/>
                </a:solidFill>
              </a:defRPr>
            </a:lvl4pPr>
            <a:lvl5pPr lvl="4" algn="ctr" rtl="0">
              <a:spcBef>
                <a:spcPts val="0"/>
              </a:spcBef>
              <a:spcAft>
                <a:spcPts val="0"/>
              </a:spcAft>
              <a:buClr>
                <a:srgbClr val="434343"/>
              </a:buClr>
              <a:buSzPts val="1400"/>
              <a:buNone/>
              <a:defRPr sz="1400">
                <a:solidFill>
                  <a:srgbClr val="434343"/>
                </a:solidFill>
              </a:defRPr>
            </a:lvl5pPr>
            <a:lvl6pPr lvl="5" algn="ctr" rtl="0">
              <a:spcBef>
                <a:spcPts val="0"/>
              </a:spcBef>
              <a:spcAft>
                <a:spcPts val="0"/>
              </a:spcAft>
              <a:buClr>
                <a:srgbClr val="434343"/>
              </a:buClr>
              <a:buSzPts val="1400"/>
              <a:buNone/>
              <a:defRPr sz="1400">
                <a:solidFill>
                  <a:srgbClr val="434343"/>
                </a:solidFill>
              </a:defRPr>
            </a:lvl6pPr>
            <a:lvl7pPr lvl="6" algn="ctr" rtl="0">
              <a:spcBef>
                <a:spcPts val="0"/>
              </a:spcBef>
              <a:spcAft>
                <a:spcPts val="0"/>
              </a:spcAft>
              <a:buClr>
                <a:srgbClr val="434343"/>
              </a:buClr>
              <a:buSzPts val="1400"/>
              <a:buNone/>
              <a:defRPr sz="1400">
                <a:solidFill>
                  <a:srgbClr val="434343"/>
                </a:solidFill>
              </a:defRPr>
            </a:lvl7pPr>
            <a:lvl8pPr lvl="7" algn="ctr" rtl="0">
              <a:spcBef>
                <a:spcPts val="0"/>
              </a:spcBef>
              <a:spcAft>
                <a:spcPts val="0"/>
              </a:spcAft>
              <a:buClr>
                <a:srgbClr val="434343"/>
              </a:buClr>
              <a:buSzPts val="1400"/>
              <a:buNone/>
              <a:defRPr sz="1400">
                <a:solidFill>
                  <a:srgbClr val="434343"/>
                </a:solidFill>
              </a:defRPr>
            </a:lvl8pPr>
            <a:lvl9pPr lvl="8" algn="ctr" rtl="0">
              <a:spcBef>
                <a:spcPts val="0"/>
              </a:spcBef>
              <a:spcAft>
                <a:spcPts val="0"/>
              </a:spcAft>
              <a:buClr>
                <a:srgbClr val="434343"/>
              </a:buClr>
              <a:buSzPts val="1400"/>
              <a:buNone/>
              <a:defRPr sz="1400">
                <a:solidFill>
                  <a:srgbClr val="434343"/>
                </a:solidFill>
              </a:defRPr>
            </a:lvl9pPr>
          </a:lstStyle>
          <a:p>
            <a:endParaRPr/>
          </a:p>
        </p:txBody>
      </p:sp>
      <p:sp>
        <p:nvSpPr>
          <p:cNvPr id="94" name="Google Shape;94;p16"/>
          <p:cNvSpPr txBox="1">
            <a:spLocks noGrp="1"/>
          </p:cNvSpPr>
          <p:nvPr>
            <p:ph type="subTitle" idx="14"/>
          </p:nvPr>
        </p:nvSpPr>
        <p:spPr>
          <a:xfrm flipH="1">
            <a:off x="4762697" y="1627785"/>
            <a:ext cx="21147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5" name="Google Shape;95;p16"/>
          <p:cNvSpPr txBox="1">
            <a:spLocks noGrp="1"/>
          </p:cNvSpPr>
          <p:nvPr>
            <p:ph type="title" idx="15"/>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61" r:id="rId6"/>
    <p:sldLayoutId id="2147483662"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2598683" y="106326"/>
            <a:ext cx="4180500" cy="29702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SEMANA 1: CLASIFICACIÓN DE PROBLEMAS</a:t>
            </a:r>
            <a:endParaRPr dirty="0"/>
          </a:p>
        </p:txBody>
      </p:sp>
      <p:sp>
        <p:nvSpPr>
          <p:cNvPr id="130" name="Google Shape;130;p27"/>
          <p:cNvSpPr txBox="1">
            <a:spLocks noGrp="1"/>
          </p:cNvSpPr>
          <p:nvPr>
            <p:ph type="subTitle" idx="1"/>
          </p:nvPr>
        </p:nvSpPr>
        <p:spPr>
          <a:xfrm>
            <a:off x="926522" y="2757092"/>
            <a:ext cx="4435700" cy="2386408"/>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dirty="0"/>
              <a:t>Integrantes:</a:t>
            </a:r>
            <a:endParaRPr lang="en" dirty="0"/>
          </a:p>
          <a:p>
            <a:pPr marL="285750" lvl="0" indent="-285750" algn="l" rtl="0">
              <a:spcBef>
                <a:spcPts val="0"/>
              </a:spcBef>
              <a:spcAft>
                <a:spcPts val="0"/>
              </a:spcAft>
              <a:buFontTx/>
              <a:buChar char="-"/>
            </a:pPr>
            <a:r>
              <a:rPr lang="en" dirty="0"/>
              <a:t>Cáceres Díaz, Renzo		      (11200004)</a:t>
            </a:r>
          </a:p>
          <a:p>
            <a:pPr marL="285750" lvl="0" indent="-285750" algn="l" rtl="0">
              <a:spcBef>
                <a:spcPts val="0"/>
              </a:spcBef>
              <a:spcAft>
                <a:spcPts val="0"/>
              </a:spcAft>
              <a:buFontTx/>
              <a:buChar char="-"/>
            </a:pPr>
            <a:r>
              <a:rPr lang="en" dirty="0"/>
              <a:t>Escobar Villa, Andrés David	       (6200075)</a:t>
            </a:r>
          </a:p>
          <a:p>
            <a:pPr marL="285750" lvl="0" indent="-285750" algn="l" rtl="0">
              <a:spcBef>
                <a:spcPts val="0"/>
              </a:spcBef>
              <a:spcAft>
                <a:spcPts val="0"/>
              </a:spcAft>
              <a:buFontTx/>
              <a:buChar char="-"/>
            </a:pPr>
            <a:r>
              <a:rPr lang="en" dirty="0"/>
              <a:t>Gonzales Aburto, Ricardo Daniel        (18200061)</a:t>
            </a:r>
          </a:p>
          <a:p>
            <a:pPr marL="285750" lvl="0" indent="-285750" algn="l" rtl="0">
              <a:spcBef>
                <a:spcPts val="0"/>
              </a:spcBef>
              <a:spcAft>
                <a:spcPts val="0"/>
              </a:spcAft>
              <a:buFontTx/>
              <a:buChar char="-"/>
            </a:pPr>
            <a:r>
              <a:rPr lang="en" dirty="0"/>
              <a:t>Huamaní Avendaño, Dulce María       (18200219)</a:t>
            </a:r>
          </a:p>
          <a:p>
            <a:pPr marL="285750" lvl="0" indent="-285750" algn="l" rtl="0">
              <a:spcBef>
                <a:spcPts val="0"/>
              </a:spcBef>
              <a:spcAft>
                <a:spcPts val="0"/>
              </a:spcAft>
              <a:buFontTx/>
              <a:buChar char="-"/>
            </a:pPr>
            <a:r>
              <a:rPr lang="en" dirty="0"/>
              <a:t>Molina Yupanqui, Flor Giannina          (18200164)</a:t>
            </a:r>
          </a:p>
          <a:p>
            <a:pPr marL="285750" lvl="0" indent="-285750" algn="l" rtl="0">
              <a:spcBef>
                <a:spcPts val="0"/>
              </a:spcBef>
              <a:spcAft>
                <a:spcPts val="0"/>
              </a:spcAft>
              <a:buFontTx/>
              <a:buChar char="-"/>
            </a:pPr>
            <a:r>
              <a:rPr lang="en" dirty="0"/>
              <a:t>Palomino Loa, Junior                            (18200172)</a:t>
            </a:r>
          </a:p>
          <a:p>
            <a:pPr marL="285750" lvl="0" indent="-285750" algn="l" rtl="0">
              <a:spcBef>
                <a:spcPts val="0"/>
              </a:spcBef>
              <a:spcAft>
                <a:spcPts val="0"/>
              </a:spcAft>
              <a:buFontTx/>
              <a:buChar char="-"/>
            </a:pPr>
            <a:r>
              <a:rPr lang="en" dirty="0"/>
              <a:t>Quispe Vega, Anthony Yair                 (18200179)</a:t>
            </a:r>
          </a:p>
          <a:p>
            <a:pPr marL="285750" lvl="0" indent="-285750" algn="l" rtl="0">
              <a:spcBef>
                <a:spcPts val="0"/>
              </a:spcBef>
              <a:spcAft>
                <a:spcPts val="0"/>
              </a:spcAft>
              <a:buFontTx/>
              <a:buChar char="-"/>
            </a:pPr>
            <a:r>
              <a:rPr lang="en" dirty="0"/>
              <a:t>Vera León, Bryan                                   (18200124)</a:t>
            </a:r>
          </a:p>
          <a:p>
            <a:pPr marL="0" lvl="0" indent="0" algn="ctr" rtl="0">
              <a:spcBef>
                <a:spcPts val="0"/>
              </a:spcBef>
              <a:spcAft>
                <a:spcPts val="0"/>
              </a:spcAft>
              <a:buNone/>
            </a:pPr>
            <a:endParaRPr dirty="0"/>
          </a:p>
        </p:txBody>
      </p:sp>
      <p:sp>
        <p:nvSpPr>
          <p:cNvPr id="4" name="Google Shape;129;p27">
            <a:extLst>
              <a:ext uri="{FF2B5EF4-FFF2-40B4-BE49-F238E27FC236}">
                <a16:creationId xmlns:a16="http://schemas.microsoft.com/office/drawing/2014/main" id="{E07FDE36-9E03-40C5-B3C7-90CB72B1C518}"/>
              </a:ext>
            </a:extLst>
          </p:cNvPr>
          <p:cNvSpPr txBox="1">
            <a:spLocks/>
          </p:cNvSpPr>
          <p:nvPr/>
        </p:nvSpPr>
        <p:spPr>
          <a:xfrm>
            <a:off x="7403708" y="-2856"/>
            <a:ext cx="2054834" cy="7595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200"/>
              <a:buFont typeface="Teko Light"/>
              <a:buNone/>
              <a:defRPr sz="60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2pPr>
            <a:lvl3pPr marR="0" lvl="2"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3pPr>
            <a:lvl4pPr marR="0" lvl="3"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4pPr>
            <a:lvl5pPr marR="0" lvl="4"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5pPr>
            <a:lvl6pPr marR="0" lvl="5"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6pPr>
            <a:lvl7pPr marR="0" lvl="6"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7pPr>
            <a:lvl8pPr marR="0" lvl="7"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8pPr>
            <a:lvl9pPr marR="0" lvl="8" algn="ctr" rtl="0">
              <a:lnSpc>
                <a:spcPct val="100000"/>
              </a:lnSpc>
              <a:spcBef>
                <a:spcPts val="0"/>
              </a:spcBef>
              <a:spcAft>
                <a:spcPts val="0"/>
              </a:spcAft>
              <a:buClr>
                <a:schemeClr val="lt2"/>
              </a:buClr>
              <a:buSzPts val="5200"/>
              <a:buFont typeface="Teko Light"/>
              <a:buNone/>
              <a:defRPr sz="5200" b="0" i="0" u="none" strike="noStrike" cap="none">
                <a:solidFill>
                  <a:schemeClr val="lt2"/>
                </a:solidFill>
                <a:latin typeface="Teko Light"/>
                <a:ea typeface="Teko Light"/>
                <a:cs typeface="Teko Light"/>
                <a:sym typeface="Teko Light"/>
              </a:defRPr>
            </a:lvl9pPr>
          </a:lstStyle>
          <a:p>
            <a:r>
              <a:rPr lang="es-ES" sz="2800" dirty="0"/>
              <a:t>GRUPO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CE44A6-170D-4170-AF9E-C183F4F4996E}"/>
              </a:ext>
            </a:extLst>
          </p:cNvPr>
          <p:cNvSpPr>
            <a:spLocks noGrp="1"/>
          </p:cNvSpPr>
          <p:nvPr>
            <p:ph type="subTitle" idx="1"/>
          </p:nvPr>
        </p:nvSpPr>
        <p:spPr>
          <a:xfrm flipH="1">
            <a:off x="347817" y="1231661"/>
            <a:ext cx="5324113" cy="4115317"/>
          </a:xfrm>
        </p:spPr>
        <p:txBody>
          <a:bodyPr/>
          <a:lstStyle/>
          <a:p>
            <a:pPr marL="114300" indent="0" algn="l">
              <a:buNone/>
            </a:pPr>
            <a:r>
              <a:rPr lang="es-ES" dirty="0"/>
              <a:t>En un problema de decisión las instancias se dividen en dos clases: sí y no.</a:t>
            </a:r>
          </a:p>
          <a:p>
            <a:pPr marL="114300" indent="0" algn="l">
              <a:buNone/>
            </a:pPr>
            <a:endParaRPr lang="es-ES" dirty="0"/>
          </a:p>
          <a:p>
            <a:pPr marL="114300" indent="0" algn="l">
              <a:buNone/>
            </a:pPr>
            <a:r>
              <a:rPr lang="es-ES" dirty="0"/>
              <a:t>Ejemplos:</a:t>
            </a:r>
          </a:p>
          <a:p>
            <a:pPr algn="l"/>
            <a:r>
              <a:rPr lang="es-ES" dirty="0"/>
              <a:t>¿Sera par el entero n?</a:t>
            </a:r>
          </a:p>
          <a:p>
            <a:pPr algn="l"/>
            <a:r>
              <a:rPr lang="es-ES" dirty="0"/>
              <a:t>¿Sera impar el entero n?</a:t>
            </a:r>
          </a:p>
          <a:p>
            <a:pPr algn="l"/>
            <a:r>
              <a:rPr lang="es-ES" dirty="0"/>
              <a:t>¿Sera primo el entero n?</a:t>
            </a:r>
          </a:p>
          <a:p>
            <a:pPr algn="l"/>
            <a:r>
              <a:rPr lang="es-ES" dirty="0"/>
              <a:t>¿Sera compuesto el entero n?</a:t>
            </a:r>
          </a:p>
          <a:p>
            <a:pPr algn="l"/>
            <a:r>
              <a:rPr lang="es-ES" dirty="0"/>
              <a:t>¿Terminara el proceso de </a:t>
            </a:r>
            <a:r>
              <a:rPr lang="es-ES" dirty="0" err="1"/>
              <a:t>Collatz</a:t>
            </a:r>
            <a:r>
              <a:rPr lang="es-ES" dirty="0"/>
              <a:t> si comenzamos con el entero n?</a:t>
            </a:r>
          </a:p>
          <a:p>
            <a:pPr algn="l"/>
            <a:r>
              <a:rPr lang="es-ES" dirty="0"/>
              <a:t>¿Se podrá escribir el entero n como suma de dos primos?</a:t>
            </a:r>
          </a:p>
          <a:p>
            <a:pPr algn="l"/>
            <a:r>
              <a:rPr lang="es-ES" dirty="0"/>
              <a:t>¿Se podrá colorear un mapa dado con cuatro colores o menos?</a:t>
            </a:r>
          </a:p>
          <a:p>
            <a:pPr algn="l"/>
            <a:r>
              <a:rPr lang="es-ES" dirty="0"/>
              <a:t>¿Tendrá soluciones enteras un sistema de ecuaciones polinomiales?</a:t>
            </a:r>
          </a:p>
          <a:p>
            <a:pPr algn="l"/>
            <a:r>
              <a:rPr lang="es-ES" dirty="0"/>
              <a:t>¿Terminara la ejecución de un programa dado?</a:t>
            </a:r>
          </a:p>
          <a:p>
            <a:pPr marL="114300" indent="0" algn="l">
              <a:buNone/>
            </a:pPr>
            <a:endParaRPr lang="es-ES" dirty="0"/>
          </a:p>
          <a:p>
            <a:pPr marL="114300" indent="0" algn="l">
              <a:buNone/>
            </a:pPr>
            <a:r>
              <a:rPr lang="es-ES" dirty="0"/>
              <a:t>Clases de problemas de decisión</a:t>
            </a:r>
          </a:p>
          <a:p>
            <a:pPr marL="114300" indent="0" algn="l">
              <a:buNone/>
            </a:pPr>
            <a:r>
              <a:rPr lang="es-ES" dirty="0"/>
              <a:t>*ZPP: Se pueden resolver sin error en tiempo polinomial con algoritmos aleatorizados.</a:t>
            </a:r>
          </a:p>
          <a:p>
            <a:pPr marL="114300" indent="0" algn="l">
              <a:buNone/>
            </a:pPr>
            <a:r>
              <a:rPr lang="es-ES" dirty="0"/>
              <a:t>*RP: Se pueden resolver con error unilateral en tiempo polinomial con algoritmos aleatorizados.</a:t>
            </a:r>
          </a:p>
          <a:p>
            <a:pPr marL="114300" indent="0" algn="l">
              <a:buNone/>
            </a:pPr>
            <a:r>
              <a:rPr lang="es-ES" dirty="0"/>
              <a:t>*BPP: Se pueden resolver con error bilateral en tiempo polinomial con algoritmos aleatorizados.</a:t>
            </a:r>
          </a:p>
          <a:p>
            <a:pPr marL="114300" indent="0" algn="l">
              <a:buNone/>
            </a:pPr>
            <a:r>
              <a:rPr lang="es-ES" dirty="0"/>
              <a:t>.</a:t>
            </a:r>
          </a:p>
        </p:txBody>
      </p:sp>
      <p:sp>
        <p:nvSpPr>
          <p:cNvPr id="3" name="Title 2">
            <a:extLst>
              <a:ext uri="{FF2B5EF4-FFF2-40B4-BE49-F238E27FC236}">
                <a16:creationId xmlns:a16="http://schemas.microsoft.com/office/drawing/2014/main" id="{2C97A4A7-38AC-4238-AA04-8F42499A367A}"/>
              </a:ext>
            </a:extLst>
          </p:cNvPr>
          <p:cNvSpPr>
            <a:spLocks noGrp="1"/>
          </p:cNvSpPr>
          <p:nvPr>
            <p:ph type="title"/>
          </p:nvPr>
        </p:nvSpPr>
        <p:spPr>
          <a:xfrm>
            <a:off x="2739053" y="455886"/>
            <a:ext cx="4302000" cy="630000"/>
          </a:xfrm>
        </p:spPr>
        <p:txBody>
          <a:bodyPr/>
          <a:lstStyle/>
          <a:p>
            <a:r>
              <a:rPr lang="es-PE" dirty="0"/>
              <a:t>PROBLEMAS DE DECISIÓN</a:t>
            </a:r>
            <a:endParaRPr lang="en-US" dirty="0"/>
          </a:p>
        </p:txBody>
      </p:sp>
      <p:sp>
        <p:nvSpPr>
          <p:cNvPr id="7" name="TextBox 6">
            <a:extLst>
              <a:ext uri="{FF2B5EF4-FFF2-40B4-BE49-F238E27FC236}">
                <a16:creationId xmlns:a16="http://schemas.microsoft.com/office/drawing/2014/main" id="{D9E9253C-AF8F-4FE1-BB89-C49937F6F8A2}"/>
              </a:ext>
            </a:extLst>
          </p:cNvPr>
          <p:cNvSpPr txBox="1"/>
          <p:nvPr/>
        </p:nvSpPr>
        <p:spPr>
          <a:xfrm>
            <a:off x="5380383" y="3964849"/>
            <a:ext cx="3631095" cy="830997"/>
          </a:xfrm>
          <a:prstGeom prst="rect">
            <a:avLst/>
          </a:prstGeom>
          <a:noFill/>
        </p:spPr>
        <p:txBody>
          <a:bodyPr wrap="square">
            <a:spAutoFit/>
          </a:bodyPr>
          <a:lstStyle/>
          <a:p>
            <a:pPr marL="114300">
              <a:buClr>
                <a:srgbClr val="434343"/>
              </a:buClr>
              <a:buSzPts val="1200"/>
            </a:pPr>
            <a:r>
              <a:rPr lang="es-ES" sz="1200" dirty="0">
                <a:solidFill>
                  <a:schemeClr val="dk1"/>
                </a:solidFill>
                <a:latin typeface="Hind Vadodara Light"/>
                <a:cs typeface="Hind Vadodara Light"/>
                <a:sym typeface="Hind Vadodara Light"/>
              </a:rPr>
              <a:t>Clases de problemas de conteo</a:t>
            </a:r>
          </a:p>
          <a:p>
            <a:pPr marL="114300">
              <a:buClr>
                <a:srgbClr val="434343"/>
              </a:buClr>
              <a:buSzPts val="1200"/>
            </a:pPr>
            <a:r>
              <a:rPr lang="es-ES" sz="1200" dirty="0">
                <a:solidFill>
                  <a:schemeClr val="dk1"/>
                </a:solidFill>
                <a:latin typeface="Hind Vadodara Light"/>
                <a:cs typeface="Hind Vadodara Light"/>
                <a:sym typeface="Hind Vadodara Light"/>
              </a:rPr>
              <a:t>*P: Asociados a problemas de decisión en NP.</a:t>
            </a:r>
          </a:p>
          <a:p>
            <a:pPr marL="114300">
              <a:buClr>
                <a:srgbClr val="434343"/>
              </a:buClr>
              <a:buSzPts val="1200"/>
            </a:pPr>
            <a:r>
              <a:rPr lang="es-ES" sz="1200" dirty="0">
                <a:solidFill>
                  <a:schemeClr val="dk1"/>
                </a:solidFill>
                <a:latin typeface="Hind Vadodara Light"/>
                <a:cs typeface="Hind Vadodara Light"/>
                <a:sym typeface="Hind Vadodara Light"/>
              </a:rPr>
              <a:t>*PC: Los ♯P se pueden reducir en tiempo polinomial a estos.</a:t>
            </a:r>
          </a:p>
        </p:txBody>
      </p:sp>
    </p:spTree>
    <p:extLst>
      <p:ext uri="{BB962C8B-B14F-4D97-AF65-F5344CB8AC3E}">
        <p14:creationId xmlns:p14="http://schemas.microsoft.com/office/powerpoint/2010/main" val="208606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CE44A6-170D-4170-AF9E-C183F4F4996E}"/>
              </a:ext>
            </a:extLst>
          </p:cNvPr>
          <p:cNvSpPr>
            <a:spLocks noGrp="1"/>
          </p:cNvSpPr>
          <p:nvPr>
            <p:ph type="subTitle" idx="1"/>
          </p:nvPr>
        </p:nvSpPr>
        <p:spPr>
          <a:xfrm flipH="1">
            <a:off x="347816" y="1231661"/>
            <a:ext cx="8226340" cy="4115317"/>
          </a:xfrm>
        </p:spPr>
        <p:txBody>
          <a:bodyPr/>
          <a:lstStyle/>
          <a:p>
            <a:pPr marL="114300" indent="0" algn="l">
              <a:lnSpc>
                <a:spcPct val="150000"/>
              </a:lnSpc>
              <a:buNone/>
            </a:pPr>
            <a:r>
              <a:rPr lang="es-ES" sz="1400" dirty="0"/>
              <a:t>Los problemas de localización, son aquellos en donde se trata de encontrar la mejor ubicación de una instalación dentro de un espacio geográfico.</a:t>
            </a:r>
          </a:p>
          <a:p>
            <a:pPr marL="400050" indent="-285750" algn="l">
              <a:lnSpc>
                <a:spcPct val="150000"/>
              </a:lnSpc>
              <a:buFont typeface="Arial" panose="020B0604020202020204" pitchFamily="34" charset="0"/>
              <a:buChar char="•"/>
            </a:pPr>
            <a:r>
              <a:rPr lang="es-ES" sz="1400" dirty="0"/>
              <a:t>Algoritmo de mínimos cuadrados: Técnica de análisis numérico, dentro de la optimización matemática, dado un paro ordenado y una familia de funciones, intentar encontrar una función continua que se aproxime a los datos, de acuerdo al criterio de mínimo error cuadrático.</a:t>
            </a:r>
          </a:p>
          <a:p>
            <a:pPr marL="400050" indent="-285750" algn="l">
              <a:lnSpc>
                <a:spcPct val="150000"/>
              </a:lnSpc>
              <a:buFont typeface="Arial" panose="020B0604020202020204" pitchFamily="34" charset="0"/>
              <a:buChar char="•"/>
            </a:pPr>
            <a:r>
              <a:rPr lang="es-ES" sz="1400" dirty="0"/>
              <a:t>Algoritmo de vecinos más cercanos k-</a:t>
            </a:r>
            <a:r>
              <a:rPr lang="es-ES" sz="1400" dirty="0" err="1"/>
              <a:t>Nearest</a:t>
            </a:r>
            <a:r>
              <a:rPr lang="es-ES" sz="1400" dirty="0"/>
              <a:t> </a:t>
            </a:r>
            <a:r>
              <a:rPr lang="es-ES" sz="1400" dirty="0" err="1"/>
              <a:t>Neighbor</a:t>
            </a:r>
            <a:r>
              <a:rPr lang="es-ES" sz="1400" dirty="0"/>
              <a:t>: Es un método que simplemente busca en las observaciones más cercanas a la que se está tratando de predecir y clasifica el punto de interés basado en la mayoría de datos que le rodean. Se aplica en sistemas de recomendación, búsqueda semántica y detección de anomalías.</a:t>
            </a:r>
          </a:p>
          <a:p>
            <a:pPr marL="114300" indent="0" algn="l">
              <a:buNone/>
            </a:pPr>
            <a:r>
              <a:rPr lang="es-ES" dirty="0"/>
              <a:t>.</a:t>
            </a:r>
          </a:p>
        </p:txBody>
      </p:sp>
      <p:sp>
        <p:nvSpPr>
          <p:cNvPr id="3" name="Title 2">
            <a:extLst>
              <a:ext uri="{FF2B5EF4-FFF2-40B4-BE49-F238E27FC236}">
                <a16:creationId xmlns:a16="http://schemas.microsoft.com/office/drawing/2014/main" id="{2C97A4A7-38AC-4238-AA04-8F42499A367A}"/>
              </a:ext>
            </a:extLst>
          </p:cNvPr>
          <p:cNvSpPr>
            <a:spLocks noGrp="1"/>
          </p:cNvSpPr>
          <p:nvPr>
            <p:ph type="title"/>
          </p:nvPr>
        </p:nvSpPr>
        <p:spPr>
          <a:xfrm>
            <a:off x="2739053" y="455886"/>
            <a:ext cx="4302000" cy="630000"/>
          </a:xfrm>
        </p:spPr>
        <p:txBody>
          <a:bodyPr/>
          <a:lstStyle/>
          <a:p>
            <a:r>
              <a:rPr lang="es-PE" dirty="0"/>
              <a:t>PROBLEMAS DE LOCALIZACIÓN</a:t>
            </a:r>
            <a:endParaRPr lang="en-US" dirty="0"/>
          </a:p>
        </p:txBody>
      </p:sp>
    </p:spTree>
    <p:extLst>
      <p:ext uri="{BB962C8B-B14F-4D97-AF65-F5344CB8AC3E}">
        <p14:creationId xmlns:p14="http://schemas.microsoft.com/office/powerpoint/2010/main" val="124396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CE44A6-170D-4170-AF9E-C183F4F4996E}"/>
              </a:ext>
            </a:extLst>
          </p:cNvPr>
          <p:cNvSpPr>
            <a:spLocks noGrp="1"/>
          </p:cNvSpPr>
          <p:nvPr>
            <p:ph type="subTitle" idx="1"/>
          </p:nvPr>
        </p:nvSpPr>
        <p:spPr>
          <a:xfrm flipH="1">
            <a:off x="384312" y="1218408"/>
            <a:ext cx="8627165" cy="4115317"/>
          </a:xfrm>
        </p:spPr>
        <p:txBody>
          <a:bodyPr/>
          <a:lstStyle/>
          <a:p>
            <a:pPr marL="114300" indent="0" algn="l">
              <a:lnSpc>
                <a:spcPct val="150000"/>
              </a:lnSpc>
              <a:buNone/>
            </a:pPr>
            <a:r>
              <a:rPr lang="es-ES" sz="1400" dirty="0"/>
              <a:t>Consiste en un problema de localización y por lo menos un criterio de optimización. En el mundo de la computación se busca resolver los problemas de forma óptima, utilizando la menor cantidad de recursos, con algoritmos eficientes y rápidos. Donde una solución óptima es una solución máxima (o mínima) respecto a una función y satisface todas las restricciones.</a:t>
            </a:r>
          </a:p>
          <a:p>
            <a:pPr marL="114300" indent="0" algn="l">
              <a:lnSpc>
                <a:spcPct val="150000"/>
              </a:lnSpc>
              <a:buNone/>
            </a:pPr>
            <a:r>
              <a:rPr lang="es-ES" sz="1400" dirty="0"/>
              <a:t>Existen dos tipos de problemas de optimización:</a:t>
            </a:r>
          </a:p>
          <a:p>
            <a:pPr marL="400050" indent="-285750" algn="l">
              <a:lnSpc>
                <a:spcPct val="150000"/>
              </a:lnSpc>
              <a:buFont typeface="Arial" panose="020B0604020202020204" pitchFamily="34" charset="0"/>
              <a:buChar char="•"/>
            </a:pPr>
            <a:r>
              <a:rPr lang="es-ES" sz="1400" dirty="0"/>
              <a:t>Continuos: estos problemas son los que pueden ser resueltos tomando un rango de valores, comúnmente utilizando los números reales, esta característica los distingue de la optimización discreta (combinatoria), ya que en ese caso las variables son restringidas y pueden ser binarias. </a:t>
            </a:r>
          </a:p>
          <a:p>
            <a:pPr marL="400050" indent="-285750" algn="l">
              <a:lnSpc>
                <a:spcPct val="150000"/>
              </a:lnSpc>
              <a:buFont typeface="Arial" panose="020B0604020202020204" pitchFamily="34" charset="0"/>
              <a:buChar char="•"/>
            </a:pPr>
            <a:r>
              <a:rPr lang="es-ES" sz="1400" dirty="0"/>
              <a:t>Combinatorios: estos problemas son difíciles de resolver, por lo que se recurre a explorar solamente un espacio de soluciones en lugar de todas las soluciones posibles, de esta manera se reduce el espacio de búsqueda y así se resuelven de forma eficiente.</a:t>
            </a:r>
          </a:p>
          <a:p>
            <a:pPr marL="114300" indent="0" algn="l">
              <a:buNone/>
            </a:pPr>
            <a:r>
              <a:rPr lang="es-ES" dirty="0"/>
              <a:t>.</a:t>
            </a:r>
          </a:p>
        </p:txBody>
      </p:sp>
      <p:sp>
        <p:nvSpPr>
          <p:cNvPr id="3" name="Title 2">
            <a:extLst>
              <a:ext uri="{FF2B5EF4-FFF2-40B4-BE49-F238E27FC236}">
                <a16:creationId xmlns:a16="http://schemas.microsoft.com/office/drawing/2014/main" id="{2C97A4A7-38AC-4238-AA04-8F42499A367A}"/>
              </a:ext>
            </a:extLst>
          </p:cNvPr>
          <p:cNvSpPr>
            <a:spLocks noGrp="1"/>
          </p:cNvSpPr>
          <p:nvPr>
            <p:ph type="title"/>
          </p:nvPr>
        </p:nvSpPr>
        <p:spPr>
          <a:xfrm>
            <a:off x="2739053" y="455886"/>
            <a:ext cx="4302000" cy="630000"/>
          </a:xfrm>
        </p:spPr>
        <p:txBody>
          <a:bodyPr/>
          <a:lstStyle/>
          <a:p>
            <a:r>
              <a:rPr lang="es-PE" dirty="0"/>
              <a:t>PROBLEMAS DE OPTIMIZACIÓN</a:t>
            </a:r>
            <a:endParaRPr lang="en-US" dirty="0"/>
          </a:p>
        </p:txBody>
      </p:sp>
    </p:spTree>
    <p:extLst>
      <p:ext uri="{BB962C8B-B14F-4D97-AF65-F5344CB8AC3E}">
        <p14:creationId xmlns:p14="http://schemas.microsoft.com/office/powerpoint/2010/main" val="27406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title" idx="15"/>
          </p:nvPr>
        </p:nvSpPr>
        <p:spPr>
          <a:xfrm>
            <a:off x="2421000" y="228035"/>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TABLA DE CONTENIDO</a:t>
            </a:r>
            <a:endParaRPr sz="3600" dirty="0"/>
          </a:p>
        </p:txBody>
      </p:sp>
      <p:sp>
        <p:nvSpPr>
          <p:cNvPr id="302" name="Google Shape;302;p38"/>
          <p:cNvSpPr txBox="1">
            <a:spLocks noGrp="1"/>
          </p:cNvSpPr>
          <p:nvPr>
            <p:ph type="ctrTitle"/>
          </p:nvPr>
        </p:nvSpPr>
        <p:spPr>
          <a:xfrm flipH="1">
            <a:off x="2421000" y="1812300"/>
            <a:ext cx="1560600" cy="577800"/>
          </a:xfrm>
          <a:prstGeom prst="rect">
            <a:avLst/>
          </a:prstGeom>
        </p:spPr>
        <p:txBody>
          <a:bodyPr spcFirstLastPara="1" wrap="square" lIns="91425" tIns="91425" rIns="91425" bIns="91425" anchor="b" anchorCtr="0">
            <a:noAutofit/>
          </a:bodyPr>
          <a:lstStyle/>
          <a:p>
            <a:r>
              <a:rPr lang="en-US" sz="2200" dirty="0"/>
              <a:t>TEORÍA DE LA COMPLEJIDAD</a:t>
            </a:r>
            <a:endParaRPr sz="2200" dirty="0"/>
          </a:p>
        </p:txBody>
      </p:sp>
      <p:sp>
        <p:nvSpPr>
          <p:cNvPr id="311" name="Google Shape;311;p38"/>
          <p:cNvSpPr txBox="1">
            <a:spLocks noGrp="1"/>
          </p:cNvSpPr>
          <p:nvPr>
            <p:ph type="subTitle" idx="14"/>
          </p:nvPr>
        </p:nvSpPr>
        <p:spPr>
          <a:xfrm flipH="1">
            <a:off x="4782226" y="2335957"/>
            <a:ext cx="2363689"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Problemas</a:t>
            </a:r>
            <a:r>
              <a:rPr lang="en-US" dirty="0"/>
              <a:t> P, </a:t>
            </a:r>
            <a:r>
              <a:rPr lang="en-US" dirty="0" err="1"/>
              <a:t>problemas</a:t>
            </a:r>
            <a:r>
              <a:rPr lang="en-US" dirty="0"/>
              <a:t> NP, </a:t>
            </a:r>
            <a:r>
              <a:rPr lang="en-US" dirty="0" err="1"/>
              <a:t>problemas</a:t>
            </a:r>
            <a:r>
              <a:rPr lang="en-US" dirty="0"/>
              <a:t> NP </a:t>
            </a:r>
            <a:r>
              <a:rPr lang="en-US" dirty="0" err="1"/>
              <a:t>completos</a:t>
            </a:r>
            <a:endParaRPr lang="en-US" dirty="0"/>
          </a:p>
          <a:p>
            <a:pPr marL="0" lvl="0" indent="0" algn="ctr" rtl="0">
              <a:spcBef>
                <a:spcPts val="0"/>
              </a:spcBef>
              <a:spcAft>
                <a:spcPts val="0"/>
              </a:spcAft>
              <a:buNone/>
            </a:pPr>
            <a:endParaRPr dirty="0"/>
          </a:p>
        </p:txBody>
      </p:sp>
      <p:sp>
        <p:nvSpPr>
          <p:cNvPr id="29" name="Google Shape;152;p29">
            <a:extLst>
              <a:ext uri="{FF2B5EF4-FFF2-40B4-BE49-F238E27FC236}">
                <a16:creationId xmlns:a16="http://schemas.microsoft.com/office/drawing/2014/main" id="{31EC5225-F745-45EE-B050-782C737CA30F}"/>
              </a:ext>
            </a:extLst>
          </p:cNvPr>
          <p:cNvSpPr txBox="1">
            <a:spLocks/>
          </p:cNvSpPr>
          <p:nvPr/>
        </p:nvSpPr>
        <p:spPr>
          <a:xfrm>
            <a:off x="2936700" y="1031607"/>
            <a:ext cx="529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Teko Light"/>
              <a:buNone/>
              <a:defRPr sz="2400" b="0" i="0" u="none" strike="noStrike" cap="none">
                <a:solidFill>
                  <a:schemeClr val="accent1"/>
                </a:solidFill>
                <a:latin typeface="Teko Light"/>
                <a:ea typeface="Teko Light"/>
                <a:cs typeface="Teko Light"/>
                <a:sym typeface="Teko Light"/>
              </a:defRPr>
            </a:lvl1pPr>
            <a:lvl2pPr marR="0" lvl="1"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2pPr>
            <a:lvl3pPr marR="0" lvl="2"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3pPr>
            <a:lvl4pPr marR="0" lvl="3"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4pPr>
            <a:lvl5pPr marR="0" lvl="4"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5pPr>
            <a:lvl6pPr marR="0" lvl="5"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6pPr>
            <a:lvl7pPr marR="0" lvl="6"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7pPr>
            <a:lvl8pPr marR="0" lvl="7"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8pPr>
            <a:lvl9pPr marR="0" lvl="8"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9pPr>
          </a:lstStyle>
          <a:p>
            <a:r>
              <a:rPr lang="en" sz="3600" dirty="0">
                <a:solidFill>
                  <a:schemeClr val="tx1"/>
                </a:solidFill>
              </a:rPr>
              <a:t>01</a:t>
            </a:r>
            <a:endParaRPr lang="en" dirty="0">
              <a:solidFill>
                <a:schemeClr val="tx1"/>
              </a:solidFill>
            </a:endParaRPr>
          </a:p>
        </p:txBody>
      </p:sp>
      <p:sp>
        <p:nvSpPr>
          <p:cNvPr id="32" name="Google Shape;302;p38">
            <a:extLst>
              <a:ext uri="{FF2B5EF4-FFF2-40B4-BE49-F238E27FC236}">
                <a16:creationId xmlns:a16="http://schemas.microsoft.com/office/drawing/2014/main" id="{8775D039-43C3-41B5-9188-7D5EBE354913}"/>
              </a:ext>
            </a:extLst>
          </p:cNvPr>
          <p:cNvSpPr txBox="1">
            <a:spLocks/>
          </p:cNvSpPr>
          <p:nvPr/>
        </p:nvSpPr>
        <p:spPr>
          <a:xfrm flipH="1">
            <a:off x="4572000" y="1572816"/>
            <a:ext cx="2757640" cy="8912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Teko Light"/>
              <a:buNone/>
              <a:defRPr sz="2400" b="0" i="0" u="none" strike="noStrike" cap="none">
                <a:solidFill>
                  <a:schemeClr val="accent1"/>
                </a:solidFill>
                <a:latin typeface="Teko Light"/>
                <a:ea typeface="Teko Light"/>
                <a:cs typeface="Teko Light"/>
                <a:sym typeface="Teko Light"/>
              </a:defRPr>
            </a:lvl1pPr>
            <a:lvl2pPr marR="0" lvl="1"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2pPr>
            <a:lvl3pPr marR="0" lvl="2"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3pPr>
            <a:lvl4pPr marR="0" lvl="3"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4pPr>
            <a:lvl5pPr marR="0" lvl="4"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5pPr>
            <a:lvl6pPr marR="0" lvl="5"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6pPr>
            <a:lvl7pPr marR="0" lvl="6"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7pPr>
            <a:lvl8pPr marR="0" lvl="7"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8pPr>
            <a:lvl9pPr marR="0" lvl="8"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9pPr>
          </a:lstStyle>
          <a:p>
            <a:pPr marL="0" lvl="0" indent="0" algn="ctr" rtl="0">
              <a:spcBef>
                <a:spcPts val="0"/>
              </a:spcBef>
              <a:spcAft>
                <a:spcPts val="0"/>
              </a:spcAft>
              <a:buNone/>
            </a:pPr>
            <a:r>
              <a:rPr lang="en-US" sz="2200" dirty="0"/>
              <a:t>CLASIFICACIÓN DE PROBLEMAS ALGORÍTMICOS</a:t>
            </a:r>
          </a:p>
        </p:txBody>
      </p:sp>
      <p:sp>
        <p:nvSpPr>
          <p:cNvPr id="33" name="Google Shape;152;p29">
            <a:extLst>
              <a:ext uri="{FF2B5EF4-FFF2-40B4-BE49-F238E27FC236}">
                <a16:creationId xmlns:a16="http://schemas.microsoft.com/office/drawing/2014/main" id="{0FEFDFBE-0005-4DB5-8DBC-B8C4C5DF7CBF}"/>
              </a:ext>
            </a:extLst>
          </p:cNvPr>
          <p:cNvSpPr txBox="1">
            <a:spLocks/>
          </p:cNvSpPr>
          <p:nvPr/>
        </p:nvSpPr>
        <p:spPr>
          <a:xfrm>
            <a:off x="5678102" y="1031607"/>
            <a:ext cx="529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Teko Light"/>
              <a:buNone/>
              <a:defRPr sz="2400" b="0" i="0" u="none" strike="noStrike" cap="none">
                <a:solidFill>
                  <a:schemeClr val="accent1"/>
                </a:solidFill>
                <a:latin typeface="Teko Light"/>
                <a:ea typeface="Teko Light"/>
                <a:cs typeface="Teko Light"/>
                <a:sym typeface="Teko Light"/>
              </a:defRPr>
            </a:lvl1pPr>
            <a:lvl2pPr marR="0" lvl="1"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2pPr>
            <a:lvl3pPr marR="0" lvl="2"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3pPr>
            <a:lvl4pPr marR="0" lvl="3"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4pPr>
            <a:lvl5pPr marR="0" lvl="4"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5pPr>
            <a:lvl6pPr marR="0" lvl="5"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6pPr>
            <a:lvl7pPr marR="0" lvl="6"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7pPr>
            <a:lvl8pPr marR="0" lvl="7"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8pPr>
            <a:lvl9pPr marR="0" lvl="8"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9pPr>
          </a:lstStyle>
          <a:p>
            <a:r>
              <a:rPr lang="en" sz="3600" dirty="0">
                <a:solidFill>
                  <a:schemeClr val="tx1"/>
                </a:solidFill>
              </a:rPr>
              <a:t>02</a:t>
            </a:r>
            <a:endParaRPr lang="en" dirty="0">
              <a:solidFill>
                <a:schemeClr val="tx1"/>
              </a:solidFill>
            </a:endParaRPr>
          </a:p>
        </p:txBody>
      </p:sp>
      <p:sp>
        <p:nvSpPr>
          <p:cNvPr id="38" name="Google Shape;311;p38">
            <a:extLst>
              <a:ext uri="{FF2B5EF4-FFF2-40B4-BE49-F238E27FC236}">
                <a16:creationId xmlns:a16="http://schemas.microsoft.com/office/drawing/2014/main" id="{56AE1813-8B8F-4863-942C-1FFF0F0752B3}"/>
              </a:ext>
            </a:extLst>
          </p:cNvPr>
          <p:cNvSpPr txBox="1">
            <a:spLocks/>
          </p:cNvSpPr>
          <p:nvPr/>
        </p:nvSpPr>
        <p:spPr>
          <a:xfrm flipH="1">
            <a:off x="3390155" y="4358162"/>
            <a:ext cx="2363689"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Hind Vadodara Light"/>
              <a:buNone/>
              <a:defRPr sz="1400" b="0" i="0" u="none" strike="noStrike" cap="none">
                <a:solidFill>
                  <a:schemeClr val="dk1"/>
                </a:solidFill>
                <a:latin typeface="Hind Vadodara Light"/>
                <a:ea typeface="Hind Vadodara Light"/>
                <a:cs typeface="Hind Vadodara Light"/>
                <a:sym typeface="Hind Vadodara Light"/>
              </a:defRPr>
            </a:lvl1pPr>
            <a:lvl2pPr marL="914400" marR="0" lvl="1" indent="-3175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2pPr>
            <a:lvl3pPr marL="1371600" marR="0" lvl="2"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3pPr>
            <a:lvl4pPr marL="1828800" marR="0" lvl="3"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4pPr>
            <a:lvl5pPr marL="2286000" marR="0" lvl="4"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5pPr>
            <a:lvl6pPr marL="2743200" marR="0" lvl="5"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6pPr>
            <a:lvl7pPr marL="3200400" marR="0" lvl="6"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7pPr>
            <a:lvl8pPr marL="3657600" marR="0" lvl="7"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8pPr>
            <a:lvl9pPr marL="4114800" marR="0" lvl="8"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9pPr>
          </a:lstStyle>
          <a:p>
            <a:pPr marL="0" indent="0"/>
            <a:r>
              <a:rPr lang="en-US" dirty="0" err="1"/>
              <a:t>Problemas</a:t>
            </a:r>
            <a:r>
              <a:rPr lang="en-US" dirty="0"/>
              <a:t> de decision, </a:t>
            </a:r>
            <a:r>
              <a:rPr lang="en-US" dirty="0" err="1"/>
              <a:t>localización</a:t>
            </a:r>
            <a:r>
              <a:rPr lang="en-US" dirty="0"/>
              <a:t> y </a:t>
            </a:r>
            <a:r>
              <a:rPr lang="en-US" dirty="0" err="1"/>
              <a:t>optimización</a:t>
            </a:r>
            <a:r>
              <a:rPr lang="en-US" dirty="0"/>
              <a:t> </a:t>
            </a:r>
          </a:p>
          <a:p>
            <a:pPr marL="0" indent="0"/>
            <a:endParaRPr lang="en-US" dirty="0"/>
          </a:p>
        </p:txBody>
      </p:sp>
      <p:sp>
        <p:nvSpPr>
          <p:cNvPr id="39" name="Google Shape;302;p38">
            <a:extLst>
              <a:ext uri="{FF2B5EF4-FFF2-40B4-BE49-F238E27FC236}">
                <a16:creationId xmlns:a16="http://schemas.microsoft.com/office/drawing/2014/main" id="{10E99AB8-6795-4818-B870-ED94343A4EDA}"/>
              </a:ext>
            </a:extLst>
          </p:cNvPr>
          <p:cNvSpPr txBox="1">
            <a:spLocks/>
          </p:cNvSpPr>
          <p:nvPr/>
        </p:nvSpPr>
        <p:spPr>
          <a:xfrm flipH="1">
            <a:off x="2997083" y="3476477"/>
            <a:ext cx="3149834" cy="8912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Teko Light"/>
              <a:buNone/>
              <a:defRPr sz="2400" b="0" i="0" u="none" strike="noStrike" cap="none">
                <a:solidFill>
                  <a:schemeClr val="accent1"/>
                </a:solidFill>
                <a:latin typeface="Teko Light"/>
                <a:ea typeface="Teko Light"/>
                <a:cs typeface="Teko Light"/>
                <a:sym typeface="Teko Light"/>
              </a:defRPr>
            </a:lvl1pPr>
            <a:lvl2pPr marR="0" lvl="1"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2pPr>
            <a:lvl3pPr marR="0" lvl="2"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3pPr>
            <a:lvl4pPr marR="0" lvl="3"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4pPr>
            <a:lvl5pPr marR="0" lvl="4"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5pPr>
            <a:lvl6pPr marR="0" lvl="5"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6pPr>
            <a:lvl7pPr marR="0" lvl="6"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7pPr>
            <a:lvl8pPr marR="0" lvl="7"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8pPr>
            <a:lvl9pPr marR="0" lvl="8"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9pPr>
          </a:lstStyle>
          <a:p>
            <a:pPr marL="0" lvl="0" indent="0" algn="ctr" rtl="0">
              <a:spcBef>
                <a:spcPts val="0"/>
              </a:spcBef>
              <a:spcAft>
                <a:spcPts val="0"/>
              </a:spcAft>
              <a:buNone/>
            </a:pPr>
            <a:r>
              <a:rPr lang="es-ES" sz="2200" dirty="0"/>
              <a:t>CLASIFICACIÓN DE PROBLEMAS SEGÚN SU TIPO DE RESPUESTA</a:t>
            </a:r>
          </a:p>
        </p:txBody>
      </p:sp>
      <p:sp>
        <p:nvSpPr>
          <p:cNvPr id="40" name="Google Shape;152;p29">
            <a:extLst>
              <a:ext uri="{FF2B5EF4-FFF2-40B4-BE49-F238E27FC236}">
                <a16:creationId xmlns:a16="http://schemas.microsoft.com/office/drawing/2014/main" id="{7F278600-6CBF-4240-BD89-A300868EB0C4}"/>
              </a:ext>
            </a:extLst>
          </p:cNvPr>
          <p:cNvSpPr txBox="1">
            <a:spLocks/>
          </p:cNvSpPr>
          <p:nvPr/>
        </p:nvSpPr>
        <p:spPr>
          <a:xfrm>
            <a:off x="4253026" y="3048345"/>
            <a:ext cx="5292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Teko Light"/>
              <a:buNone/>
              <a:defRPr sz="2400" b="0" i="0" u="none" strike="noStrike" cap="none">
                <a:solidFill>
                  <a:schemeClr val="accent1"/>
                </a:solidFill>
                <a:latin typeface="Teko Light"/>
                <a:ea typeface="Teko Light"/>
                <a:cs typeface="Teko Light"/>
                <a:sym typeface="Teko Light"/>
              </a:defRPr>
            </a:lvl1pPr>
            <a:lvl2pPr marR="0" lvl="1"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2pPr>
            <a:lvl3pPr marR="0" lvl="2"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3pPr>
            <a:lvl4pPr marR="0" lvl="3"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4pPr>
            <a:lvl5pPr marR="0" lvl="4"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5pPr>
            <a:lvl6pPr marR="0" lvl="5"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6pPr>
            <a:lvl7pPr marR="0" lvl="6"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7pPr>
            <a:lvl8pPr marR="0" lvl="7"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8pPr>
            <a:lvl9pPr marR="0" lvl="8" algn="ctr" rtl="0">
              <a:lnSpc>
                <a:spcPct val="100000"/>
              </a:lnSpc>
              <a:spcBef>
                <a:spcPts val="0"/>
              </a:spcBef>
              <a:spcAft>
                <a:spcPts val="0"/>
              </a:spcAft>
              <a:buClr>
                <a:srgbClr val="434343"/>
              </a:buClr>
              <a:buSzPts val="1400"/>
              <a:buFont typeface="Teko Light"/>
              <a:buNone/>
              <a:defRPr sz="1400" b="0" i="0" u="none" strike="noStrike" cap="none">
                <a:solidFill>
                  <a:srgbClr val="434343"/>
                </a:solidFill>
                <a:latin typeface="Teko Light"/>
                <a:ea typeface="Teko Light"/>
                <a:cs typeface="Teko Light"/>
                <a:sym typeface="Teko Light"/>
              </a:defRPr>
            </a:lvl9pPr>
          </a:lstStyle>
          <a:p>
            <a:r>
              <a:rPr lang="en" sz="3600" dirty="0">
                <a:solidFill>
                  <a:schemeClr val="tx1"/>
                </a:solidFill>
              </a:rPr>
              <a:t>03</a:t>
            </a:r>
            <a:endParaRPr lang="en" dirty="0">
              <a:solidFill>
                <a:schemeClr val="tx1"/>
              </a:solidFill>
            </a:endParaRPr>
          </a:p>
        </p:txBody>
      </p:sp>
      <p:sp>
        <p:nvSpPr>
          <p:cNvPr id="41" name="Google Shape;311;p38">
            <a:extLst>
              <a:ext uri="{FF2B5EF4-FFF2-40B4-BE49-F238E27FC236}">
                <a16:creationId xmlns:a16="http://schemas.microsoft.com/office/drawing/2014/main" id="{31FDA315-CB40-43EF-B7D3-84BCC066DC1F}"/>
              </a:ext>
            </a:extLst>
          </p:cNvPr>
          <p:cNvSpPr txBox="1">
            <a:spLocks/>
          </p:cNvSpPr>
          <p:nvPr/>
        </p:nvSpPr>
        <p:spPr>
          <a:xfrm flipH="1">
            <a:off x="2019455" y="2306760"/>
            <a:ext cx="2363689" cy="87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Hind Vadodara Light"/>
              <a:buNone/>
              <a:defRPr sz="1400" b="0" i="0" u="none" strike="noStrike" cap="none">
                <a:solidFill>
                  <a:schemeClr val="dk1"/>
                </a:solidFill>
                <a:latin typeface="Hind Vadodara Light"/>
                <a:ea typeface="Hind Vadodara Light"/>
                <a:cs typeface="Hind Vadodara Light"/>
                <a:sym typeface="Hind Vadodara Light"/>
              </a:defRPr>
            </a:lvl1pPr>
            <a:lvl2pPr marL="914400" marR="0" lvl="1" indent="-3175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2pPr>
            <a:lvl3pPr marL="1371600" marR="0" lvl="2"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3pPr>
            <a:lvl4pPr marL="1828800" marR="0" lvl="3"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4pPr>
            <a:lvl5pPr marL="2286000" marR="0" lvl="4"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5pPr>
            <a:lvl6pPr marL="2743200" marR="0" lvl="5"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6pPr>
            <a:lvl7pPr marL="3200400" marR="0" lvl="6"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7pPr>
            <a:lvl8pPr marL="3657600" marR="0" lvl="7"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8pPr>
            <a:lvl9pPr marL="4114800" marR="0" lvl="8" indent="-304800" algn="ctr" rtl="0">
              <a:lnSpc>
                <a:spcPct val="100000"/>
              </a:lnSpc>
              <a:spcBef>
                <a:spcPts val="0"/>
              </a:spcBef>
              <a:spcAft>
                <a:spcPts val="0"/>
              </a:spcAft>
              <a:buClr>
                <a:schemeClr val="dk1"/>
              </a:buClr>
              <a:buSzPts val="1200"/>
              <a:buFont typeface="Hind Vadodara Light"/>
              <a:buNone/>
              <a:defRPr sz="1200" b="0" i="0" u="none" strike="noStrike" cap="none">
                <a:solidFill>
                  <a:schemeClr val="dk1"/>
                </a:solidFill>
                <a:latin typeface="Hind Vadodara Light"/>
                <a:ea typeface="Hind Vadodara Light"/>
                <a:cs typeface="Hind Vadodara Light"/>
                <a:sym typeface="Hind Vadodara Light"/>
              </a:defRPr>
            </a:lvl9pPr>
          </a:lstStyle>
          <a:p>
            <a:pPr marL="0" indent="0"/>
            <a:r>
              <a:rPr lang="en-US" dirty="0" err="1"/>
              <a:t>Introducción</a:t>
            </a:r>
            <a:endParaRPr lang="en-US" dirty="0"/>
          </a:p>
          <a:p>
            <a:pPr marL="0" indent="0"/>
            <a:endParaRPr lang="en-US" dirty="0"/>
          </a:p>
        </p:txBody>
      </p:sp>
    </p:spTree>
    <p:extLst>
      <p:ext uri="{BB962C8B-B14F-4D97-AF65-F5344CB8AC3E}">
        <p14:creationId xmlns:p14="http://schemas.microsoft.com/office/powerpoint/2010/main" val="429487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idx="2"/>
          </p:nvPr>
        </p:nvSpPr>
        <p:spPr>
          <a:xfrm>
            <a:off x="2595072" y="2093275"/>
            <a:ext cx="1053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 name="Google Shape;162;p30"/>
          <p:cNvSpPr txBox="1">
            <a:spLocks noGrp="1"/>
          </p:cNvSpPr>
          <p:nvPr>
            <p:ph type="ctrTitle"/>
          </p:nvPr>
        </p:nvSpPr>
        <p:spPr>
          <a:xfrm>
            <a:off x="4007825" y="2173943"/>
            <a:ext cx="4535700" cy="822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TEORÍA DE LA COMPLEJIDAD</a:t>
            </a:r>
            <a:endParaRPr dirty="0"/>
          </a:p>
        </p:txBody>
      </p:sp>
      <p:sp>
        <p:nvSpPr>
          <p:cNvPr id="163" name="Google Shape;163;p30"/>
          <p:cNvSpPr txBox="1">
            <a:spLocks noGrp="1"/>
          </p:cNvSpPr>
          <p:nvPr>
            <p:ph type="subTitle" idx="1"/>
          </p:nvPr>
        </p:nvSpPr>
        <p:spPr>
          <a:xfrm>
            <a:off x="5621050" y="2841677"/>
            <a:ext cx="29223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Introducción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30" name="Google Shape;141;p29">
            <a:extLst>
              <a:ext uri="{FF2B5EF4-FFF2-40B4-BE49-F238E27FC236}">
                <a16:creationId xmlns:a16="http://schemas.microsoft.com/office/drawing/2014/main" id="{14CFACB2-C691-4B98-B334-2AABC73DC39E}"/>
              </a:ext>
            </a:extLst>
          </p:cNvPr>
          <p:cNvSpPr txBox="1">
            <a:spLocks/>
          </p:cNvSpPr>
          <p:nvPr/>
        </p:nvSpPr>
        <p:spPr>
          <a:xfrm>
            <a:off x="2421000" y="445695"/>
            <a:ext cx="4302000" cy="63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Teko Light"/>
              <a:buNone/>
              <a:defRPr sz="3600" b="0" i="0" u="none" strike="noStrike" cap="none">
                <a:solidFill>
                  <a:schemeClr val="dk1"/>
                </a:solidFill>
                <a:latin typeface="Teko Light"/>
                <a:ea typeface="Teko Light"/>
                <a:cs typeface="Teko Light"/>
                <a:sym typeface="Teko Light"/>
              </a:defRPr>
            </a:lvl1pPr>
            <a:lvl2pPr marR="0" lvl="1"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2pPr>
            <a:lvl3pPr marR="0" lvl="2"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3pPr>
            <a:lvl4pPr marR="0" lvl="3"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4pPr>
            <a:lvl5pPr marR="0" lvl="4"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5pPr>
            <a:lvl6pPr marR="0" lvl="5"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6pPr>
            <a:lvl7pPr marR="0" lvl="6"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7pPr>
            <a:lvl8pPr marR="0" lvl="7"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8pPr>
            <a:lvl9pPr marR="0" lvl="8" algn="ctr" rtl="0">
              <a:lnSpc>
                <a:spcPct val="100000"/>
              </a:lnSpc>
              <a:spcBef>
                <a:spcPts val="0"/>
              </a:spcBef>
              <a:spcAft>
                <a:spcPts val="0"/>
              </a:spcAft>
              <a:buClr>
                <a:schemeClr val="dk1"/>
              </a:buClr>
              <a:buSzPts val="2400"/>
              <a:buFont typeface="Teko Light"/>
              <a:buNone/>
              <a:defRPr sz="3600" b="0" i="0" u="none" strike="noStrike" cap="none">
                <a:solidFill>
                  <a:schemeClr val="accent2"/>
                </a:solidFill>
                <a:latin typeface="Teko Light"/>
                <a:ea typeface="Teko Light"/>
                <a:cs typeface="Teko Light"/>
                <a:sym typeface="Teko Light"/>
              </a:defRPr>
            </a:lvl9pPr>
          </a:lstStyle>
          <a:p>
            <a:r>
              <a:rPr lang="en-US" dirty="0"/>
              <a:t>TEORÍA DE LA COMPLEJIDAD</a:t>
            </a:r>
          </a:p>
        </p:txBody>
      </p:sp>
      <p:sp>
        <p:nvSpPr>
          <p:cNvPr id="42" name="TextBox 41">
            <a:extLst>
              <a:ext uri="{FF2B5EF4-FFF2-40B4-BE49-F238E27FC236}">
                <a16:creationId xmlns:a16="http://schemas.microsoft.com/office/drawing/2014/main" id="{9570134E-D4AF-4077-BE75-CDC25C8362A2}"/>
              </a:ext>
            </a:extLst>
          </p:cNvPr>
          <p:cNvSpPr txBox="1"/>
          <p:nvPr/>
        </p:nvSpPr>
        <p:spPr>
          <a:xfrm>
            <a:off x="839969" y="1421378"/>
            <a:ext cx="7666075" cy="2555380"/>
          </a:xfrm>
          <a:prstGeom prst="rect">
            <a:avLst/>
          </a:prstGeom>
          <a:noFill/>
        </p:spPr>
        <p:txBody>
          <a:bodyPr wrap="square">
            <a:spAutoFit/>
          </a:bodyPr>
          <a:lstStyle/>
          <a:p>
            <a:pPr>
              <a:lnSpc>
                <a:spcPct val="115000"/>
              </a:lnSpc>
            </a:pPr>
            <a:r>
              <a:rPr lang="es-ES" sz="1400" dirty="0">
                <a:effectLst/>
                <a:latin typeface="Candara Light" panose="020E0502030303020204" pitchFamily="34" charset="0"/>
                <a:ea typeface="Arial" panose="020B0604020202020204" pitchFamily="34" charset="0"/>
              </a:rPr>
              <a:t>Estudia como crece el coste computacional , principalmente en memoria y tiempo de resolver un determinado problema en relación a lo que crece el tamaño de dicho problema</a:t>
            </a:r>
            <a:endParaRPr lang="en-US" sz="1400" dirty="0">
              <a:effectLst/>
              <a:latin typeface="Candara Light" panose="020E0502030303020204" pitchFamily="34" charset="0"/>
              <a:ea typeface="Arial" panose="020B0604020202020204" pitchFamily="34" charset="0"/>
            </a:endParaRPr>
          </a:p>
          <a:p>
            <a:pPr>
              <a:lnSpc>
                <a:spcPct val="115000"/>
              </a:lnSpc>
            </a:pPr>
            <a:r>
              <a:rPr lang="es-ES" sz="1400" dirty="0">
                <a:effectLst/>
                <a:latin typeface="Candara Light" panose="020E0502030303020204" pitchFamily="34" charset="0"/>
                <a:ea typeface="Arial" panose="020B0604020202020204" pitchFamily="34" charset="0"/>
              </a:rPr>
              <a:t> </a:t>
            </a:r>
            <a:endParaRPr lang="en-US" sz="1400" dirty="0">
              <a:effectLst/>
              <a:latin typeface="Candara Light" panose="020E0502030303020204" pitchFamily="34" charset="0"/>
              <a:ea typeface="Arial" panose="020B0604020202020204" pitchFamily="34" charset="0"/>
            </a:endParaRPr>
          </a:p>
          <a:p>
            <a:pPr>
              <a:lnSpc>
                <a:spcPct val="115000"/>
              </a:lnSpc>
            </a:pPr>
            <a:r>
              <a:rPr lang="es-ES" sz="1400" dirty="0">
                <a:effectLst/>
                <a:latin typeface="Candara Light" panose="020E0502030303020204" pitchFamily="34" charset="0"/>
                <a:ea typeface="Arial" panose="020B0604020202020204" pitchFamily="34" charset="0"/>
              </a:rPr>
              <a:t>Un ejemplo:</a:t>
            </a:r>
            <a:endParaRPr lang="en-US" sz="1400" dirty="0">
              <a:effectLst/>
              <a:latin typeface="Candara Light" panose="020E0502030303020204" pitchFamily="34" charset="0"/>
              <a:ea typeface="Arial" panose="020B0604020202020204" pitchFamily="34" charset="0"/>
            </a:endParaRPr>
          </a:p>
          <a:p>
            <a:pPr>
              <a:lnSpc>
                <a:spcPct val="115000"/>
              </a:lnSpc>
            </a:pPr>
            <a:r>
              <a:rPr lang="es-ES" sz="1400" dirty="0">
                <a:effectLst/>
                <a:latin typeface="Candara Light" panose="020E0502030303020204" pitchFamily="34" charset="0"/>
                <a:ea typeface="Arial" panose="020B0604020202020204" pitchFamily="34" charset="0"/>
              </a:rPr>
              <a:t> </a:t>
            </a:r>
            <a:endParaRPr lang="en-US" sz="1400" dirty="0">
              <a:effectLst/>
              <a:latin typeface="Candara Light" panose="020E0502030303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s-ES" sz="1400" dirty="0">
                <a:effectLst/>
                <a:latin typeface="Candara Light" panose="020E0502030303020204" pitchFamily="34" charset="0"/>
                <a:ea typeface="Arial" panose="020B0604020202020204" pitchFamily="34" charset="0"/>
              </a:rPr>
              <a:t>Quiero que mi computadora ordene unos cuantos números </a:t>
            </a:r>
            <a:endParaRPr lang="en-US" sz="1400" dirty="0">
              <a:effectLst/>
              <a:latin typeface="Candara Light" panose="020E0502030303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s-ES" sz="1400" dirty="0">
                <a:effectLst/>
                <a:latin typeface="Candara Light" panose="020E0502030303020204" pitchFamily="34" charset="0"/>
                <a:ea typeface="Arial" panose="020B0604020202020204" pitchFamily="34" charset="0"/>
              </a:rPr>
              <a:t>Obviamente le va a costar mas ordenar 1000 números que 100 números, pero cuanto le cuesta mas </a:t>
            </a:r>
            <a:endParaRPr lang="en-US" sz="1400" dirty="0">
              <a:effectLst/>
              <a:latin typeface="Candara Light" panose="020E0502030303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s-ES" sz="1400" dirty="0">
                <a:effectLst/>
                <a:latin typeface="Candara Light" panose="020E0502030303020204" pitchFamily="34" charset="0"/>
                <a:ea typeface="Arial" panose="020B0604020202020204" pitchFamily="34" charset="0"/>
              </a:rPr>
              <a:t>Cuanto le costara ordenar un millón o 100 millones </a:t>
            </a:r>
            <a:endParaRPr lang="en-US" sz="1400" dirty="0">
              <a:effectLst/>
              <a:latin typeface="Candara Light" panose="020E0502030303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s-ES" sz="1400" dirty="0">
                <a:effectLst/>
                <a:latin typeface="Candara Light" panose="020E0502030303020204" pitchFamily="34" charset="0"/>
                <a:ea typeface="Arial" panose="020B0604020202020204" pitchFamily="34" charset="0"/>
              </a:rPr>
              <a:t>A medir estas cosas se dedica la teoría de la complejidad</a:t>
            </a:r>
          </a:p>
        </p:txBody>
      </p:sp>
      <p:pic>
        <p:nvPicPr>
          <p:cNvPr id="1026" name="Picture 2" descr="complejidad icono gratis">
            <a:extLst>
              <a:ext uri="{FF2B5EF4-FFF2-40B4-BE49-F238E27FC236}">
                <a16:creationId xmlns:a16="http://schemas.microsoft.com/office/drawing/2014/main" id="{A1F4503D-FFA6-400E-BB47-B328654ED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846" y="3498467"/>
            <a:ext cx="1523999" cy="1523999"/>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93D540B-23A1-4A08-9011-7CEA8C3C6757}"/>
              </a:ext>
            </a:extLst>
          </p:cNvPr>
          <p:cNvSpPr txBox="1"/>
          <p:nvPr/>
        </p:nvSpPr>
        <p:spPr>
          <a:xfrm>
            <a:off x="836426" y="4185764"/>
            <a:ext cx="5231221" cy="821059"/>
          </a:xfrm>
          <a:prstGeom prst="rect">
            <a:avLst/>
          </a:prstGeom>
          <a:noFill/>
        </p:spPr>
        <p:txBody>
          <a:bodyPr wrap="square">
            <a:spAutoFit/>
          </a:bodyPr>
          <a:lstStyle/>
          <a:p>
            <a:pPr>
              <a:lnSpc>
                <a:spcPct val="115000"/>
              </a:lnSpc>
            </a:pPr>
            <a:r>
              <a:rPr lang="es-ES" dirty="0">
                <a:latin typeface="Candara Light" panose="020E0502030303020204" pitchFamily="34" charset="0"/>
              </a:rPr>
              <a:t>La teoría de la complejidad tiene medidas de como aumenta ese coste computacional de solucionar un problema respecto al tamaño del problema </a:t>
            </a:r>
            <a:endParaRPr lang="en-US" dirty="0">
              <a:latin typeface="Candara Light" panose="020E0502030303020204" pitchFamily="34" charset="0"/>
            </a:endParaRPr>
          </a:p>
        </p:txBody>
      </p:sp>
    </p:spTree>
    <p:extLst>
      <p:ext uri="{BB962C8B-B14F-4D97-AF65-F5344CB8AC3E}">
        <p14:creationId xmlns:p14="http://schemas.microsoft.com/office/powerpoint/2010/main" val="72475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666380"/>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136" name="Google Shape;136;p28"/>
          <p:cNvSpPr txBox="1">
            <a:spLocks noGrp="1"/>
          </p:cNvSpPr>
          <p:nvPr>
            <p:ph type="subTitle" idx="1"/>
          </p:nvPr>
        </p:nvSpPr>
        <p:spPr>
          <a:xfrm flipH="1">
            <a:off x="684824" y="1627595"/>
            <a:ext cx="8050800" cy="3232297"/>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ES" dirty="0"/>
              <a:t>Seguimos con el ejemplo de los números </a:t>
            </a:r>
          </a:p>
          <a:p>
            <a:pPr marL="0" lvl="0" indent="0" algn="l" rtl="0">
              <a:lnSpc>
                <a:spcPct val="115000"/>
              </a:lnSpc>
              <a:spcBef>
                <a:spcPts val="0"/>
              </a:spcBef>
              <a:spcAft>
                <a:spcPts val="0"/>
              </a:spcAft>
              <a:buNone/>
            </a:pPr>
            <a:r>
              <a:rPr lang="es-ES" dirty="0"/>
              <a:t>Imaginemos que el tiempo para ordenar 1000 números es 1 </a:t>
            </a:r>
            <a:r>
              <a:rPr lang="es-ES" dirty="0" err="1"/>
              <a:t>seg</a:t>
            </a:r>
            <a:r>
              <a:rPr lang="es-ES" dirty="0"/>
              <a:t>, que ordenar 10k sea 10 </a:t>
            </a:r>
            <a:r>
              <a:rPr lang="es-ES" dirty="0" err="1"/>
              <a:t>seg</a:t>
            </a:r>
            <a:r>
              <a:rPr lang="es-ES" dirty="0"/>
              <a:t> , en ordenar 20k tarde 20 </a:t>
            </a:r>
            <a:r>
              <a:rPr lang="es-ES" dirty="0" err="1"/>
              <a:t>seg</a:t>
            </a:r>
            <a:r>
              <a:rPr lang="es-ES" dirty="0"/>
              <a:t> , entonces concluimos que la complejidad de esta tanda de números es lineal , porque matemáticamente la función del tiempo para encontrar la solución con respeto al tamaño del problema es lineal , pero puede ocurrir que esa función para un problema sea constante , cuadrática , o exponencial , </a:t>
            </a:r>
          </a:p>
          <a:p>
            <a:pPr marL="0" lvl="0" indent="0" algn="l" rtl="0">
              <a:lnSpc>
                <a:spcPct val="115000"/>
              </a:lnSpc>
              <a:spcBef>
                <a:spcPts val="0"/>
              </a:spcBef>
              <a:spcAft>
                <a:spcPts val="0"/>
              </a:spcAft>
              <a:buNone/>
            </a:pPr>
            <a:endParaRPr lang="es-ES" dirty="0"/>
          </a:p>
          <a:p>
            <a:pPr marL="0" lvl="0" indent="0" algn="l" rtl="0">
              <a:lnSpc>
                <a:spcPct val="115000"/>
              </a:lnSpc>
              <a:spcBef>
                <a:spcPts val="0"/>
              </a:spcBef>
              <a:spcAft>
                <a:spcPts val="0"/>
              </a:spcAft>
              <a:buNone/>
            </a:pPr>
            <a:r>
              <a:rPr lang="es-ES" dirty="0"/>
              <a:t>Si realizamos que el tiempo para ordenar 1k es 1 </a:t>
            </a:r>
            <a:r>
              <a:rPr lang="es-ES" dirty="0" err="1"/>
              <a:t>seg</a:t>
            </a:r>
            <a:r>
              <a:rPr lang="es-ES" dirty="0"/>
              <a:t> , 10k es 2 </a:t>
            </a:r>
            <a:r>
              <a:rPr lang="es-ES" dirty="0" err="1"/>
              <a:t>seg</a:t>
            </a:r>
            <a:r>
              <a:rPr lang="es-ES" dirty="0"/>
              <a:t> , 100k es 3 </a:t>
            </a:r>
            <a:r>
              <a:rPr lang="es-ES" dirty="0" err="1"/>
              <a:t>seg</a:t>
            </a:r>
            <a:r>
              <a:rPr lang="es-ES" dirty="0"/>
              <a:t> y así sucesivamente , es un ejemplo de crecimiento logarítmico , el cual es un coste asumible , los problemas de crecimiento constante son estables , los cuadráticos , polinómicos básicamente son algo mas costosos , y pues ya vienen los exponenciales que son de costo altísimo. Y Luego vienen los problemas P y NP , los cuales su complejidad de acuerdo al problema puede variar.</a:t>
            </a:r>
          </a:p>
          <a:p>
            <a:pPr marL="0" lvl="0" indent="0" algn="l" rtl="0">
              <a:lnSpc>
                <a:spcPct val="115000"/>
              </a:lnSpc>
              <a:spcBef>
                <a:spcPts val="0"/>
              </a:spcBef>
              <a:spcAft>
                <a:spcPts val="0"/>
              </a:spcAft>
              <a:buNone/>
            </a:pPr>
            <a:endParaRPr dirty="0">
              <a:latin typeface="Raleway"/>
              <a:ea typeface="Raleway"/>
              <a:cs typeface="Raleway"/>
              <a:sym typeface="Raleway"/>
            </a:endParaRPr>
          </a:p>
          <a:p>
            <a:pPr marL="0" lvl="0" indent="0" algn="l" rtl="0">
              <a:lnSpc>
                <a:spcPct val="115000"/>
              </a:lnSpc>
              <a:spcBef>
                <a:spcPts val="0"/>
              </a:spcBef>
              <a:spcAft>
                <a:spcPts val="0"/>
              </a:spcAft>
              <a:buNone/>
            </a:pPr>
            <a:endParaRPr dirty="0"/>
          </a:p>
          <a:p>
            <a:pPr marL="0" lvl="0" indent="0" algn="ctr" rtl="0">
              <a:spcBef>
                <a:spcPts val="16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1573471" y="248050"/>
            <a:ext cx="5997057"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Diferencia entre problema y algortitmo</a:t>
            </a:r>
            <a:endParaRPr dirty="0"/>
          </a:p>
        </p:txBody>
      </p:sp>
      <p:sp>
        <p:nvSpPr>
          <p:cNvPr id="169" name="Google Shape;169;p31"/>
          <p:cNvSpPr/>
          <p:nvPr/>
        </p:nvSpPr>
        <p:spPr>
          <a:xfrm>
            <a:off x="-549781" y="999460"/>
            <a:ext cx="5997058" cy="590062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txBox="1">
            <a:spLocks noGrp="1"/>
          </p:cNvSpPr>
          <p:nvPr>
            <p:ph type="body" idx="1"/>
          </p:nvPr>
        </p:nvSpPr>
        <p:spPr>
          <a:xfrm>
            <a:off x="439990" y="2364551"/>
            <a:ext cx="4312763" cy="29088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s-ES" sz="1400" dirty="0"/>
              <a:t>La complejidad de un problema es muy diferente a la complejidad de un algoritmo. Un problema se puede resolver de diferentes algoritmos , unos mas efectivos que otros , por ejemplo en el caso de ordenamiento , existen algoritmos muy eficientes como </a:t>
            </a:r>
            <a:r>
              <a:rPr lang="es-ES" sz="1400" dirty="0" err="1"/>
              <a:t>HeapSort</a:t>
            </a:r>
            <a:r>
              <a:rPr lang="es-ES" sz="1400" dirty="0"/>
              <a:t> o </a:t>
            </a:r>
            <a:r>
              <a:rPr lang="es-ES" sz="1400" dirty="0" err="1"/>
              <a:t>MergeSort</a:t>
            </a:r>
            <a:r>
              <a:rPr lang="es-ES" sz="1400" dirty="0"/>
              <a:t> el cual la complejidad o costo es </a:t>
            </a:r>
            <a:r>
              <a:rPr lang="es-ES" sz="1400" dirty="0" err="1"/>
              <a:t>nlogn</a:t>
            </a:r>
            <a:r>
              <a:rPr lang="es-ES" sz="1400" dirty="0"/>
              <a:t> , y otros como el método burbuja , el cual la complejidad es mas costosa por ser n al cuadrado</a:t>
            </a:r>
          </a:p>
          <a:p>
            <a:pPr marL="0" lvl="0" indent="0" algn="l" rtl="0">
              <a:spcBef>
                <a:spcPts val="0"/>
              </a:spcBef>
              <a:spcAft>
                <a:spcPts val="1600"/>
              </a:spcAft>
              <a:buNone/>
            </a:pPr>
            <a:r>
              <a:rPr lang="es-ES" sz="1400" dirty="0"/>
              <a:t>La complejidad de un problema es la del mejor algoritmo que la resuelva. Es decir van a ver varios caminos para resolver el problema , pero depende de nosotros descubrir cual es el mejor algoritmo que lo solucione.</a:t>
            </a:r>
          </a:p>
        </p:txBody>
      </p:sp>
      <p:pic>
        <p:nvPicPr>
          <p:cNvPr id="2" name="Picture 1">
            <a:extLst>
              <a:ext uri="{FF2B5EF4-FFF2-40B4-BE49-F238E27FC236}">
                <a16:creationId xmlns:a16="http://schemas.microsoft.com/office/drawing/2014/main" id="{7F3C7ED5-53FC-4EC5-AB78-3E46BDB830D8}"/>
              </a:ext>
            </a:extLst>
          </p:cNvPr>
          <p:cNvPicPr>
            <a:picLocks noChangeAspect="1"/>
          </p:cNvPicPr>
          <p:nvPr/>
        </p:nvPicPr>
        <p:blipFill>
          <a:blip r:embed="rId3"/>
          <a:stretch>
            <a:fillRect/>
          </a:stretch>
        </p:blipFill>
        <p:spPr>
          <a:xfrm>
            <a:off x="6141802" y="1450150"/>
            <a:ext cx="2562208" cy="3130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idx="2"/>
          </p:nvPr>
        </p:nvSpPr>
        <p:spPr>
          <a:xfrm>
            <a:off x="2595072" y="2093275"/>
            <a:ext cx="1053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62" name="Google Shape;162;p30"/>
          <p:cNvSpPr txBox="1">
            <a:spLocks noGrp="1"/>
          </p:cNvSpPr>
          <p:nvPr>
            <p:ph type="ctrTitle"/>
          </p:nvPr>
        </p:nvSpPr>
        <p:spPr>
          <a:xfrm>
            <a:off x="4028915" y="2699261"/>
            <a:ext cx="4535700" cy="822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CLASIFICACIÓN DE PROBLEMAS ALGORÍTMICOS</a:t>
            </a:r>
            <a:endParaRPr dirty="0"/>
          </a:p>
        </p:txBody>
      </p:sp>
      <p:sp>
        <p:nvSpPr>
          <p:cNvPr id="163" name="Google Shape;163;p30"/>
          <p:cNvSpPr txBox="1">
            <a:spLocks noGrp="1"/>
          </p:cNvSpPr>
          <p:nvPr>
            <p:ph type="subTitle" idx="1"/>
          </p:nvPr>
        </p:nvSpPr>
        <p:spPr>
          <a:xfrm>
            <a:off x="5546622" y="3522161"/>
            <a:ext cx="29223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Problemas</a:t>
            </a:r>
            <a:r>
              <a:rPr lang="en-US" dirty="0"/>
              <a:t> P, </a:t>
            </a:r>
            <a:r>
              <a:rPr lang="en-US" dirty="0" err="1"/>
              <a:t>problemas</a:t>
            </a:r>
            <a:r>
              <a:rPr lang="en-US" dirty="0"/>
              <a:t> NP, </a:t>
            </a:r>
            <a:r>
              <a:rPr lang="en-US" dirty="0" err="1"/>
              <a:t>problemas</a:t>
            </a:r>
            <a:r>
              <a:rPr lang="en-US" dirty="0"/>
              <a:t> NP </a:t>
            </a:r>
            <a:r>
              <a:rPr lang="en-US" dirty="0" err="1"/>
              <a:t>completos</a:t>
            </a:r>
            <a:endParaRPr lang="en-US" dirty="0"/>
          </a:p>
        </p:txBody>
      </p:sp>
    </p:spTree>
    <p:extLst>
      <p:ext uri="{BB962C8B-B14F-4D97-AF65-F5344CB8AC3E}">
        <p14:creationId xmlns:p14="http://schemas.microsoft.com/office/powerpoint/2010/main" val="81092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idx="6"/>
          </p:nvPr>
        </p:nvSpPr>
        <p:spPr>
          <a:xfrm>
            <a:off x="1499191" y="283608"/>
            <a:ext cx="5975497"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CLASIFICACIÓN DE PROBLEMAS ALGORITMICOS</a:t>
            </a:r>
            <a:endParaRPr sz="3200" dirty="0"/>
          </a:p>
        </p:txBody>
      </p:sp>
      <p:sp>
        <p:nvSpPr>
          <p:cNvPr id="218" name="Google Shape;218;p32"/>
          <p:cNvSpPr/>
          <p:nvPr/>
        </p:nvSpPr>
        <p:spPr>
          <a:xfrm rot="5990292">
            <a:off x="4638472" y="2631156"/>
            <a:ext cx="1931965" cy="881657"/>
          </a:xfrm>
          <a:custGeom>
            <a:avLst/>
            <a:gdLst/>
            <a:ahLst/>
            <a:cxnLst/>
            <a:rect l="l" t="t" r="r" b="b"/>
            <a:pathLst>
              <a:path w="91506" h="41759" extrusionOk="0">
                <a:moveTo>
                  <a:pt x="68494" y="4454"/>
                </a:moveTo>
                <a:cubicBezTo>
                  <a:pt x="72710" y="4454"/>
                  <a:pt x="76855" y="6104"/>
                  <a:pt x="79946" y="9204"/>
                </a:cubicBezTo>
                <a:cubicBezTo>
                  <a:pt x="84553" y="13825"/>
                  <a:pt x="85923" y="20778"/>
                  <a:pt x="83408" y="26812"/>
                </a:cubicBezTo>
                <a:cubicBezTo>
                  <a:pt x="80911" y="32836"/>
                  <a:pt x="75021" y="36747"/>
                  <a:pt x="68506" y="36747"/>
                </a:cubicBezTo>
                <a:cubicBezTo>
                  <a:pt x="68494" y="36747"/>
                  <a:pt x="68482" y="36747"/>
                  <a:pt x="68470" y="36747"/>
                </a:cubicBezTo>
                <a:cubicBezTo>
                  <a:pt x="59553" y="36733"/>
                  <a:pt x="52346" y="29497"/>
                  <a:pt x="52360" y="20580"/>
                </a:cubicBezTo>
                <a:cubicBezTo>
                  <a:pt x="52360" y="14037"/>
                  <a:pt x="56317" y="8158"/>
                  <a:pt x="62351" y="5671"/>
                </a:cubicBezTo>
                <a:cubicBezTo>
                  <a:pt x="64338" y="4852"/>
                  <a:pt x="66425" y="4454"/>
                  <a:pt x="68494" y="4454"/>
                </a:cubicBezTo>
                <a:close/>
                <a:moveTo>
                  <a:pt x="69707" y="1"/>
                </a:moveTo>
                <a:cubicBezTo>
                  <a:pt x="67735" y="1"/>
                  <a:pt x="65749" y="280"/>
                  <a:pt x="63807" y="852"/>
                </a:cubicBezTo>
                <a:cubicBezTo>
                  <a:pt x="52010" y="2757"/>
                  <a:pt x="44539" y="16878"/>
                  <a:pt x="24919" y="16878"/>
                </a:cubicBezTo>
                <a:cubicBezTo>
                  <a:pt x="24889" y="16878"/>
                  <a:pt x="24860" y="16878"/>
                  <a:pt x="24831" y="16878"/>
                </a:cubicBezTo>
                <a:cubicBezTo>
                  <a:pt x="20520" y="16863"/>
                  <a:pt x="10826" y="15987"/>
                  <a:pt x="1682" y="15040"/>
                </a:cubicBezTo>
                <a:lnTo>
                  <a:pt x="1682" y="15040"/>
                </a:lnTo>
                <a:cubicBezTo>
                  <a:pt x="1795" y="16143"/>
                  <a:pt x="1824" y="17245"/>
                  <a:pt x="1781" y="18347"/>
                </a:cubicBezTo>
                <a:cubicBezTo>
                  <a:pt x="1640" y="20919"/>
                  <a:pt x="1046" y="23435"/>
                  <a:pt x="1" y="25767"/>
                </a:cubicBezTo>
                <a:cubicBezTo>
                  <a:pt x="9610" y="24820"/>
                  <a:pt x="20252" y="23873"/>
                  <a:pt x="24816" y="23873"/>
                </a:cubicBezTo>
                <a:cubicBezTo>
                  <a:pt x="40828" y="23915"/>
                  <a:pt x="48742" y="33257"/>
                  <a:pt x="57476" y="37807"/>
                </a:cubicBezTo>
                <a:cubicBezTo>
                  <a:pt x="61097" y="40414"/>
                  <a:pt x="65389" y="41759"/>
                  <a:pt x="69716" y="41759"/>
                </a:cubicBezTo>
                <a:cubicBezTo>
                  <a:pt x="72380" y="41759"/>
                  <a:pt x="75058" y="41249"/>
                  <a:pt x="77600" y="40210"/>
                </a:cubicBezTo>
                <a:cubicBezTo>
                  <a:pt x="84270" y="37482"/>
                  <a:pt x="89061" y="31504"/>
                  <a:pt x="90290" y="24396"/>
                </a:cubicBezTo>
                <a:cubicBezTo>
                  <a:pt x="91506" y="17302"/>
                  <a:pt x="88962" y="10066"/>
                  <a:pt x="83577" y="5275"/>
                </a:cubicBezTo>
                <a:cubicBezTo>
                  <a:pt x="79706" y="1831"/>
                  <a:pt x="74753" y="1"/>
                  <a:pt x="69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853308">
            <a:off x="3509247" y="1702341"/>
            <a:ext cx="2991614" cy="960775"/>
          </a:xfrm>
          <a:custGeom>
            <a:avLst/>
            <a:gdLst/>
            <a:ahLst/>
            <a:cxnLst/>
            <a:rect l="l" t="t" r="r" b="b"/>
            <a:pathLst>
              <a:path w="89019" h="28589" extrusionOk="0">
                <a:moveTo>
                  <a:pt x="74558" y="1"/>
                </a:moveTo>
                <a:cubicBezTo>
                  <a:pt x="67992" y="1"/>
                  <a:pt x="62168" y="4518"/>
                  <a:pt x="60655" y="11043"/>
                </a:cubicBezTo>
                <a:cubicBezTo>
                  <a:pt x="59369" y="11170"/>
                  <a:pt x="58069" y="11297"/>
                  <a:pt x="56783" y="11424"/>
                </a:cubicBezTo>
                <a:cubicBezTo>
                  <a:pt x="54833" y="11594"/>
                  <a:pt x="52967" y="11764"/>
                  <a:pt x="51258" y="11891"/>
                </a:cubicBezTo>
                <a:cubicBezTo>
                  <a:pt x="48784" y="12089"/>
                  <a:pt x="46665" y="12216"/>
                  <a:pt x="45336" y="12216"/>
                </a:cubicBezTo>
                <a:cubicBezTo>
                  <a:pt x="43315" y="12216"/>
                  <a:pt x="41309" y="11976"/>
                  <a:pt x="39344" y="11509"/>
                </a:cubicBezTo>
                <a:cubicBezTo>
                  <a:pt x="36504" y="10817"/>
                  <a:pt x="34101" y="9672"/>
                  <a:pt x="31939" y="8400"/>
                </a:cubicBezTo>
                <a:cubicBezTo>
                  <a:pt x="29014" y="6676"/>
                  <a:pt x="26526" y="4712"/>
                  <a:pt x="23983" y="3270"/>
                </a:cubicBezTo>
                <a:cubicBezTo>
                  <a:pt x="21387" y="1140"/>
                  <a:pt x="18178" y="26"/>
                  <a:pt x="14925" y="26"/>
                </a:cubicBezTo>
                <a:cubicBezTo>
                  <a:pt x="13238" y="26"/>
                  <a:pt x="11539" y="325"/>
                  <a:pt x="9907" y="939"/>
                </a:cubicBezTo>
                <a:cubicBezTo>
                  <a:pt x="5131" y="2719"/>
                  <a:pt x="1682" y="6916"/>
                  <a:pt x="834" y="11947"/>
                </a:cubicBezTo>
                <a:cubicBezTo>
                  <a:pt x="1" y="16978"/>
                  <a:pt x="1894" y="22080"/>
                  <a:pt x="5823" y="25316"/>
                </a:cubicBezTo>
                <a:cubicBezTo>
                  <a:pt x="8430" y="27465"/>
                  <a:pt x="11655" y="28589"/>
                  <a:pt x="14921" y="28589"/>
                </a:cubicBezTo>
                <a:cubicBezTo>
                  <a:pt x="16595" y="28589"/>
                  <a:pt x="18280" y="28294"/>
                  <a:pt x="19898" y="27690"/>
                </a:cubicBezTo>
                <a:cubicBezTo>
                  <a:pt x="23954" y="26631"/>
                  <a:pt x="27346" y="23550"/>
                  <a:pt x="31656" y="20964"/>
                </a:cubicBezTo>
                <a:cubicBezTo>
                  <a:pt x="33903" y="19607"/>
                  <a:pt x="36391" y="18406"/>
                  <a:pt x="39344" y="17685"/>
                </a:cubicBezTo>
                <a:cubicBezTo>
                  <a:pt x="41254" y="17218"/>
                  <a:pt x="43204" y="16978"/>
                  <a:pt x="45168" y="16978"/>
                </a:cubicBezTo>
                <a:cubicBezTo>
                  <a:pt x="45224" y="16978"/>
                  <a:pt x="45280" y="16978"/>
                  <a:pt x="45336" y="16978"/>
                </a:cubicBezTo>
                <a:cubicBezTo>
                  <a:pt x="46622" y="16978"/>
                  <a:pt x="48643" y="17091"/>
                  <a:pt x="51031" y="17275"/>
                </a:cubicBezTo>
                <a:cubicBezTo>
                  <a:pt x="52826" y="17402"/>
                  <a:pt x="54833" y="17586"/>
                  <a:pt x="56896" y="17784"/>
                </a:cubicBezTo>
                <a:cubicBezTo>
                  <a:pt x="58196" y="17897"/>
                  <a:pt x="59511" y="18038"/>
                  <a:pt x="60825" y="18165"/>
                </a:cubicBezTo>
                <a:cubicBezTo>
                  <a:pt x="62578" y="24391"/>
                  <a:pt x="68250" y="28572"/>
                  <a:pt x="74543" y="28572"/>
                </a:cubicBezTo>
                <a:cubicBezTo>
                  <a:pt x="75249" y="28572"/>
                  <a:pt x="75964" y="28520"/>
                  <a:pt x="76681" y="28411"/>
                </a:cubicBezTo>
                <a:cubicBezTo>
                  <a:pt x="83804" y="27351"/>
                  <a:pt x="89018" y="21147"/>
                  <a:pt x="88849" y="13954"/>
                </a:cubicBezTo>
                <a:cubicBezTo>
                  <a:pt x="88679" y="6761"/>
                  <a:pt x="83196" y="811"/>
                  <a:pt x="76031" y="76"/>
                </a:cubicBezTo>
                <a:cubicBezTo>
                  <a:pt x="75537" y="26"/>
                  <a:pt x="75046" y="1"/>
                  <a:pt x="74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rot="-207137">
            <a:off x="5169021" y="3191565"/>
            <a:ext cx="717402" cy="717402"/>
          </a:xfrm>
          <a:prstGeom prst="ellipse">
            <a:avLst/>
          </a:prstGeom>
          <a:solidFill>
            <a:schemeClr val="accent4"/>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769639" y="2349652"/>
            <a:ext cx="717300" cy="717300"/>
          </a:xfrm>
          <a:prstGeom prst="ellipse">
            <a:avLst/>
          </a:prstGeom>
          <a:solidFill>
            <a:schemeClr val="accen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5483164" y="1331477"/>
            <a:ext cx="717300" cy="717300"/>
          </a:xfrm>
          <a:prstGeom prst="ellipse">
            <a:avLst/>
          </a:prstGeom>
          <a:solidFill>
            <a:schemeClr val="accent2"/>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txBox="1">
            <a:spLocks noGrp="1"/>
          </p:cNvSpPr>
          <p:nvPr>
            <p:ph type="ctrTitle"/>
          </p:nvPr>
        </p:nvSpPr>
        <p:spPr>
          <a:xfrm flipH="1">
            <a:off x="6294579" y="3107771"/>
            <a:ext cx="2012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PROBLEMAS NP</a:t>
            </a:r>
            <a:endParaRPr dirty="0"/>
          </a:p>
        </p:txBody>
      </p:sp>
      <p:sp>
        <p:nvSpPr>
          <p:cNvPr id="224" name="Google Shape;224;p32"/>
          <p:cNvSpPr txBox="1">
            <a:spLocks noGrp="1"/>
          </p:cNvSpPr>
          <p:nvPr>
            <p:ph type="subTitle" idx="1"/>
          </p:nvPr>
        </p:nvSpPr>
        <p:spPr>
          <a:xfrm flipH="1">
            <a:off x="6294898" y="3626854"/>
            <a:ext cx="2285700" cy="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200" dirty="0"/>
              <a:t>Los problemas de tipo NP poseen una solución que podría ser difícil, pero una vez encontrada, es fácil de comprobar.</a:t>
            </a:r>
            <a:endParaRPr lang="en-US" sz="1200" dirty="0"/>
          </a:p>
        </p:txBody>
      </p:sp>
      <p:sp>
        <p:nvSpPr>
          <p:cNvPr id="225" name="Google Shape;225;p32"/>
          <p:cNvSpPr txBox="1">
            <a:spLocks noGrp="1"/>
          </p:cNvSpPr>
          <p:nvPr>
            <p:ph type="ctrTitle" idx="2"/>
          </p:nvPr>
        </p:nvSpPr>
        <p:spPr>
          <a:xfrm flipH="1">
            <a:off x="1138959" y="1562690"/>
            <a:ext cx="27693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PROBLEMAS NP COMPLETOS</a:t>
            </a:r>
            <a:endParaRPr dirty="0"/>
          </a:p>
        </p:txBody>
      </p:sp>
      <p:sp>
        <p:nvSpPr>
          <p:cNvPr id="226" name="Google Shape;226;p32"/>
          <p:cNvSpPr txBox="1">
            <a:spLocks noGrp="1"/>
          </p:cNvSpPr>
          <p:nvPr>
            <p:ph type="subTitle" idx="3"/>
          </p:nvPr>
        </p:nvSpPr>
        <p:spPr>
          <a:xfrm flipH="1">
            <a:off x="385709" y="2090633"/>
            <a:ext cx="3205256" cy="30528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200" dirty="0"/>
              <a:t>Son un subconjunto de los problemas Np que se caracterizan por ser los más complejos. Parecen intratables pero nadie ha sabido demostrarlo.</a:t>
            </a:r>
          </a:p>
          <a:p>
            <a:pPr marL="0" lvl="0" indent="0" algn="just" rtl="0">
              <a:spcBef>
                <a:spcPts val="0"/>
              </a:spcBef>
              <a:spcAft>
                <a:spcPts val="0"/>
              </a:spcAft>
              <a:buNone/>
            </a:pPr>
            <a:endParaRPr lang="es-ES" sz="1200" dirty="0"/>
          </a:p>
          <a:p>
            <a:pPr marL="0" lvl="0" indent="0" algn="just" rtl="0">
              <a:spcBef>
                <a:spcPts val="0"/>
              </a:spcBef>
              <a:spcAft>
                <a:spcPts val="0"/>
              </a:spcAft>
              <a:buNone/>
            </a:pPr>
            <a:r>
              <a:rPr lang="es-ES" sz="1200" dirty="0"/>
              <a:t>Los NP - Completos son equivalentes, esto quiere decir que: </a:t>
            </a:r>
          </a:p>
          <a:p>
            <a:pPr marL="0" lvl="0" indent="0" algn="just" rtl="0">
              <a:spcBef>
                <a:spcPts val="0"/>
              </a:spcBef>
              <a:spcAft>
                <a:spcPts val="0"/>
              </a:spcAft>
              <a:buNone/>
            </a:pPr>
            <a:endParaRPr lang="es-ES" sz="1200" dirty="0"/>
          </a:p>
          <a:p>
            <a:pPr marL="171450" lvl="0" indent="-171450" algn="just" rtl="0">
              <a:spcBef>
                <a:spcPts val="0"/>
              </a:spcBef>
              <a:spcAft>
                <a:spcPts val="0"/>
              </a:spcAft>
              <a:buFont typeface="Arial" panose="020B0604020202020204" pitchFamily="34" charset="0"/>
              <a:buChar char="•"/>
            </a:pPr>
            <a:r>
              <a:rPr lang="es-ES" sz="1200" dirty="0"/>
              <a:t>Si se encuentra un algoritmo eficiente para un NP-completo entonces tenemos un algoritmo eficiente para cualquiera de ellos</a:t>
            </a:r>
          </a:p>
          <a:p>
            <a:pPr marL="171450" lvl="0" indent="-171450" algn="just" rtl="0">
              <a:spcBef>
                <a:spcPts val="0"/>
              </a:spcBef>
              <a:spcAft>
                <a:spcPts val="0"/>
              </a:spcAft>
              <a:buFont typeface="Arial" panose="020B0604020202020204" pitchFamily="34" charset="0"/>
              <a:buChar char="•"/>
            </a:pPr>
            <a:endParaRPr lang="es-ES" sz="1200" dirty="0"/>
          </a:p>
          <a:p>
            <a:pPr marL="171450" lvl="0" indent="-171450" algn="just" rtl="0">
              <a:spcBef>
                <a:spcPts val="0"/>
              </a:spcBef>
              <a:spcAft>
                <a:spcPts val="0"/>
              </a:spcAft>
              <a:buFont typeface="Arial" panose="020B0604020202020204" pitchFamily="34" charset="0"/>
              <a:buChar char="•"/>
            </a:pPr>
            <a:r>
              <a:rPr lang="es-ES" sz="1200" dirty="0"/>
              <a:t>Si probamos que un NP-completo no tiene algoritmos eficientes entonces ninguno los tiene.</a:t>
            </a:r>
          </a:p>
        </p:txBody>
      </p:sp>
      <p:sp>
        <p:nvSpPr>
          <p:cNvPr id="227" name="Google Shape;227;p32"/>
          <p:cNvSpPr txBox="1">
            <a:spLocks noGrp="1"/>
          </p:cNvSpPr>
          <p:nvPr>
            <p:ph type="ctrTitle"/>
          </p:nvPr>
        </p:nvSpPr>
        <p:spPr>
          <a:xfrm flipH="1">
            <a:off x="3748639" y="2509127"/>
            <a:ext cx="7593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rPr>
              <a:t>03</a:t>
            </a:r>
            <a:endParaRPr sz="3000" dirty="0">
              <a:solidFill>
                <a:schemeClr val="lt1"/>
              </a:solidFill>
            </a:endParaRPr>
          </a:p>
        </p:txBody>
      </p:sp>
      <p:sp>
        <p:nvSpPr>
          <p:cNvPr id="228" name="Google Shape;228;p32"/>
          <p:cNvSpPr txBox="1">
            <a:spLocks noGrp="1"/>
          </p:cNvSpPr>
          <p:nvPr>
            <p:ph type="ctrTitle"/>
          </p:nvPr>
        </p:nvSpPr>
        <p:spPr>
          <a:xfrm flipH="1">
            <a:off x="5451889" y="1448218"/>
            <a:ext cx="7797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rPr>
              <a:t>02</a:t>
            </a:r>
            <a:endParaRPr sz="3000">
              <a:solidFill>
                <a:schemeClr val="lt1"/>
              </a:solidFill>
            </a:endParaRPr>
          </a:p>
        </p:txBody>
      </p:sp>
      <p:sp>
        <p:nvSpPr>
          <p:cNvPr id="229" name="Google Shape;229;p32"/>
          <p:cNvSpPr txBox="1">
            <a:spLocks noGrp="1"/>
          </p:cNvSpPr>
          <p:nvPr>
            <p:ph type="ctrTitle"/>
          </p:nvPr>
        </p:nvSpPr>
        <p:spPr>
          <a:xfrm flipH="1">
            <a:off x="5239114" y="3307627"/>
            <a:ext cx="5769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1"/>
                </a:solidFill>
              </a:rPr>
              <a:t>01</a:t>
            </a:r>
            <a:endParaRPr sz="3000" dirty="0">
              <a:solidFill>
                <a:schemeClr val="lt1"/>
              </a:solidFill>
            </a:endParaRPr>
          </a:p>
        </p:txBody>
      </p:sp>
      <p:sp>
        <p:nvSpPr>
          <p:cNvPr id="230" name="Google Shape;230;p32"/>
          <p:cNvSpPr txBox="1">
            <a:spLocks noGrp="1"/>
          </p:cNvSpPr>
          <p:nvPr>
            <p:ph type="ctrTitle" idx="4"/>
          </p:nvPr>
        </p:nvSpPr>
        <p:spPr>
          <a:xfrm flipH="1">
            <a:off x="6500061" y="1167956"/>
            <a:ext cx="156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PROBLEMAS P</a:t>
            </a:r>
            <a:endParaRPr dirty="0"/>
          </a:p>
        </p:txBody>
      </p:sp>
      <p:sp>
        <p:nvSpPr>
          <p:cNvPr id="231" name="Google Shape;231;p32"/>
          <p:cNvSpPr txBox="1">
            <a:spLocks noGrp="1"/>
          </p:cNvSpPr>
          <p:nvPr>
            <p:ph type="subTitle" idx="5"/>
          </p:nvPr>
        </p:nvSpPr>
        <p:spPr>
          <a:xfrm flipH="1">
            <a:off x="6500061" y="1564488"/>
            <a:ext cx="2285700" cy="87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200" dirty="0"/>
              <a:t>Conjunto de problemas en los que podemos encontrar una respuesta al problema en un tiempo razonable.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idx="2"/>
          </p:nvPr>
        </p:nvSpPr>
        <p:spPr>
          <a:xfrm>
            <a:off x="2595072" y="2093275"/>
            <a:ext cx="1053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62" name="Google Shape;162;p30"/>
          <p:cNvSpPr txBox="1">
            <a:spLocks noGrp="1"/>
          </p:cNvSpPr>
          <p:nvPr>
            <p:ph type="ctrTitle"/>
          </p:nvPr>
        </p:nvSpPr>
        <p:spPr>
          <a:xfrm>
            <a:off x="4167138" y="2542155"/>
            <a:ext cx="4535700" cy="822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CLASIFICACIÓN DE PROBLEMAS ALGORÍTMICOS SEGÚN SU TIPO DE RESPUESTA</a:t>
            </a:r>
            <a:endParaRPr sz="4800" dirty="0"/>
          </a:p>
        </p:txBody>
      </p:sp>
      <p:sp>
        <p:nvSpPr>
          <p:cNvPr id="163" name="Google Shape;163;p30"/>
          <p:cNvSpPr txBox="1">
            <a:spLocks noGrp="1"/>
          </p:cNvSpPr>
          <p:nvPr>
            <p:ph type="subTitle" idx="1"/>
          </p:nvPr>
        </p:nvSpPr>
        <p:spPr>
          <a:xfrm>
            <a:off x="5642315" y="3365055"/>
            <a:ext cx="2922300" cy="577800"/>
          </a:xfrm>
          <a:prstGeom prst="rect">
            <a:avLst/>
          </a:prstGeom>
        </p:spPr>
        <p:txBody>
          <a:bodyPr spcFirstLastPara="1" wrap="square" lIns="91425" tIns="91425" rIns="91425" bIns="91425" anchor="t" anchorCtr="0">
            <a:noAutofit/>
          </a:bodyPr>
          <a:lstStyle/>
          <a:p>
            <a:pPr marL="0" indent="0"/>
            <a:r>
              <a:rPr lang="en-US" dirty="0" err="1"/>
              <a:t>Problemas</a:t>
            </a:r>
            <a:r>
              <a:rPr lang="en-US" dirty="0"/>
              <a:t> de decision, </a:t>
            </a:r>
            <a:r>
              <a:rPr lang="en-US" dirty="0" err="1"/>
              <a:t>localización</a:t>
            </a:r>
            <a:r>
              <a:rPr lang="en-US" dirty="0"/>
              <a:t> y </a:t>
            </a:r>
            <a:r>
              <a:rPr lang="en-US" dirty="0" err="1"/>
              <a:t>optimización</a:t>
            </a:r>
            <a:r>
              <a:rPr lang="en-US" dirty="0"/>
              <a:t> </a:t>
            </a:r>
          </a:p>
        </p:txBody>
      </p:sp>
    </p:spTree>
    <p:extLst>
      <p:ext uri="{BB962C8B-B14F-4D97-AF65-F5344CB8AC3E}">
        <p14:creationId xmlns:p14="http://schemas.microsoft.com/office/powerpoint/2010/main" val="4049281511"/>
      </p:ext>
    </p:extLst>
  </p:cSld>
  <p:clrMapOvr>
    <a:masterClrMapping/>
  </p:clrMapOvr>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1165</Words>
  <Application>Microsoft Office PowerPoint</Application>
  <PresentationFormat>On-screen Show (16:9)</PresentationFormat>
  <Paragraphs>98</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Nunito Light</vt:lpstr>
      <vt:lpstr>Raleway</vt:lpstr>
      <vt:lpstr>Roboto Condensed Light</vt:lpstr>
      <vt:lpstr>Hind Vadodara Light</vt:lpstr>
      <vt:lpstr>Arial</vt:lpstr>
      <vt:lpstr>Teko Light</vt:lpstr>
      <vt:lpstr>Candara Light</vt:lpstr>
      <vt:lpstr>Fira Sans Extra Condensed Medium</vt:lpstr>
      <vt:lpstr>Science Fair Newsletter by Slidesgo</vt:lpstr>
      <vt:lpstr>SEMANA 1: CLASIFICACIÓN DE PROBLEMAS</vt:lpstr>
      <vt:lpstr>TABLA DE CONTENIDO</vt:lpstr>
      <vt:lpstr>01</vt:lpstr>
      <vt:lpstr>PowerPoint Presentation</vt:lpstr>
      <vt:lpstr>EJEMPLO</vt:lpstr>
      <vt:lpstr>Diferencia entre problema y algortitmo</vt:lpstr>
      <vt:lpstr>02</vt:lpstr>
      <vt:lpstr>CLASIFICACIÓN DE PROBLEMAS ALGORITMICOS</vt:lpstr>
      <vt:lpstr>03</vt:lpstr>
      <vt:lpstr>PROBLEMAS DE DECISIÓN</vt:lpstr>
      <vt:lpstr>PROBLEMAS DE LOCALIZACIÓN</vt:lpstr>
      <vt:lpstr>PROBLEMAS DE OPTIMIZACIÓN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1: CLASIFICACIÓN DE PROBLEMAS</dc:title>
  <dc:creator>USUARIO</dc:creator>
  <cp:lastModifiedBy>Dulce Maria Huamani Avenda�o</cp:lastModifiedBy>
  <cp:revision>2</cp:revision>
  <dcterms:modified xsi:type="dcterms:W3CDTF">2021-11-07T05:45:24Z</dcterms:modified>
</cp:coreProperties>
</file>