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8" r:id="rId3"/>
    <p:sldId id="260" r:id="rId4"/>
    <p:sldId id="257" r:id="rId5"/>
    <p:sldId id="263" r:id="rId6"/>
    <p:sldId id="259" r:id="rId7"/>
    <p:sldId id="301" r:id="rId8"/>
    <p:sldId id="302" r:id="rId9"/>
    <p:sldId id="303" r:id="rId10"/>
    <p:sldId id="304" r:id="rId11"/>
    <p:sldId id="300" r:id="rId12"/>
    <p:sldId id="305" r:id="rId13"/>
    <p:sldId id="262" r:id="rId14"/>
    <p:sldId id="306" r:id="rId15"/>
    <p:sldId id="307" r:id="rId16"/>
    <p:sldId id="308" r:id="rId17"/>
    <p:sldId id="309" r:id="rId18"/>
  </p:sldIdLst>
  <p:sldSz cx="9144000" cy="5143500" type="screen16x9"/>
  <p:notesSz cx="6858000" cy="9144000"/>
  <p:embeddedFontLst>
    <p:embeddedFont>
      <p:font typeface="Palanquin Dark" panose="020B0604020202020204" charset="0"/>
      <p:regular r:id="rId20"/>
      <p:bold r:id="rId21"/>
    </p:embeddedFon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48BA67-7948-406F-B2A7-E5B67D65BBDE}">
  <a:tblStyle styleId="{2948BA67-7948-406F-B2A7-E5B67D65BB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94660"/>
  </p:normalViewPr>
  <p:slideViewPr>
    <p:cSldViewPr snapToGrid="0">
      <p:cViewPr>
        <p:scale>
          <a:sx n="60" d="100"/>
          <a:sy n="60" d="100"/>
        </p:scale>
        <p:origin x="4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68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75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83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0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2606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43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7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80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65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1" name="Google Shape;21;p4"/>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4" name="Google Shape;24;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5" name="Google Shape;25;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6" name="Google Shape;26;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57"/>
        <p:cNvGrpSpPr/>
        <p:nvPr/>
      </p:nvGrpSpPr>
      <p:grpSpPr>
        <a:xfrm>
          <a:off x="0" y="0"/>
          <a:ext cx="0" cy="0"/>
          <a:chOff x="0" y="0"/>
          <a:chExt cx="0" cy="0"/>
        </a:xfrm>
      </p:grpSpPr>
      <p:sp>
        <p:nvSpPr>
          <p:cNvPr id="58" name="Google Shape;58;p13"/>
          <p:cNvSpPr txBox="1">
            <a:spLocks noGrp="1"/>
          </p:cNvSpPr>
          <p:nvPr>
            <p:ph type="title" hasCustomPrompt="1"/>
          </p:nvPr>
        </p:nvSpPr>
        <p:spPr>
          <a:xfrm>
            <a:off x="869627"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a:spLocks noGrp="1"/>
          </p:cNvSpPr>
          <p:nvPr>
            <p:ph type="subTitle" idx="1"/>
          </p:nvPr>
        </p:nvSpPr>
        <p:spPr>
          <a:xfrm>
            <a:off x="723900" y="2995276"/>
            <a:ext cx="2205600" cy="37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0" name="Google Shape;60;p13"/>
          <p:cNvSpPr txBox="1">
            <a:spLocks noGrp="1"/>
          </p:cNvSpPr>
          <p:nvPr>
            <p:ph type="subTitle" idx="2"/>
          </p:nvPr>
        </p:nvSpPr>
        <p:spPr>
          <a:xfrm>
            <a:off x="72390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1" name="Google Shape;61;p13"/>
          <p:cNvSpPr txBox="1">
            <a:spLocks noGrp="1"/>
          </p:cNvSpPr>
          <p:nvPr>
            <p:ph type="title" idx="3" hasCustomPrompt="1"/>
          </p:nvPr>
        </p:nvSpPr>
        <p:spPr>
          <a:xfrm>
            <a:off x="3616601"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a:spLocks noGrp="1"/>
          </p:cNvSpPr>
          <p:nvPr>
            <p:ph type="subTitle" idx="4"/>
          </p:nvPr>
        </p:nvSpPr>
        <p:spPr>
          <a:xfrm>
            <a:off x="3470874"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3" name="Google Shape;63;p13"/>
          <p:cNvSpPr txBox="1">
            <a:spLocks noGrp="1"/>
          </p:cNvSpPr>
          <p:nvPr>
            <p:ph type="subTitle" idx="5"/>
          </p:nvPr>
        </p:nvSpPr>
        <p:spPr>
          <a:xfrm>
            <a:off x="3470875"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4" name="Google Shape;64;p13"/>
          <p:cNvSpPr txBox="1">
            <a:spLocks noGrp="1"/>
          </p:cNvSpPr>
          <p:nvPr>
            <p:ph type="title" idx="6" hasCustomPrompt="1"/>
          </p:nvPr>
        </p:nvSpPr>
        <p:spPr>
          <a:xfrm>
            <a:off x="6363576"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a:spLocks noGrp="1"/>
          </p:cNvSpPr>
          <p:nvPr>
            <p:ph type="subTitle" idx="7"/>
          </p:nvPr>
        </p:nvSpPr>
        <p:spPr>
          <a:xfrm>
            <a:off x="6217849"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6" name="Google Shape;66;p13"/>
          <p:cNvSpPr txBox="1">
            <a:spLocks noGrp="1"/>
          </p:cNvSpPr>
          <p:nvPr>
            <p:ph type="subTitle" idx="8"/>
          </p:nvPr>
        </p:nvSpPr>
        <p:spPr>
          <a:xfrm>
            <a:off x="621785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7" name="Google Shape;67;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9" name="Google Shape;69;p13"/>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10"/>
        <p:cNvGrpSpPr/>
        <p:nvPr/>
      </p:nvGrpSpPr>
      <p:grpSpPr>
        <a:xfrm>
          <a:off x="0" y="0"/>
          <a:ext cx="0" cy="0"/>
          <a:chOff x="0" y="0"/>
          <a:chExt cx="0" cy="0"/>
        </a:xfrm>
      </p:grpSpPr>
      <p:sp>
        <p:nvSpPr>
          <p:cNvPr id="111" name="Google Shape;111;p18"/>
          <p:cNvSpPr txBox="1">
            <a:spLocks noGrp="1"/>
          </p:cNvSpPr>
          <p:nvPr>
            <p:ph type="subTitle" idx="1"/>
          </p:nvPr>
        </p:nvSpPr>
        <p:spPr>
          <a:xfrm>
            <a:off x="720000" y="2548727"/>
            <a:ext cx="3261300" cy="12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2" name="Google Shape;112;p18"/>
          <p:cNvSpPr txBox="1">
            <a:spLocks noGrp="1"/>
          </p:cNvSpPr>
          <p:nvPr>
            <p:ph type="title"/>
          </p:nvPr>
        </p:nvSpPr>
        <p:spPr>
          <a:xfrm>
            <a:off x="720000" y="136099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13" name="Google Shape;113;p18"/>
          <p:cNvSpPr/>
          <p:nvPr/>
        </p:nvSpPr>
        <p:spPr>
          <a:xfrm rot="-1956016">
            <a:off x="4873532"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8978585">
            <a:off x="-1778153"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59" r:id="rId7"/>
    <p:sldLayoutId id="2147483664"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2" name="Google Shape;222;p26">
            <a:extLst>
              <a:ext uri="{FF2B5EF4-FFF2-40B4-BE49-F238E27FC236}">
                <a16:creationId xmlns:a16="http://schemas.microsoft.com/office/drawing/2014/main" id="{9F3C64EB-974A-4A47-9D04-5753DB890715}"/>
              </a:ext>
            </a:extLst>
          </p:cNvPr>
          <p:cNvSpPr/>
          <p:nvPr/>
        </p:nvSpPr>
        <p:spPr>
          <a:xfrm>
            <a:off x="734775" y="2453614"/>
            <a:ext cx="3628070" cy="27040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134778" y="-235028"/>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1235243" y="1672917"/>
            <a:ext cx="2830182" cy="28093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672512" y="1493154"/>
            <a:ext cx="4603023" cy="2021400"/>
          </a:xfrm>
          <a:prstGeom prst="rect">
            <a:avLst/>
          </a:prstGeom>
        </p:spPr>
        <p:txBody>
          <a:bodyPr spcFirstLastPara="1" wrap="square" lIns="91425" tIns="91425" rIns="91425" bIns="91425" anchor="b" anchorCtr="0">
            <a:noAutofit/>
          </a:bodyPr>
          <a:lstStyle/>
          <a:p>
            <a:pPr lvl="0"/>
            <a:r>
              <a:rPr lang="en-US" sz="4400" dirty="0"/>
              <a:t>Fundamentals of Artificial Intelligence
</a:t>
            </a:r>
            <a:endParaRPr sz="4400" b="0" dirty="0">
              <a:latin typeface="Poppins Black"/>
              <a:ea typeface="Poppins Black"/>
              <a:cs typeface="Poppins Black"/>
              <a:sym typeface="Poppins Black"/>
            </a:endParaRPr>
          </a:p>
        </p:txBody>
      </p:sp>
      <p:sp>
        <p:nvSpPr>
          <p:cNvPr id="63" name="Google Shape;130;p27">
            <a:extLst>
              <a:ext uri="{FF2B5EF4-FFF2-40B4-BE49-F238E27FC236}">
                <a16:creationId xmlns:a16="http://schemas.microsoft.com/office/drawing/2014/main" id="{963749BD-1953-4D55-AC4A-BE884BB6176F}"/>
              </a:ext>
            </a:extLst>
          </p:cNvPr>
          <p:cNvSpPr txBox="1">
            <a:spLocks/>
          </p:cNvSpPr>
          <p:nvPr/>
        </p:nvSpPr>
        <p:spPr>
          <a:xfrm>
            <a:off x="572386" y="3014930"/>
            <a:ext cx="4435700" cy="2386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spcAft>
                <a:spcPts val="1200"/>
              </a:spcAft>
            </a:pPr>
            <a:r>
              <a:rPr lang="en-US" sz="1200" b="1" dirty="0"/>
              <a:t>Members:</a:t>
            </a:r>
            <a:endParaRPr lang="en-US" sz="1200" dirty="0"/>
          </a:p>
          <a:p>
            <a:pPr marL="285750" indent="-285750">
              <a:buFontTx/>
              <a:buChar char="-"/>
            </a:pPr>
            <a:r>
              <a:rPr lang="en-US" sz="1200" dirty="0" err="1"/>
              <a:t>Cáceres</a:t>
            </a:r>
            <a:r>
              <a:rPr lang="en-US" sz="1200" dirty="0"/>
              <a:t> Díaz, Renzo		(11200004)</a:t>
            </a:r>
          </a:p>
          <a:p>
            <a:pPr marL="285750" indent="-285750">
              <a:buFontTx/>
              <a:buChar char="-"/>
            </a:pPr>
            <a:r>
              <a:rPr lang="en-US" sz="1200" dirty="0"/>
              <a:t>Escobar Villa, Andrés 	(6200075)</a:t>
            </a:r>
          </a:p>
          <a:p>
            <a:pPr marL="285750" indent="-285750">
              <a:buFontTx/>
              <a:buChar char="-"/>
            </a:pPr>
            <a:r>
              <a:rPr lang="en-US" sz="1200" dirty="0"/>
              <a:t>Gonzales </a:t>
            </a:r>
            <a:r>
              <a:rPr lang="en-US" sz="1200" dirty="0" err="1"/>
              <a:t>Aburto</a:t>
            </a:r>
            <a:r>
              <a:rPr lang="en-US" sz="1200" dirty="0"/>
              <a:t>, Ricardo             (18200061)</a:t>
            </a:r>
          </a:p>
          <a:p>
            <a:pPr marL="285750" indent="-285750">
              <a:buFontTx/>
              <a:buChar char="-"/>
            </a:pPr>
            <a:r>
              <a:rPr lang="en-US" sz="1200" dirty="0"/>
              <a:t>Huamaní </a:t>
            </a:r>
            <a:r>
              <a:rPr lang="en-US" sz="1200" dirty="0" err="1"/>
              <a:t>Avendaño</a:t>
            </a:r>
            <a:r>
              <a:rPr lang="en-US" sz="1200" dirty="0"/>
              <a:t>, Dulce          (18200219)</a:t>
            </a:r>
          </a:p>
          <a:p>
            <a:pPr marL="285750" indent="-285750">
              <a:buFontTx/>
              <a:buChar char="-"/>
            </a:pPr>
            <a:r>
              <a:rPr lang="en-US" sz="1200" dirty="0"/>
              <a:t>Molina </a:t>
            </a:r>
            <a:r>
              <a:rPr lang="en-US" sz="1200" dirty="0" err="1"/>
              <a:t>Yupanqui</a:t>
            </a:r>
            <a:r>
              <a:rPr lang="en-US" sz="1200" dirty="0"/>
              <a:t>, </a:t>
            </a:r>
            <a:r>
              <a:rPr lang="en-US" sz="1200" dirty="0" err="1"/>
              <a:t>Flor</a:t>
            </a:r>
            <a:r>
              <a:rPr lang="en-US" sz="1200" dirty="0"/>
              <a:t>                    (18200164)</a:t>
            </a:r>
          </a:p>
          <a:p>
            <a:pPr marL="285750" indent="-285750">
              <a:buFontTx/>
              <a:buChar char="-"/>
            </a:pPr>
            <a:r>
              <a:rPr lang="en-US" sz="1200" dirty="0"/>
              <a:t>Palomino Loa, Junior                     (18200172)</a:t>
            </a:r>
          </a:p>
          <a:p>
            <a:pPr marL="285750" indent="-285750">
              <a:buFontTx/>
              <a:buChar char="-"/>
            </a:pPr>
            <a:r>
              <a:rPr lang="en-US" sz="1200" dirty="0" err="1"/>
              <a:t>Quispe</a:t>
            </a:r>
            <a:r>
              <a:rPr lang="en-US" sz="1200" dirty="0"/>
              <a:t> Vega, Anthony                  (18200179)</a:t>
            </a:r>
          </a:p>
          <a:p>
            <a:pPr marL="285750" indent="-285750">
              <a:buFontTx/>
              <a:buChar char="-"/>
            </a:pPr>
            <a:r>
              <a:rPr lang="en-US" sz="1200" dirty="0"/>
              <a:t>Vera León, Bryan                            (18200124)</a:t>
            </a:r>
          </a:p>
          <a:p>
            <a:pPr marL="0" indent="0" algn="ctr"/>
            <a:endParaRPr lang="en-US" dirty="0"/>
          </a:p>
        </p:txBody>
      </p:sp>
      <p:sp>
        <p:nvSpPr>
          <p:cNvPr id="66" name="Google Shape;223;p26">
            <a:extLst>
              <a:ext uri="{FF2B5EF4-FFF2-40B4-BE49-F238E27FC236}">
                <a16:creationId xmlns:a16="http://schemas.microsoft.com/office/drawing/2014/main" id="{54A5D645-8F67-4412-A2CD-ECDBE29EE1BB}"/>
              </a:ext>
            </a:extLst>
          </p:cNvPr>
          <p:cNvSpPr txBox="1">
            <a:spLocks/>
          </p:cNvSpPr>
          <p:nvPr/>
        </p:nvSpPr>
        <p:spPr>
          <a:xfrm>
            <a:off x="7780667" y="118930"/>
            <a:ext cx="1349728" cy="4773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r>
              <a:rPr lang="es-ES" sz="2000" dirty="0"/>
              <a:t>GROUP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30289" y="2743905"/>
            <a:ext cx="4242900" cy="841800"/>
          </a:xfrm>
          <a:prstGeom prst="rect">
            <a:avLst/>
          </a:prstGeom>
        </p:spPr>
        <p:txBody>
          <a:bodyPr spcFirstLastPara="1" wrap="square" lIns="91425" tIns="91425" rIns="91425" bIns="91425" anchor="ctr" anchorCtr="0">
            <a:noAutofit/>
          </a:bodyPr>
          <a:lstStyle/>
          <a:p>
            <a:pPr lvl="0"/>
            <a:r>
              <a:rPr lang="en-US" dirty="0"/>
              <a:t>Intelligent machine
</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889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lvl="0"/>
            <a:r>
              <a:rPr lang="en-US" dirty="0"/>
              <a:t>Intelligent Machines
</a:t>
            </a:r>
            <a:endParaRPr dirty="0"/>
          </a:p>
        </p:txBody>
      </p:sp>
      <p:sp>
        <p:nvSpPr>
          <p:cNvPr id="230" name="Google Shape;230;p27"/>
          <p:cNvSpPr txBox="1">
            <a:spLocks noGrp="1"/>
          </p:cNvSpPr>
          <p:nvPr>
            <p:ph type="body" idx="1"/>
          </p:nvPr>
        </p:nvSpPr>
        <p:spPr>
          <a:xfrm>
            <a:off x="522600" y="1288163"/>
            <a:ext cx="7901400" cy="2144847"/>
          </a:xfrm>
          <a:prstGeom prst="rect">
            <a:avLst/>
          </a:prstGeom>
        </p:spPr>
        <p:txBody>
          <a:bodyPr spcFirstLastPara="1" wrap="square" lIns="91425" tIns="91425" rIns="91425" bIns="91425" anchor="t" anchorCtr="0">
            <a:noAutofit/>
          </a:bodyPr>
          <a:lstStyle/>
          <a:p>
            <a:pPr marL="0" indent="0">
              <a:lnSpc>
                <a:spcPct val="200000"/>
              </a:lnSpc>
              <a:buNone/>
            </a:pPr>
            <a:r>
              <a:rPr lang="en-US" dirty="0"/>
              <a:t>An intelligent machine is a type of device that integrates both machine-to-machine (M2M) technology and cognitive computing, artificial intelligence, or machine learning, for example. This allows you to solve problems, or even make decisions that translate into concrete action. That is, the closest thing to human reasoning capacity, with clear implications for business and society in general.
</a:t>
            </a:r>
            <a:endParaRPr lang="es-ES" dirty="0"/>
          </a:p>
        </p:txBody>
      </p:sp>
      <p:pic>
        <p:nvPicPr>
          <p:cNvPr id="5122" name="Picture 2" descr="El futuro del multitask pasa por la máquina inteligente | izaro.com">
            <a:extLst>
              <a:ext uri="{FF2B5EF4-FFF2-40B4-BE49-F238E27FC236}">
                <a16:creationId xmlns:a16="http://schemas.microsoft.com/office/drawing/2014/main" id="{4804B936-50D4-4ECA-9BDB-3AAB06607B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550695" y="3433010"/>
            <a:ext cx="3465095" cy="1507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7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49533" y="2508625"/>
            <a:ext cx="4242900" cy="841800"/>
          </a:xfrm>
          <a:prstGeom prst="rect">
            <a:avLst/>
          </a:prstGeom>
        </p:spPr>
        <p:txBody>
          <a:bodyPr spcFirstLastPara="1" wrap="square" lIns="91425" tIns="91425" rIns="91425" bIns="91425" anchor="ctr" anchorCtr="0">
            <a:noAutofit/>
          </a:bodyPr>
          <a:lstStyle/>
          <a:p>
            <a:r>
              <a:rPr lang="en-US" sz="2800" dirty="0"/>
              <a:t>Applications in industry and services</a:t>
            </a:r>
            <a:br>
              <a:rPr lang="en-US" sz="2800" dirty="0"/>
            </a:br>
            <a:r>
              <a:rPr lang="en-US" sz="2800" dirty="0"/>
              <a:t>
</a:t>
            </a:r>
            <a:endParaRPr sz="2800" dirty="0"/>
          </a:p>
        </p:txBody>
      </p:sp>
      <p:sp>
        <p:nvSpPr>
          <p:cNvPr id="296" name="Google Shape;296;p30"/>
          <p:cNvSpPr txBox="1">
            <a:spLocks noGrp="1"/>
          </p:cNvSpPr>
          <p:nvPr>
            <p:ph type="title" idx="2"/>
          </p:nvPr>
        </p:nvSpPr>
        <p:spPr>
          <a:xfrm>
            <a:off x="2568239" y="1144603"/>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3</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297;p30">
            <a:extLst>
              <a:ext uri="{FF2B5EF4-FFF2-40B4-BE49-F238E27FC236}">
                <a16:creationId xmlns:a16="http://schemas.microsoft.com/office/drawing/2014/main" id="{C3CDBEFC-4E38-45FD-924E-B46B96D44928}"/>
              </a:ext>
            </a:extLst>
          </p:cNvPr>
          <p:cNvSpPr txBox="1">
            <a:spLocks noGrp="1"/>
          </p:cNvSpPr>
          <p:nvPr>
            <p:ph type="subTitle" idx="1"/>
          </p:nvPr>
        </p:nvSpPr>
        <p:spPr>
          <a:xfrm>
            <a:off x="2659027" y="3027629"/>
            <a:ext cx="2935800" cy="762000"/>
          </a:xfrm>
          <a:prstGeom prst="rect">
            <a:avLst/>
          </a:prstGeom>
        </p:spPr>
        <p:txBody>
          <a:bodyPr spcFirstLastPara="1" wrap="square" lIns="91425" tIns="91425" rIns="91425" bIns="91425" anchor="t" anchorCtr="0">
            <a:noAutofit/>
          </a:bodyPr>
          <a:lstStyle/>
          <a:p>
            <a:pPr marL="0" lvl="0" indent="0">
              <a:spcAft>
                <a:spcPts val="1600"/>
              </a:spcAft>
            </a:pPr>
            <a:r>
              <a:rPr lang="en-US" dirty="0"/>
              <a:t>Examples, advantages and disadvantages
</a:t>
            </a:r>
            <a:endParaRPr dirty="0"/>
          </a:p>
        </p:txBody>
      </p:sp>
    </p:spTree>
    <p:extLst>
      <p:ext uri="{BB962C8B-B14F-4D97-AF65-F5344CB8AC3E}">
        <p14:creationId xmlns:p14="http://schemas.microsoft.com/office/powerpoint/2010/main" val="421124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US" dirty="0"/>
              <a:t>Applications</a:t>
            </a:r>
            <a:endParaRPr dirty="0"/>
          </a:p>
        </p:txBody>
      </p:sp>
      <p:sp>
        <p:nvSpPr>
          <p:cNvPr id="416" name="Google Shape;416;p32"/>
          <p:cNvSpPr txBox="1">
            <a:spLocks noGrp="1"/>
          </p:cNvSpPr>
          <p:nvPr>
            <p:ph type="subTitle" idx="1"/>
          </p:nvPr>
        </p:nvSpPr>
        <p:spPr>
          <a:xfrm>
            <a:off x="1619302" y="1616400"/>
            <a:ext cx="2599772" cy="388062"/>
          </a:xfrm>
          <a:prstGeom prst="rect">
            <a:avLst/>
          </a:prstGeom>
        </p:spPr>
        <p:txBody>
          <a:bodyPr spcFirstLastPara="1" wrap="square" lIns="91425" tIns="91425" rIns="91425" bIns="91425" anchor="t" anchorCtr="0">
            <a:noAutofit/>
          </a:bodyPr>
          <a:lstStyle/>
          <a:p>
            <a:pPr marL="0" lvl="0" indent="0"/>
            <a:r>
              <a:rPr lang="en-US" dirty="0"/>
              <a:t>Human resources
</a:t>
            </a:r>
            <a:endParaRPr dirty="0"/>
          </a:p>
        </p:txBody>
      </p:sp>
      <p:sp>
        <p:nvSpPr>
          <p:cNvPr id="417" name="Google Shape;417;p32"/>
          <p:cNvSpPr txBox="1">
            <a:spLocks noGrp="1"/>
          </p:cNvSpPr>
          <p:nvPr>
            <p:ph type="subTitle" idx="2"/>
          </p:nvPr>
        </p:nvSpPr>
        <p:spPr>
          <a:xfrm>
            <a:off x="443886" y="2620662"/>
            <a:ext cx="3775188" cy="3150442"/>
          </a:xfrm>
          <a:prstGeom prst="rect">
            <a:avLst/>
          </a:prstGeom>
        </p:spPr>
        <p:txBody>
          <a:bodyPr spcFirstLastPara="1" wrap="square" lIns="91425" tIns="91425" rIns="91425" bIns="91425" anchor="t" anchorCtr="0">
            <a:noAutofit/>
          </a:bodyPr>
          <a:lstStyle/>
          <a:p>
            <a:pPr marL="0" lvl="0" indent="0" algn="just"/>
            <a:r>
              <a:rPr lang="en-US" dirty="0"/>
              <a:t>Human resources departments can also use Virtual Intelligence systems to carry out the processes of selection and recruitment of workers or carry out other tasks related to the analysis and management of company data, so that AI groups this data and provides different results regarding different areas,  such as the evolution of talent, productivity or conflicts.
</a:t>
            </a:r>
          </a:p>
        </p:txBody>
      </p:sp>
      <p:sp>
        <p:nvSpPr>
          <p:cNvPr id="418" name="Google Shape;418;p32"/>
          <p:cNvSpPr txBox="1">
            <a:spLocks noGrp="1"/>
          </p:cNvSpPr>
          <p:nvPr>
            <p:ph type="subTitle" idx="3"/>
          </p:nvPr>
        </p:nvSpPr>
        <p:spPr>
          <a:xfrm>
            <a:off x="5899025" y="1656282"/>
            <a:ext cx="2620701" cy="396582"/>
          </a:xfrm>
          <a:prstGeom prst="rect">
            <a:avLst/>
          </a:prstGeom>
        </p:spPr>
        <p:txBody>
          <a:bodyPr spcFirstLastPara="1" wrap="square" lIns="91425" tIns="91425" rIns="91425" bIns="91425" anchor="t" anchorCtr="0">
            <a:noAutofit/>
          </a:bodyPr>
          <a:lstStyle/>
          <a:p>
            <a:pPr marL="0" lvl="0" indent="0"/>
            <a:r>
              <a:rPr lang="en-US" dirty="0"/>
              <a:t>Customer Support
</a:t>
            </a:r>
            <a:endParaRPr dirty="0"/>
          </a:p>
        </p:txBody>
      </p:sp>
      <p:sp>
        <p:nvSpPr>
          <p:cNvPr id="419" name="Google Shape;419;p32"/>
          <p:cNvSpPr txBox="1">
            <a:spLocks noGrp="1"/>
          </p:cNvSpPr>
          <p:nvPr>
            <p:ph type="subTitle" idx="4"/>
          </p:nvPr>
        </p:nvSpPr>
        <p:spPr>
          <a:xfrm>
            <a:off x="4706749" y="2571750"/>
            <a:ext cx="4030277" cy="2577134"/>
          </a:xfrm>
          <a:prstGeom prst="rect">
            <a:avLst/>
          </a:prstGeom>
        </p:spPr>
        <p:txBody>
          <a:bodyPr spcFirstLastPara="1" wrap="square" lIns="91425" tIns="91425" rIns="91425" bIns="91425" anchor="t" anchorCtr="0">
            <a:noAutofit/>
          </a:bodyPr>
          <a:lstStyle/>
          <a:p>
            <a:pPr marL="0" indent="0" algn="just"/>
            <a:r>
              <a:rPr lang="en-US" dirty="0"/>
              <a:t>They can analyze the behavior of users and be able to offer them the help they are looking for practically in real time.
Customer service generates a large amount of data that AI systems can help analyze to create predictive services with which companies can anticipate the queries and needs of their customers, offering them a more personalized attention.
</a:t>
            </a:r>
            <a:endParaRPr lang="es-ES" dirty="0"/>
          </a:p>
        </p:txBody>
      </p:sp>
      <p:sp>
        <p:nvSpPr>
          <p:cNvPr id="420" name="Google Shape;420;p32"/>
          <p:cNvSpPr/>
          <p:nvPr/>
        </p:nvSpPr>
        <p:spPr>
          <a:xfrm>
            <a:off x="443886" y="130965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572000" y="1320036"/>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descr="recursos humanos icono gratis">
            <a:extLst>
              <a:ext uri="{FF2B5EF4-FFF2-40B4-BE49-F238E27FC236}">
                <a16:creationId xmlns:a16="http://schemas.microsoft.com/office/drawing/2014/main" id="{319262BA-E2E8-469D-8361-7B77130F4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23" y="1513108"/>
            <a:ext cx="641684" cy="6416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rvicio al cliente">
            <a:extLst>
              <a:ext uri="{FF2B5EF4-FFF2-40B4-BE49-F238E27FC236}">
                <a16:creationId xmlns:a16="http://schemas.microsoft.com/office/drawing/2014/main" id="{977E2C86-367B-4868-AF4A-9D6F518D2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749" y="1458095"/>
            <a:ext cx="677209" cy="677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US" dirty="0"/>
              <a:t>Applications</a:t>
            </a:r>
            <a:endParaRPr dirty="0"/>
          </a:p>
        </p:txBody>
      </p:sp>
      <p:sp>
        <p:nvSpPr>
          <p:cNvPr id="416" name="Google Shape;416;p32"/>
          <p:cNvSpPr txBox="1">
            <a:spLocks noGrp="1"/>
          </p:cNvSpPr>
          <p:nvPr>
            <p:ph type="subTitle" idx="1"/>
          </p:nvPr>
        </p:nvSpPr>
        <p:spPr>
          <a:xfrm>
            <a:off x="1619302" y="1616400"/>
            <a:ext cx="2599772" cy="388062"/>
          </a:xfrm>
          <a:prstGeom prst="rect">
            <a:avLst/>
          </a:prstGeom>
        </p:spPr>
        <p:txBody>
          <a:bodyPr spcFirstLastPara="1" wrap="square" lIns="91425" tIns="91425" rIns="91425" bIns="91425" anchor="t" anchorCtr="0">
            <a:noAutofit/>
          </a:bodyPr>
          <a:lstStyle/>
          <a:p>
            <a:pPr marL="0" lvl="0" indent="0"/>
            <a:r>
              <a:rPr lang="en-US" dirty="0"/>
              <a:t>Marketing &amp; Sales
</a:t>
            </a:r>
            <a:endParaRPr dirty="0"/>
          </a:p>
        </p:txBody>
      </p:sp>
      <p:sp>
        <p:nvSpPr>
          <p:cNvPr id="417" name="Google Shape;417;p32"/>
          <p:cNvSpPr txBox="1">
            <a:spLocks noGrp="1"/>
          </p:cNvSpPr>
          <p:nvPr>
            <p:ph type="subTitle" idx="2"/>
          </p:nvPr>
        </p:nvSpPr>
        <p:spPr>
          <a:xfrm>
            <a:off x="443886" y="2366854"/>
            <a:ext cx="8443440" cy="3150442"/>
          </a:xfrm>
          <a:prstGeom prst="rect">
            <a:avLst/>
          </a:prstGeom>
        </p:spPr>
        <p:txBody>
          <a:bodyPr spcFirstLastPara="1" wrap="square" lIns="91425" tIns="91425" rIns="91425" bIns="91425" anchor="t" anchorCtr="0">
            <a:noAutofit/>
          </a:bodyPr>
          <a:lstStyle/>
          <a:p>
            <a:pPr marL="0" lvl="0" indent="0" algn="just"/>
            <a:r>
              <a:rPr lang="en-US" dirty="0"/>
              <a:t>In an increasingly competitive market, where it is necessary to offer products or services with added value in order to differentiate itself from the competition, data analysis and consumer profiling are key and this is where Artificial Intelligence applied to marketing and sales comes in, since it allows automating processes such as mining and analysis of the extracted information.</a:t>
            </a:r>
          </a:p>
          <a:p>
            <a:pPr marL="0" lvl="0" indent="0" algn="just"/>
            <a:r>
              <a:rPr lang="en-US" dirty="0"/>
              <a:t>
AI applied to marketing allows predicting future needs through the use of tools capable of analyzing conducts and elaborating patterns of behavior based on the footprint that users leave on the Internet. Thus, they can create user profiles, segment the audience and thus be able to offer them products according to their needs and desires.
</a:t>
            </a:r>
          </a:p>
        </p:txBody>
      </p:sp>
      <p:sp>
        <p:nvSpPr>
          <p:cNvPr id="420" name="Google Shape;420;p32"/>
          <p:cNvSpPr/>
          <p:nvPr/>
        </p:nvSpPr>
        <p:spPr>
          <a:xfrm>
            <a:off x="443886" y="130965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70" name="Picture 2" descr="marketing de contenidos icono gratis">
            <a:extLst>
              <a:ext uri="{FF2B5EF4-FFF2-40B4-BE49-F238E27FC236}">
                <a16:creationId xmlns:a16="http://schemas.microsoft.com/office/drawing/2014/main" id="{2009BEA7-47F7-483C-9D30-BCC91BE2E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61" y="1497856"/>
            <a:ext cx="625149" cy="62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028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US" dirty="0"/>
              <a:t>Advantages and disadvantages
</a:t>
            </a:r>
            <a:endParaRPr dirty="0"/>
          </a:p>
        </p:txBody>
      </p:sp>
      <p:sp>
        <p:nvSpPr>
          <p:cNvPr id="416" name="Google Shape;416;p32"/>
          <p:cNvSpPr txBox="1">
            <a:spLocks noGrp="1"/>
          </p:cNvSpPr>
          <p:nvPr>
            <p:ph type="subTitle" idx="1"/>
          </p:nvPr>
        </p:nvSpPr>
        <p:spPr>
          <a:xfrm>
            <a:off x="1487978" y="1440441"/>
            <a:ext cx="2599772" cy="388062"/>
          </a:xfrm>
          <a:prstGeom prst="rect">
            <a:avLst/>
          </a:prstGeom>
        </p:spPr>
        <p:txBody>
          <a:bodyPr spcFirstLastPara="1" wrap="square" lIns="91425" tIns="91425" rIns="91425" bIns="91425" anchor="t" anchorCtr="0">
            <a:noAutofit/>
          </a:bodyPr>
          <a:lstStyle/>
          <a:p>
            <a:pPr marL="0" lvl="0" indent="0"/>
            <a:r>
              <a:rPr lang="en-US" dirty="0"/>
              <a:t>Advantages</a:t>
            </a:r>
            <a:endParaRPr dirty="0"/>
          </a:p>
        </p:txBody>
      </p:sp>
      <p:sp>
        <p:nvSpPr>
          <p:cNvPr id="417" name="Google Shape;417;p32"/>
          <p:cNvSpPr txBox="1">
            <a:spLocks noGrp="1"/>
          </p:cNvSpPr>
          <p:nvPr>
            <p:ph type="subTitle" idx="2"/>
          </p:nvPr>
        </p:nvSpPr>
        <p:spPr>
          <a:xfrm>
            <a:off x="312562" y="2327856"/>
            <a:ext cx="4161602" cy="3150442"/>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300" dirty="0"/>
              <a:t>It increases the efficiency of processes and carries them out faster.
It allows to automate repetitive processes.
Being based on computational procedures, it does not make human errors.
He is tireless, he can work every day at all hours.
It can analyze huge amounts of data, extracting relevant information and creating profiles or predictive models in many areas.
You can make people's day-to-day lives easier with tools like virtual assistants.</a:t>
            </a:r>
          </a:p>
        </p:txBody>
      </p:sp>
      <p:sp>
        <p:nvSpPr>
          <p:cNvPr id="418" name="Google Shape;418;p32"/>
          <p:cNvSpPr txBox="1">
            <a:spLocks noGrp="1"/>
          </p:cNvSpPr>
          <p:nvPr>
            <p:ph type="subTitle" idx="3"/>
          </p:nvPr>
        </p:nvSpPr>
        <p:spPr>
          <a:xfrm>
            <a:off x="5803299" y="1503938"/>
            <a:ext cx="2620701" cy="396582"/>
          </a:xfrm>
          <a:prstGeom prst="rect">
            <a:avLst/>
          </a:prstGeom>
        </p:spPr>
        <p:txBody>
          <a:bodyPr spcFirstLastPara="1" wrap="square" lIns="91425" tIns="91425" rIns="91425" bIns="91425" anchor="t" anchorCtr="0">
            <a:noAutofit/>
          </a:bodyPr>
          <a:lstStyle/>
          <a:p>
            <a:pPr marL="0" lvl="0" indent="0"/>
            <a:r>
              <a:rPr lang="en-US" dirty="0"/>
              <a:t>Disadvantages</a:t>
            </a:r>
            <a:endParaRPr dirty="0"/>
          </a:p>
        </p:txBody>
      </p:sp>
      <p:sp>
        <p:nvSpPr>
          <p:cNvPr id="419" name="Google Shape;419;p32"/>
          <p:cNvSpPr txBox="1">
            <a:spLocks noGrp="1"/>
          </p:cNvSpPr>
          <p:nvPr>
            <p:ph type="subTitle" idx="4"/>
          </p:nvPr>
        </p:nvSpPr>
        <p:spPr>
          <a:xfrm>
            <a:off x="4706749" y="2278423"/>
            <a:ext cx="4161601" cy="3026304"/>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300" dirty="0"/>
              <a:t>The more sophisticated and complex ARTIFICIAL Intelligence systems become, the more likely they are to replace human workers, negatively impacting the labor market.
Since they still lack creativity and improvisational skills, their solutions and responses are based on algorithms and analysis of pre-existing information, limiting their ability to make decisions beyond data.
It can be used for illegal purposes, such as the creation and distribution of malware or phishing.
</a:t>
            </a:r>
            <a:endParaRPr lang="es-ES" sz="1300" dirty="0"/>
          </a:p>
        </p:txBody>
      </p:sp>
      <p:sp>
        <p:nvSpPr>
          <p:cNvPr id="420" name="Google Shape;420;p32"/>
          <p:cNvSpPr/>
          <p:nvPr/>
        </p:nvSpPr>
        <p:spPr>
          <a:xfrm>
            <a:off x="312562" y="1133691"/>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4572000" y="1166264"/>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descr="recursos humanos icono gratis">
            <a:extLst>
              <a:ext uri="{FF2B5EF4-FFF2-40B4-BE49-F238E27FC236}">
                <a16:creationId xmlns:a16="http://schemas.microsoft.com/office/drawing/2014/main" id="{319262BA-E2E8-469D-8361-7B77130F4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99" y="1337149"/>
            <a:ext cx="641684" cy="6416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rvicio al cliente">
            <a:extLst>
              <a:ext uri="{FF2B5EF4-FFF2-40B4-BE49-F238E27FC236}">
                <a16:creationId xmlns:a16="http://schemas.microsoft.com/office/drawing/2014/main" id="{977E2C86-367B-4868-AF4A-9D6F518D2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749" y="1304323"/>
            <a:ext cx="677209" cy="67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26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68239" y="2154517"/>
            <a:ext cx="4242900" cy="841800"/>
          </a:xfrm>
          <a:prstGeom prst="rect">
            <a:avLst/>
          </a:prstGeom>
        </p:spPr>
        <p:txBody>
          <a:bodyPr spcFirstLastPara="1" wrap="square" lIns="91425" tIns="91425" rIns="91425" bIns="91425" anchor="ctr" anchorCtr="0">
            <a:noAutofit/>
          </a:bodyPr>
          <a:lstStyle/>
          <a:p>
            <a:r>
              <a:rPr lang="es-ES" sz="2800" dirty="0"/>
              <a:t>Turing Test</a:t>
            </a:r>
            <a:endParaRPr sz="2800" dirty="0"/>
          </a:p>
        </p:txBody>
      </p:sp>
      <p:sp>
        <p:nvSpPr>
          <p:cNvPr id="296" name="Google Shape;296;p30"/>
          <p:cNvSpPr txBox="1">
            <a:spLocks noGrp="1"/>
          </p:cNvSpPr>
          <p:nvPr>
            <p:ph type="title" idx="2"/>
          </p:nvPr>
        </p:nvSpPr>
        <p:spPr>
          <a:xfrm>
            <a:off x="2568239" y="1144603"/>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524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ueba de Turing - Wikipedia, la enciclopedia libre">
            <a:extLst>
              <a:ext uri="{FF2B5EF4-FFF2-40B4-BE49-F238E27FC236}">
                <a16:creationId xmlns:a16="http://schemas.microsoft.com/office/drawing/2014/main" id="{F587996E-7AF3-4A0A-B249-0DDCC5DFC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653" y="2569690"/>
            <a:ext cx="1949115" cy="249486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56;p29">
            <a:extLst>
              <a:ext uri="{FF2B5EF4-FFF2-40B4-BE49-F238E27FC236}">
                <a16:creationId xmlns:a16="http://schemas.microsoft.com/office/drawing/2014/main" id="{AC4F2C06-D275-4A9D-A983-AF1873F5DB28}"/>
              </a:ext>
            </a:extLst>
          </p:cNvPr>
          <p:cNvSpPr/>
          <p:nvPr/>
        </p:nvSpPr>
        <p:spPr>
          <a:xfrm>
            <a:off x="1909363" y="553782"/>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8BE08ADB-6ACD-4C5A-9AF2-879330A7ABE3}"/>
              </a:ext>
            </a:extLst>
          </p:cNvPr>
          <p:cNvSpPr>
            <a:spLocks noGrp="1"/>
          </p:cNvSpPr>
          <p:nvPr>
            <p:ph type="subTitle" idx="1"/>
          </p:nvPr>
        </p:nvSpPr>
        <p:spPr>
          <a:xfrm>
            <a:off x="0" y="1107883"/>
            <a:ext cx="7347284" cy="2265896"/>
          </a:xfrm>
        </p:spPr>
        <p:txBody>
          <a:bodyPr/>
          <a:lstStyle/>
          <a:p>
            <a:r>
              <a:rPr lang="en-US" dirty="0"/>
              <a:t>	The Turing test is an examination of a machine's ability to exhibit intelligent behavior similar to that of a human being or indistinguishable from it. Alan Turing proposed that a human evaluate natural language conversations between a human and a machine designed to generate responses similar to those of a human. The evaluator would know that one of the participants in the conversation is a machine and the participants would be separated from each other. 
</a:t>
            </a:r>
          </a:p>
        </p:txBody>
      </p:sp>
      <p:sp>
        <p:nvSpPr>
          <p:cNvPr id="3" name="Title 2">
            <a:extLst>
              <a:ext uri="{FF2B5EF4-FFF2-40B4-BE49-F238E27FC236}">
                <a16:creationId xmlns:a16="http://schemas.microsoft.com/office/drawing/2014/main" id="{CF1DFD6E-64DB-4BC4-A489-DF2E6151B05D}"/>
              </a:ext>
            </a:extLst>
          </p:cNvPr>
          <p:cNvSpPr>
            <a:spLocks noGrp="1"/>
          </p:cNvSpPr>
          <p:nvPr>
            <p:ph type="title"/>
          </p:nvPr>
        </p:nvSpPr>
        <p:spPr>
          <a:xfrm>
            <a:off x="1968763" y="272082"/>
            <a:ext cx="3261300" cy="1108200"/>
          </a:xfrm>
        </p:spPr>
        <p:txBody>
          <a:bodyPr/>
          <a:lstStyle/>
          <a:p>
            <a:r>
              <a:rPr lang="es-PE" dirty="0"/>
              <a:t>Turing Test</a:t>
            </a:r>
            <a:endParaRPr lang="en-US" dirty="0"/>
          </a:p>
        </p:txBody>
      </p:sp>
      <p:sp>
        <p:nvSpPr>
          <p:cNvPr id="6" name="TextBox 5">
            <a:extLst>
              <a:ext uri="{FF2B5EF4-FFF2-40B4-BE49-F238E27FC236}">
                <a16:creationId xmlns:a16="http://schemas.microsoft.com/office/drawing/2014/main" id="{6FEF7FD3-79A7-4D54-B933-7C1C20C006FA}"/>
              </a:ext>
            </a:extLst>
          </p:cNvPr>
          <p:cNvSpPr txBox="1"/>
          <p:nvPr/>
        </p:nvSpPr>
        <p:spPr>
          <a:xfrm>
            <a:off x="328863" y="3373779"/>
            <a:ext cx="5350042" cy="1785104"/>
          </a:xfrm>
          <a:prstGeom prst="rect">
            <a:avLst/>
          </a:prstGeom>
          <a:noFill/>
        </p:spPr>
        <p:txBody>
          <a:bodyPr wrap="square">
            <a:spAutoFit/>
          </a:bodyPr>
          <a:lstStyle/>
          <a:p>
            <a:r>
              <a:rPr lang="en-US" sz="1600" dirty="0">
                <a:solidFill>
                  <a:schemeClr val="dk1"/>
                </a:solidFill>
                <a:latin typeface="Poppins"/>
                <a:cs typeface="Poppins"/>
                <a:sym typeface="Poppins"/>
              </a:rPr>
              <a:t>If the evaluator cannot distinguish between human and machine correctly (Turing originally suggested that the machine should convince an evaluator, after 5 minutes of conversation, 70% of the time), the machine would have passed the test.</a:t>
            </a:r>
            <a:r>
              <a:rPr lang="en-US" dirty="0"/>
              <a:t>
</a:t>
            </a:r>
            <a:endParaRPr lang="en-US" sz="1600" dirty="0">
              <a:solidFill>
                <a:schemeClr val="dk1"/>
              </a:solidFill>
              <a:latin typeface="Poppins"/>
              <a:cs typeface="Poppins"/>
              <a:sym typeface="Poppins"/>
            </a:endParaRPr>
          </a:p>
        </p:txBody>
      </p:sp>
    </p:spTree>
    <p:extLst>
      <p:ext uri="{BB962C8B-B14F-4D97-AF65-F5344CB8AC3E}">
        <p14:creationId xmlns:p14="http://schemas.microsoft.com/office/powerpoint/2010/main" val="335000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503734"/>
            <a:ext cx="2682600" cy="371400"/>
          </a:xfrm>
          <a:prstGeom prst="rect">
            <a:avLst/>
          </a:prstGeom>
        </p:spPr>
        <p:txBody>
          <a:bodyPr spcFirstLastPara="1" wrap="square" lIns="91425" tIns="91425" rIns="91425" bIns="91425" anchor="t" anchorCtr="0">
            <a:noAutofit/>
          </a:bodyPr>
          <a:lstStyle/>
          <a:p>
            <a:pPr marL="0" lvl="0" indent="0"/>
            <a:r>
              <a:rPr lang="en-US" dirty="0"/>
              <a:t>Intelligent Machine
</a:t>
            </a:r>
            <a:endParaRPr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US" dirty="0"/>
              <a:t>Table of Contents
</a:t>
            </a:r>
            <a:endParaRPr dirty="0"/>
          </a:p>
        </p:txBody>
      </p:sp>
      <p:sp>
        <p:nvSpPr>
          <p:cNvPr id="242" name="Google Shape;242;p28"/>
          <p:cNvSpPr txBox="1">
            <a:spLocks noGrp="1"/>
          </p:cNvSpPr>
          <p:nvPr>
            <p:ph type="subTitle" idx="1"/>
          </p:nvPr>
        </p:nvSpPr>
        <p:spPr>
          <a:xfrm>
            <a:off x="1759873" y="2096900"/>
            <a:ext cx="2812125" cy="371400"/>
          </a:xfrm>
          <a:prstGeom prst="rect">
            <a:avLst/>
          </a:prstGeom>
        </p:spPr>
        <p:txBody>
          <a:bodyPr spcFirstLastPara="1" wrap="square" lIns="91425" tIns="91425" rIns="91425" bIns="91425" anchor="t" anchorCtr="0">
            <a:noAutofit/>
          </a:bodyPr>
          <a:lstStyle/>
          <a:p>
            <a:pPr marL="0" lvl="0" indent="0">
              <a:spcAft>
                <a:spcPts val="1600"/>
              </a:spcAft>
            </a:pPr>
            <a:r>
              <a:rPr lang="en-US" dirty="0"/>
              <a:t>Artificial intelligence
</a:t>
            </a:r>
            <a:endParaRPr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59875" y="2450613"/>
            <a:ext cx="2682600" cy="612600"/>
          </a:xfrm>
          <a:prstGeom prst="rect">
            <a:avLst/>
          </a:prstGeom>
        </p:spPr>
        <p:txBody>
          <a:bodyPr spcFirstLastPara="1" wrap="square" lIns="91425" tIns="91425" rIns="91425" bIns="91425" anchor="t" anchorCtr="0">
            <a:noAutofit/>
          </a:bodyPr>
          <a:lstStyle/>
          <a:p>
            <a:pPr marL="0" lvl="0" indent="0"/>
            <a:r>
              <a:rPr lang="es-PE" dirty="0" err="1"/>
              <a:t>Definition</a:t>
            </a:r>
            <a:r>
              <a:rPr lang="es-PE" dirty="0"/>
              <a:t>, </a:t>
            </a:r>
            <a:r>
              <a:rPr lang="es-PE" dirty="0" err="1"/>
              <a:t>types</a:t>
            </a:r>
            <a:r>
              <a:rPr lang="es-PE" dirty="0"/>
              <a:t>
</a:t>
            </a:r>
            <a:endParaRPr dirty="0"/>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2" y="1833925"/>
            <a:ext cx="3160695" cy="371400"/>
          </a:xfrm>
          <a:prstGeom prst="rect">
            <a:avLst/>
          </a:prstGeom>
        </p:spPr>
        <p:txBody>
          <a:bodyPr spcFirstLastPara="1" wrap="square" lIns="91425" tIns="91425" rIns="91425" bIns="91425" anchor="t" anchorCtr="0">
            <a:noAutofit/>
          </a:bodyPr>
          <a:lstStyle/>
          <a:p>
            <a:pPr marL="0" lvl="0" indent="0"/>
            <a:r>
              <a:rPr lang="en-US" dirty="0"/>
              <a:t>Applications in industry and services
</a:t>
            </a:r>
            <a:endParaRPr dirty="0"/>
          </a:p>
        </p:txBody>
      </p:sp>
      <p:sp>
        <p:nvSpPr>
          <p:cNvPr id="247" name="Google Shape;247;p28"/>
          <p:cNvSpPr txBox="1">
            <a:spLocks noGrp="1"/>
          </p:cNvSpPr>
          <p:nvPr>
            <p:ph type="subTitle" idx="9"/>
          </p:nvPr>
        </p:nvSpPr>
        <p:spPr>
          <a:xfrm>
            <a:off x="5742673" y="2467219"/>
            <a:ext cx="2682600" cy="612600"/>
          </a:xfrm>
          <a:prstGeom prst="rect">
            <a:avLst/>
          </a:prstGeom>
        </p:spPr>
        <p:txBody>
          <a:bodyPr spcFirstLastPara="1" wrap="square" lIns="91425" tIns="91425" rIns="91425" bIns="91425" anchor="t" anchorCtr="0">
            <a:noAutofit/>
          </a:bodyPr>
          <a:lstStyle/>
          <a:p>
            <a:pPr marL="0" lvl="0" indent="0"/>
            <a:r>
              <a:rPr lang="es-PE" dirty="0" err="1"/>
              <a:t>Examples</a:t>
            </a:r>
            <a:r>
              <a:rPr lang="es-PE" dirty="0"/>
              <a:t>, </a:t>
            </a:r>
            <a:r>
              <a:rPr lang="es-PE" dirty="0" err="1"/>
              <a:t>advantages</a:t>
            </a:r>
            <a:r>
              <a:rPr lang="es-PE" dirty="0"/>
              <a:t> and </a:t>
            </a:r>
            <a:r>
              <a:rPr lang="es-PE" dirty="0" err="1"/>
              <a:t>disadvantages</a:t>
            </a:r>
            <a:r>
              <a:rPr lang="es-PE" dirty="0"/>
              <a:t>
</a:t>
            </a:r>
            <a:endParaRPr dirty="0"/>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42672" y="3503734"/>
            <a:ext cx="2682600" cy="371400"/>
          </a:xfrm>
          <a:prstGeom prst="rect">
            <a:avLst/>
          </a:prstGeom>
        </p:spPr>
        <p:txBody>
          <a:bodyPr spcFirstLastPara="1" wrap="square" lIns="91425" tIns="91425" rIns="91425" bIns="91425" anchor="t" anchorCtr="0">
            <a:noAutofit/>
          </a:bodyPr>
          <a:lstStyle/>
          <a:p>
            <a:pPr marL="0" lvl="0" indent="0"/>
            <a:r>
              <a:rPr lang="en-US" dirty="0"/>
              <a:t>Test de Turing
</a:t>
            </a:r>
            <a:endParaRPr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19241" y="2665723"/>
            <a:ext cx="4242900" cy="841800"/>
          </a:xfrm>
          <a:prstGeom prst="rect">
            <a:avLst/>
          </a:prstGeom>
        </p:spPr>
        <p:txBody>
          <a:bodyPr spcFirstLastPara="1" wrap="square" lIns="91425" tIns="91425" rIns="91425" bIns="91425" anchor="ctr" anchorCtr="0">
            <a:noAutofit/>
          </a:bodyPr>
          <a:lstStyle/>
          <a:p>
            <a:pPr lvl="0"/>
            <a:r>
              <a:rPr lang="en-US" dirty="0"/>
              <a:t>Artificial intelligence
</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1</a:t>
            </a:r>
            <a:endParaRPr sz="4800"/>
          </a:p>
        </p:txBody>
      </p:sp>
      <p:sp>
        <p:nvSpPr>
          <p:cNvPr id="297" name="Google Shape;297;p30"/>
          <p:cNvSpPr txBox="1">
            <a:spLocks noGrp="1"/>
          </p:cNvSpPr>
          <p:nvPr>
            <p:ph type="subTitle" idx="1"/>
          </p:nvPr>
        </p:nvSpPr>
        <p:spPr>
          <a:xfrm>
            <a:off x="2603218" y="3391653"/>
            <a:ext cx="2935800" cy="762000"/>
          </a:xfrm>
          <a:prstGeom prst="rect">
            <a:avLst/>
          </a:prstGeom>
        </p:spPr>
        <p:txBody>
          <a:bodyPr spcFirstLastPara="1" wrap="square" lIns="91425" tIns="91425" rIns="91425" bIns="91425" anchor="t" anchorCtr="0">
            <a:noAutofit/>
          </a:bodyPr>
          <a:lstStyle/>
          <a:p>
            <a:pPr marL="0" lvl="0" indent="0">
              <a:spcAft>
                <a:spcPts val="1600"/>
              </a:spcAft>
            </a:pPr>
            <a:r>
              <a:rPr lang="en-US" dirty="0"/>
              <a:t>Definition, types
</a:t>
            </a:r>
            <a:endParaRPr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lvl="0"/>
            <a:r>
              <a:rPr lang="en-US" dirty="0"/>
              <a:t>Artificial intelligence
</a:t>
            </a:r>
            <a:endParaRPr dirty="0"/>
          </a:p>
        </p:txBody>
      </p:sp>
      <p:sp>
        <p:nvSpPr>
          <p:cNvPr id="230" name="Google Shape;230;p27"/>
          <p:cNvSpPr txBox="1">
            <a:spLocks noGrp="1"/>
          </p:cNvSpPr>
          <p:nvPr>
            <p:ph type="body" idx="1"/>
          </p:nvPr>
        </p:nvSpPr>
        <p:spPr>
          <a:xfrm>
            <a:off x="720000" y="1246991"/>
            <a:ext cx="4431963" cy="3666000"/>
          </a:xfrm>
          <a:prstGeom prst="rect">
            <a:avLst/>
          </a:prstGeom>
        </p:spPr>
        <p:txBody>
          <a:bodyPr spcFirstLastPara="1" wrap="square" lIns="91425" tIns="91425" rIns="91425" bIns="91425" anchor="t" anchorCtr="0">
            <a:noAutofit/>
          </a:bodyPr>
          <a:lstStyle/>
          <a:p>
            <a:pPr marL="0" lvl="0" indent="0" algn="just">
              <a:lnSpc>
                <a:spcPct val="200000"/>
              </a:lnSpc>
              <a:buNone/>
            </a:pPr>
            <a:r>
              <a:rPr lang="en-US" dirty="0"/>
              <a:t>Although experts do not agree to give a unified definition of what Artificial Intelligence is, we can find very valid approaches.
</a:t>
            </a:r>
            <a:endParaRPr lang="es-ES" dirty="0"/>
          </a:p>
          <a:p>
            <a:pPr marL="0" lvl="0" indent="0" algn="just">
              <a:lnSpc>
                <a:spcPct val="200000"/>
              </a:lnSpc>
              <a:buNone/>
            </a:pPr>
            <a:r>
              <a:rPr lang="en-US" dirty="0"/>
              <a:t>Thus, the European Commission defines AI as those systems that manifest intelligent behavior, being able to analyze the environment and perform actions, with a certain degree of autonomy, in order to achieve specific objectives.
</a:t>
            </a:r>
          </a:p>
        </p:txBody>
      </p:sp>
      <p:pic>
        <p:nvPicPr>
          <p:cNvPr id="1026" name="Picture 2" descr="inteligencia artificial icono gratis">
            <a:extLst>
              <a:ext uri="{FF2B5EF4-FFF2-40B4-BE49-F238E27FC236}">
                <a16:creationId xmlns:a16="http://schemas.microsoft.com/office/drawing/2014/main" id="{139DB2DF-55F0-40A7-B702-A84DBF62F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540" y="1557068"/>
            <a:ext cx="2725003" cy="2725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idx="9"/>
          </p:nvPr>
        </p:nvSpPr>
        <p:spPr>
          <a:xfrm>
            <a:off x="720000" y="428076"/>
            <a:ext cx="7704000" cy="612600"/>
          </a:xfrm>
          <a:prstGeom prst="rect">
            <a:avLst/>
          </a:prstGeom>
        </p:spPr>
        <p:txBody>
          <a:bodyPr spcFirstLastPara="1" wrap="square" lIns="91425" tIns="91425" rIns="91425" bIns="91425" anchor="t" anchorCtr="0">
            <a:noAutofit/>
          </a:bodyPr>
          <a:lstStyle/>
          <a:p>
            <a:pPr lvl="0"/>
            <a:r>
              <a:rPr lang="en-US" dirty="0"/>
              <a:t>Types of Artificial Intelligence
</a:t>
            </a:r>
            <a:endParaRPr dirty="0"/>
          </a:p>
        </p:txBody>
      </p:sp>
      <p:sp>
        <p:nvSpPr>
          <p:cNvPr id="446" name="Google Shape;446;p33"/>
          <p:cNvSpPr/>
          <p:nvPr/>
        </p:nvSpPr>
        <p:spPr>
          <a:xfrm>
            <a:off x="2845778" y="150037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616911" y="1504700"/>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txBox="1">
            <a:spLocks noGrp="1"/>
          </p:cNvSpPr>
          <p:nvPr>
            <p:ph type="title"/>
          </p:nvPr>
        </p:nvSpPr>
        <p:spPr>
          <a:xfrm>
            <a:off x="661011" y="1639400"/>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50" name="Google Shape;450;p33"/>
          <p:cNvSpPr txBox="1">
            <a:spLocks noGrp="1"/>
          </p:cNvSpPr>
          <p:nvPr>
            <p:ph type="subTitle" idx="1"/>
          </p:nvPr>
        </p:nvSpPr>
        <p:spPr>
          <a:xfrm>
            <a:off x="515284" y="2503956"/>
            <a:ext cx="1900370" cy="371400"/>
          </a:xfrm>
          <a:prstGeom prst="rect">
            <a:avLst/>
          </a:prstGeom>
        </p:spPr>
        <p:txBody>
          <a:bodyPr spcFirstLastPara="1" wrap="square" lIns="91425" tIns="91425" rIns="91425" bIns="91425" anchor="t" anchorCtr="0">
            <a:noAutofit/>
          </a:bodyPr>
          <a:lstStyle/>
          <a:p>
            <a:pPr marL="0" lvl="0" indent="0">
              <a:spcAft>
                <a:spcPts val="1600"/>
              </a:spcAft>
            </a:pPr>
            <a:r>
              <a:rPr lang="en-US" dirty="0"/>
              <a:t>Reactive machines
</a:t>
            </a:r>
            <a:endParaRPr dirty="0"/>
          </a:p>
        </p:txBody>
      </p:sp>
      <p:sp>
        <p:nvSpPr>
          <p:cNvPr id="451" name="Google Shape;451;p33"/>
          <p:cNvSpPr txBox="1">
            <a:spLocks noGrp="1"/>
          </p:cNvSpPr>
          <p:nvPr>
            <p:ph type="subTitle" idx="2"/>
          </p:nvPr>
        </p:nvSpPr>
        <p:spPr>
          <a:xfrm>
            <a:off x="515284" y="3258235"/>
            <a:ext cx="1900370" cy="1652977"/>
          </a:xfrm>
          <a:prstGeom prst="rect">
            <a:avLst/>
          </a:prstGeom>
        </p:spPr>
        <p:txBody>
          <a:bodyPr spcFirstLastPara="1" wrap="square" lIns="91425" tIns="91425" rIns="91425" bIns="91425" anchor="t" anchorCtr="0">
            <a:noAutofit/>
          </a:bodyPr>
          <a:lstStyle/>
          <a:p>
            <a:pPr marL="0" lvl="0" indent="0">
              <a:spcAft>
                <a:spcPts val="1600"/>
              </a:spcAft>
            </a:pPr>
            <a:r>
              <a:rPr lang="en-US" dirty="0"/>
              <a:t>They are the most basic type of Intelligence.
</a:t>
            </a:r>
          </a:p>
        </p:txBody>
      </p:sp>
      <p:sp>
        <p:nvSpPr>
          <p:cNvPr id="452" name="Google Shape;452;p33"/>
          <p:cNvSpPr txBox="1">
            <a:spLocks noGrp="1"/>
          </p:cNvSpPr>
          <p:nvPr>
            <p:ph type="title" idx="3"/>
          </p:nvPr>
        </p:nvSpPr>
        <p:spPr>
          <a:xfrm>
            <a:off x="2889370" y="1635079"/>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453" name="Google Shape;453;p33"/>
          <p:cNvSpPr txBox="1">
            <a:spLocks noGrp="1"/>
          </p:cNvSpPr>
          <p:nvPr>
            <p:ph type="subTitle" idx="4"/>
          </p:nvPr>
        </p:nvSpPr>
        <p:spPr>
          <a:xfrm>
            <a:off x="2743643" y="2499635"/>
            <a:ext cx="1900370" cy="371400"/>
          </a:xfrm>
          <a:prstGeom prst="rect">
            <a:avLst/>
          </a:prstGeom>
        </p:spPr>
        <p:txBody>
          <a:bodyPr spcFirstLastPara="1" wrap="square" lIns="91425" tIns="91425" rIns="91425" bIns="91425" anchor="t" anchorCtr="0">
            <a:noAutofit/>
          </a:bodyPr>
          <a:lstStyle/>
          <a:p>
            <a:pPr marL="0" lvl="0" indent="0">
              <a:spcAft>
                <a:spcPts val="1600"/>
              </a:spcAft>
            </a:pPr>
            <a:r>
              <a:rPr lang="en-US" dirty="0"/>
              <a:t>Limited memory
</a:t>
            </a:r>
            <a:endParaRPr dirty="0"/>
          </a:p>
        </p:txBody>
      </p:sp>
      <p:sp>
        <p:nvSpPr>
          <p:cNvPr id="454" name="Google Shape;454;p33"/>
          <p:cNvSpPr txBox="1">
            <a:spLocks noGrp="1"/>
          </p:cNvSpPr>
          <p:nvPr>
            <p:ph type="subTitle" idx="5"/>
          </p:nvPr>
        </p:nvSpPr>
        <p:spPr>
          <a:xfrm>
            <a:off x="2743643" y="3301576"/>
            <a:ext cx="1900370" cy="1652976"/>
          </a:xfrm>
          <a:prstGeom prst="rect">
            <a:avLst/>
          </a:prstGeom>
        </p:spPr>
        <p:txBody>
          <a:bodyPr spcFirstLastPara="1" wrap="square" lIns="91425" tIns="91425" rIns="91425" bIns="91425" anchor="t" anchorCtr="0">
            <a:noAutofit/>
          </a:bodyPr>
          <a:lstStyle/>
          <a:p>
            <a:pPr marL="0" lvl="0" indent="0">
              <a:spcAft>
                <a:spcPts val="1600"/>
              </a:spcAft>
            </a:pPr>
            <a:r>
              <a:rPr lang="en-US" dirty="0"/>
              <a:t>They are able to look to the past, but in a limited and temporary way
</a:t>
            </a:r>
          </a:p>
        </p:txBody>
      </p:sp>
      <p:sp>
        <p:nvSpPr>
          <p:cNvPr id="21" name="Google Shape;446;p33">
            <a:extLst>
              <a:ext uri="{FF2B5EF4-FFF2-40B4-BE49-F238E27FC236}">
                <a16:creationId xmlns:a16="http://schemas.microsoft.com/office/drawing/2014/main" id="{9DD3205F-F0BB-4F22-8E13-73540A3EEB6C}"/>
              </a:ext>
            </a:extLst>
          </p:cNvPr>
          <p:cNvSpPr/>
          <p:nvPr/>
        </p:nvSpPr>
        <p:spPr>
          <a:xfrm>
            <a:off x="7141048" y="1496058"/>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8;p33">
            <a:extLst>
              <a:ext uri="{FF2B5EF4-FFF2-40B4-BE49-F238E27FC236}">
                <a16:creationId xmlns:a16="http://schemas.microsoft.com/office/drawing/2014/main" id="{E197F0E9-8F39-41B6-943B-435F60CDB3A5}"/>
              </a:ext>
            </a:extLst>
          </p:cNvPr>
          <p:cNvSpPr/>
          <p:nvPr/>
        </p:nvSpPr>
        <p:spPr>
          <a:xfrm>
            <a:off x="4912181" y="1500379"/>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9;p33">
            <a:extLst>
              <a:ext uri="{FF2B5EF4-FFF2-40B4-BE49-F238E27FC236}">
                <a16:creationId xmlns:a16="http://schemas.microsoft.com/office/drawing/2014/main" id="{6D6A5663-DC84-444C-B8E0-0A8F98D1630C}"/>
              </a:ext>
            </a:extLst>
          </p:cNvPr>
          <p:cNvSpPr txBox="1">
            <a:spLocks/>
          </p:cNvSpPr>
          <p:nvPr/>
        </p:nvSpPr>
        <p:spPr>
          <a:xfrm>
            <a:off x="4956281" y="1635079"/>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3</a:t>
            </a:r>
          </a:p>
        </p:txBody>
      </p:sp>
      <p:sp>
        <p:nvSpPr>
          <p:cNvPr id="24" name="Google Shape;450;p33">
            <a:extLst>
              <a:ext uri="{FF2B5EF4-FFF2-40B4-BE49-F238E27FC236}">
                <a16:creationId xmlns:a16="http://schemas.microsoft.com/office/drawing/2014/main" id="{7AC73B74-8BF6-4835-AD63-20E2E057DE99}"/>
              </a:ext>
            </a:extLst>
          </p:cNvPr>
          <p:cNvSpPr txBox="1">
            <a:spLocks/>
          </p:cNvSpPr>
          <p:nvPr/>
        </p:nvSpPr>
        <p:spPr>
          <a:xfrm>
            <a:off x="4810554" y="2499635"/>
            <a:ext cx="190037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spcAft>
                <a:spcPts val="1600"/>
              </a:spcAft>
            </a:pPr>
            <a:r>
              <a:rPr lang="en-US" dirty="0"/>
              <a:t>Theory of mind
</a:t>
            </a:r>
          </a:p>
        </p:txBody>
      </p:sp>
      <p:sp>
        <p:nvSpPr>
          <p:cNvPr id="25" name="Google Shape;451;p33">
            <a:extLst>
              <a:ext uri="{FF2B5EF4-FFF2-40B4-BE49-F238E27FC236}">
                <a16:creationId xmlns:a16="http://schemas.microsoft.com/office/drawing/2014/main" id="{BDDEBE4F-2DC8-40E9-A6B4-9CB2A1D047AC}"/>
              </a:ext>
            </a:extLst>
          </p:cNvPr>
          <p:cNvSpPr txBox="1">
            <a:spLocks/>
          </p:cNvSpPr>
          <p:nvPr/>
        </p:nvSpPr>
        <p:spPr>
          <a:xfrm>
            <a:off x="4810554" y="3301576"/>
            <a:ext cx="1900370" cy="1668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n-US" dirty="0"/>
              <a:t>They are able to learn based on our behaviors and deduce and know what our tastes are.
</a:t>
            </a:r>
          </a:p>
        </p:txBody>
      </p:sp>
      <p:sp>
        <p:nvSpPr>
          <p:cNvPr id="26" name="Google Shape;452;p33">
            <a:extLst>
              <a:ext uri="{FF2B5EF4-FFF2-40B4-BE49-F238E27FC236}">
                <a16:creationId xmlns:a16="http://schemas.microsoft.com/office/drawing/2014/main" id="{80D4F220-A0F8-4C69-823C-0D18A054691B}"/>
              </a:ext>
            </a:extLst>
          </p:cNvPr>
          <p:cNvSpPr txBox="1">
            <a:spLocks/>
          </p:cNvSpPr>
          <p:nvPr/>
        </p:nvSpPr>
        <p:spPr>
          <a:xfrm>
            <a:off x="7184640" y="1630758"/>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4</a:t>
            </a:r>
          </a:p>
        </p:txBody>
      </p:sp>
      <p:sp>
        <p:nvSpPr>
          <p:cNvPr id="27" name="Google Shape;453;p33">
            <a:extLst>
              <a:ext uri="{FF2B5EF4-FFF2-40B4-BE49-F238E27FC236}">
                <a16:creationId xmlns:a16="http://schemas.microsoft.com/office/drawing/2014/main" id="{7349AB08-7606-42D7-9FC4-83710222EBFC}"/>
              </a:ext>
            </a:extLst>
          </p:cNvPr>
          <p:cNvSpPr txBox="1">
            <a:spLocks/>
          </p:cNvSpPr>
          <p:nvPr/>
        </p:nvSpPr>
        <p:spPr>
          <a:xfrm>
            <a:off x="6817748" y="2624966"/>
            <a:ext cx="2210935"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spcAft>
                <a:spcPts val="1600"/>
              </a:spcAft>
            </a:pPr>
            <a:r>
              <a:rPr lang="en-US" dirty="0"/>
              <a:t>Awareness</a:t>
            </a:r>
          </a:p>
        </p:txBody>
      </p:sp>
      <p:sp>
        <p:nvSpPr>
          <p:cNvPr id="28" name="Google Shape;454;p33">
            <a:extLst>
              <a:ext uri="{FF2B5EF4-FFF2-40B4-BE49-F238E27FC236}">
                <a16:creationId xmlns:a16="http://schemas.microsoft.com/office/drawing/2014/main" id="{39DD446A-BFAA-4DE1-A7A5-F01C2945B432}"/>
              </a:ext>
            </a:extLst>
          </p:cNvPr>
          <p:cNvSpPr txBox="1">
            <a:spLocks/>
          </p:cNvSpPr>
          <p:nvPr/>
        </p:nvSpPr>
        <p:spPr>
          <a:xfrm>
            <a:off x="6877465" y="3200348"/>
            <a:ext cx="1900370" cy="17698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n-US" dirty="0"/>
              <a:t>Has developed self-awareness and is able to recognize itself as an independent entity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6" name="Google Shape;256;p29">
            <a:extLst>
              <a:ext uri="{FF2B5EF4-FFF2-40B4-BE49-F238E27FC236}">
                <a16:creationId xmlns:a16="http://schemas.microsoft.com/office/drawing/2014/main" id="{73ACA146-8B88-484D-A93D-B4D3C9C41C06}"/>
              </a:ext>
            </a:extLst>
          </p:cNvPr>
          <p:cNvSpPr/>
          <p:nvPr/>
        </p:nvSpPr>
        <p:spPr>
          <a:xfrm>
            <a:off x="1396016" y="1737602"/>
            <a:ext cx="2822023"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396016" y="1131298"/>
            <a:ext cx="33207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02013" y="797394"/>
            <a:ext cx="3866100" cy="725100"/>
          </a:xfrm>
          <a:prstGeom prst="rect">
            <a:avLst/>
          </a:prstGeom>
        </p:spPr>
        <p:txBody>
          <a:bodyPr spcFirstLastPara="1" wrap="square" lIns="91425" tIns="91425" rIns="91425" bIns="91425" anchor="t" anchorCtr="0">
            <a:noAutofit/>
          </a:bodyPr>
          <a:lstStyle/>
          <a:p>
            <a:pPr lvl="0"/>
            <a:r>
              <a:rPr lang="en-US" dirty="0"/>
              <a:t>Reactive machines
</a:t>
            </a:r>
            <a:endParaRPr sz="4000" dirty="0"/>
          </a:p>
        </p:txBody>
      </p:sp>
      <p:sp>
        <p:nvSpPr>
          <p:cNvPr id="258" name="Google Shape;258;p29"/>
          <p:cNvSpPr txBox="1">
            <a:spLocks noGrp="1"/>
          </p:cNvSpPr>
          <p:nvPr>
            <p:ph type="subTitle" idx="1"/>
          </p:nvPr>
        </p:nvSpPr>
        <p:spPr>
          <a:xfrm>
            <a:off x="1283418" y="2379833"/>
            <a:ext cx="4463843" cy="2205065"/>
          </a:xfrm>
          <a:prstGeom prst="rect">
            <a:avLst/>
          </a:prstGeom>
        </p:spPr>
        <p:txBody>
          <a:bodyPr spcFirstLastPara="1" wrap="square" lIns="91425" tIns="91425" rIns="91425" bIns="91425" anchor="t" anchorCtr="0">
            <a:noAutofit/>
          </a:bodyPr>
          <a:lstStyle/>
          <a:p>
            <a:pPr marL="0" lvl="0" indent="0">
              <a:spcAft>
                <a:spcPts val="1600"/>
              </a:spcAft>
            </a:pPr>
            <a:r>
              <a:rPr lang="en-US" dirty="0"/>
              <a:t>Reactive machines are the most basic type of Artificial Intelligence; they are based on decisions about the present, that is, they have no memory and therefore cannot look to the past to learn from past experiences and are unable to evolve.
</a:t>
            </a:r>
          </a:p>
        </p:txBody>
      </p:sp>
      <p:pic>
        <p:nvPicPr>
          <p:cNvPr id="3074" name="Picture 2" descr="Deep Blue, el ordenador con una sola misión: ganar al humano">
            <a:extLst>
              <a:ext uri="{FF2B5EF4-FFF2-40B4-BE49-F238E27FC236}">
                <a16:creationId xmlns:a16="http://schemas.microsoft.com/office/drawing/2014/main" id="{FD2627EC-BA73-496A-8119-C98CF5BE8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92"/>
          <a:stretch/>
        </p:blipFill>
        <p:spPr bwMode="auto">
          <a:xfrm>
            <a:off x="5747262" y="412955"/>
            <a:ext cx="3029621" cy="1909734"/>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258;p29">
            <a:extLst>
              <a:ext uri="{FF2B5EF4-FFF2-40B4-BE49-F238E27FC236}">
                <a16:creationId xmlns:a16="http://schemas.microsoft.com/office/drawing/2014/main" id="{29E0F5FE-8C88-42CF-80FC-6E43BA7492DC}"/>
              </a:ext>
            </a:extLst>
          </p:cNvPr>
          <p:cNvSpPr txBox="1">
            <a:spLocks/>
          </p:cNvSpPr>
          <p:nvPr/>
        </p:nvSpPr>
        <p:spPr>
          <a:xfrm>
            <a:off x="7182035" y="2367207"/>
            <a:ext cx="1961965" cy="409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600" b="0" i="0" u="none" strike="noStrike" cap="none">
                <a:solidFill>
                  <a:schemeClr val="dk1"/>
                </a:solidFill>
                <a:latin typeface="Poppins"/>
                <a:ea typeface="Poppins"/>
                <a:cs typeface="Poppins"/>
                <a:sym typeface="Poppins"/>
              </a:defRPr>
            </a:lvl9pPr>
          </a:lstStyle>
          <a:p>
            <a:pPr marL="0" indent="0">
              <a:spcAft>
                <a:spcPts val="1600"/>
              </a:spcAft>
            </a:pPr>
            <a:r>
              <a:rPr lang="es-ES" dirty="0" err="1"/>
              <a:t>E.g</a:t>
            </a:r>
            <a:r>
              <a:rPr lang="es-ES" dirty="0"/>
              <a:t>.: Deep Blue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6" name="Google Shape;256;p29">
            <a:extLst>
              <a:ext uri="{FF2B5EF4-FFF2-40B4-BE49-F238E27FC236}">
                <a16:creationId xmlns:a16="http://schemas.microsoft.com/office/drawing/2014/main" id="{73ACA146-8B88-484D-A93D-B4D3C9C41C06}"/>
              </a:ext>
            </a:extLst>
          </p:cNvPr>
          <p:cNvSpPr/>
          <p:nvPr/>
        </p:nvSpPr>
        <p:spPr>
          <a:xfrm>
            <a:off x="1396016" y="1737602"/>
            <a:ext cx="2822023"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396016" y="1131298"/>
            <a:ext cx="2757287" cy="27239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02013" y="797394"/>
            <a:ext cx="3866100" cy="725100"/>
          </a:xfrm>
          <a:prstGeom prst="rect">
            <a:avLst/>
          </a:prstGeom>
        </p:spPr>
        <p:txBody>
          <a:bodyPr spcFirstLastPara="1" wrap="square" lIns="91425" tIns="91425" rIns="91425" bIns="91425" anchor="t" anchorCtr="0">
            <a:noAutofit/>
          </a:bodyPr>
          <a:lstStyle/>
          <a:p>
            <a:pPr lvl="0"/>
            <a:r>
              <a:rPr lang="en-US" dirty="0"/>
              <a:t>Limited memory
</a:t>
            </a:r>
            <a:endParaRPr sz="4000" dirty="0"/>
          </a:p>
        </p:txBody>
      </p:sp>
      <p:sp>
        <p:nvSpPr>
          <p:cNvPr id="258" name="Google Shape;258;p29"/>
          <p:cNvSpPr txBox="1">
            <a:spLocks noGrp="1"/>
          </p:cNvSpPr>
          <p:nvPr>
            <p:ph type="subTitle" idx="1"/>
          </p:nvPr>
        </p:nvSpPr>
        <p:spPr>
          <a:xfrm>
            <a:off x="1396016" y="2141041"/>
            <a:ext cx="4547584" cy="2205065"/>
          </a:xfrm>
          <a:prstGeom prst="rect">
            <a:avLst/>
          </a:prstGeom>
        </p:spPr>
        <p:txBody>
          <a:bodyPr spcFirstLastPara="1" wrap="square" lIns="91425" tIns="91425" rIns="91425" bIns="91425" anchor="t" anchorCtr="0">
            <a:noAutofit/>
          </a:bodyPr>
          <a:lstStyle/>
          <a:p>
            <a:pPr marL="0" lvl="0" indent="0">
              <a:spcAft>
                <a:spcPts val="1600"/>
              </a:spcAft>
            </a:pPr>
            <a:r>
              <a:rPr lang="en-US" sz="1400" dirty="0"/>
              <a:t>Memory-constrained AI machines are capable of looking to the past, but in a limited and temporary way. In addition, they can store the information they collect for a certain time and add it to their programming to create new patterns of behavior and response for the not distant future. That is, they are not able to make complete and enduring representations over time.
</a:t>
            </a:r>
            <a:endParaRPr lang="es-ES" sz="1400" dirty="0"/>
          </a:p>
        </p:txBody>
      </p:sp>
      <p:pic>
        <p:nvPicPr>
          <p:cNvPr id="2050" name="Picture 2" descr="Cómo nos afectarán los coches autónomos -canalMOTOR">
            <a:extLst>
              <a:ext uri="{FF2B5EF4-FFF2-40B4-BE49-F238E27FC236}">
                <a16:creationId xmlns:a16="http://schemas.microsoft.com/office/drawing/2014/main" id="{B695EA89-3CE0-4D74-9564-2986565DDA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94" r="5812"/>
          <a:stretch/>
        </p:blipFill>
        <p:spPr bwMode="auto">
          <a:xfrm>
            <a:off x="5643551" y="69414"/>
            <a:ext cx="2822023" cy="1828913"/>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258;p29">
            <a:extLst>
              <a:ext uri="{FF2B5EF4-FFF2-40B4-BE49-F238E27FC236}">
                <a16:creationId xmlns:a16="http://schemas.microsoft.com/office/drawing/2014/main" id="{1C6AF768-D98A-4F53-9870-6B7F906652F1}"/>
              </a:ext>
            </a:extLst>
          </p:cNvPr>
          <p:cNvSpPr txBox="1">
            <a:spLocks/>
          </p:cNvSpPr>
          <p:nvPr/>
        </p:nvSpPr>
        <p:spPr>
          <a:xfrm>
            <a:off x="7054562" y="2056772"/>
            <a:ext cx="1961965" cy="646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dk1"/>
              </a:buClr>
              <a:buSzPts val="1400"/>
              <a:buFont typeface="Poppins"/>
              <a:buNone/>
              <a:defRPr sz="1600" b="0" i="0" u="none" strike="noStrike" cap="none">
                <a:solidFill>
                  <a:schemeClr val="dk1"/>
                </a:solidFill>
                <a:latin typeface="Poppins"/>
                <a:ea typeface="Poppins"/>
                <a:cs typeface="Poppins"/>
                <a:sym typeface="Poppins"/>
              </a:defRPr>
            </a:lvl9pPr>
          </a:lstStyle>
          <a:p>
            <a:pPr marL="0" indent="0">
              <a:spcAft>
                <a:spcPts val="1600"/>
              </a:spcAft>
            </a:pPr>
            <a:r>
              <a:rPr lang="es-ES" dirty="0" err="1"/>
              <a:t>E.g</a:t>
            </a:r>
            <a:r>
              <a:rPr lang="es-ES" dirty="0"/>
              <a:t>.: </a:t>
            </a:r>
            <a:r>
              <a:rPr lang="es-ES" dirty="0" err="1"/>
              <a:t>Autonomous</a:t>
            </a:r>
            <a:r>
              <a:rPr lang="es-ES" dirty="0"/>
              <a:t> cars</a:t>
            </a:r>
            <a:endParaRPr lang="en-US" dirty="0"/>
          </a:p>
        </p:txBody>
      </p:sp>
    </p:spTree>
    <p:extLst>
      <p:ext uri="{BB962C8B-B14F-4D97-AF65-F5344CB8AC3E}">
        <p14:creationId xmlns:p14="http://schemas.microsoft.com/office/powerpoint/2010/main" val="54835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6" name="Google Shape;256;p29">
            <a:extLst>
              <a:ext uri="{FF2B5EF4-FFF2-40B4-BE49-F238E27FC236}">
                <a16:creationId xmlns:a16="http://schemas.microsoft.com/office/drawing/2014/main" id="{73ACA146-8B88-484D-A93D-B4D3C9C41C06}"/>
              </a:ext>
            </a:extLst>
          </p:cNvPr>
          <p:cNvSpPr/>
          <p:nvPr/>
        </p:nvSpPr>
        <p:spPr>
          <a:xfrm>
            <a:off x="1396017" y="1737602"/>
            <a:ext cx="2104434" cy="27239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1396015" y="1131298"/>
            <a:ext cx="3662681" cy="27239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85024" y="796529"/>
            <a:ext cx="3866100" cy="470968"/>
          </a:xfrm>
          <a:prstGeom prst="rect">
            <a:avLst/>
          </a:prstGeom>
        </p:spPr>
        <p:txBody>
          <a:bodyPr spcFirstLastPara="1" wrap="square" lIns="91425" tIns="91425" rIns="91425" bIns="91425" anchor="t" anchorCtr="0">
            <a:noAutofit/>
          </a:bodyPr>
          <a:lstStyle/>
          <a:p>
            <a:pPr lvl="0"/>
            <a:r>
              <a:rPr lang="en-US" dirty="0"/>
              <a:t>Theory of mind 
</a:t>
            </a:r>
            <a:endParaRPr sz="4000" dirty="0"/>
          </a:p>
        </p:txBody>
      </p:sp>
      <p:sp>
        <p:nvSpPr>
          <p:cNvPr id="258" name="Google Shape;258;p29"/>
          <p:cNvSpPr txBox="1">
            <a:spLocks noGrp="1"/>
          </p:cNvSpPr>
          <p:nvPr>
            <p:ph type="subTitle" idx="1"/>
          </p:nvPr>
        </p:nvSpPr>
        <p:spPr>
          <a:xfrm>
            <a:off x="1283110" y="2141041"/>
            <a:ext cx="4660490" cy="2205065"/>
          </a:xfrm>
          <a:prstGeom prst="rect">
            <a:avLst/>
          </a:prstGeom>
        </p:spPr>
        <p:txBody>
          <a:bodyPr spcFirstLastPara="1" wrap="square" lIns="91425" tIns="91425" rIns="91425" bIns="91425" anchor="t" anchorCtr="0">
            <a:noAutofit/>
          </a:bodyPr>
          <a:lstStyle/>
          <a:p>
            <a:pPr marL="0" lvl="0" indent="0">
              <a:spcAft>
                <a:spcPts val="1600"/>
              </a:spcAft>
            </a:pPr>
            <a:r>
              <a:rPr lang="en-US" dirty="0">
                <a:solidFill>
                  <a:srgbClr val="333333"/>
                </a:solidFill>
                <a:latin typeface="Source Sans Pro" panose="020B0503030403020204" pitchFamily="34" charset="0"/>
              </a:rPr>
              <a:t>The theory of mind presents systems or machines whose AI allows them to understand how their environment works, that is, the people, objects and other systems that surround them. They are systems capable of learning based on our behaviors and deduce and know what our tastes, needs, desires or even how we expect to be treated are.
</a:t>
            </a:r>
            <a:endParaRPr lang="es-ES" sz="1400" dirty="0"/>
          </a:p>
        </p:txBody>
      </p:sp>
      <p:grpSp>
        <p:nvGrpSpPr>
          <p:cNvPr id="8" name="Google Shape;1022;p46">
            <a:extLst>
              <a:ext uri="{FF2B5EF4-FFF2-40B4-BE49-F238E27FC236}">
                <a16:creationId xmlns:a16="http://schemas.microsoft.com/office/drawing/2014/main" id="{B4ECDB0C-3049-49BF-8E3C-2CAF807D7EC1}"/>
              </a:ext>
            </a:extLst>
          </p:cNvPr>
          <p:cNvGrpSpPr/>
          <p:nvPr/>
        </p:nvGrpSpPr>
        <p:grpSpPr>
          <a:xfrm>
            <a:off x="6032609" y="172264"/>
            <a:ext cx="2104434" cy="2462865"/>
            <a:chOff x="4093603" y="4146138"/>
            <a:chExt cx="395638" cy="420544"/>
          </a:xfrm>
        </p:grpSpPr>
        <p:sp>
          <p:nvSpPr>
            <p:cNvPr id="9" name="Google Shape;1023;p46">
              <a:extLst>
                <a:ext uri="{FF2B5EF4-FFF2-40B4-BE49-F238E27FC236}">
                  <a16:creationId xmlns:a16="http://schemas.microsoft.com/office/drawing/2014/main" id="{0B5B0019-055D-48B1-83BE-07D7ED35A836}"/>
                </a:ext>
              </a:extLst>
            </p:cNvPr>
            <p:cNvSpPr/>
            <p:nvPr/>
          </p:nvSpPr>
          <p:spPr>
            <a:xfrm>
              <a:off x="4158286" y="4218414"/>
              <a:ext cx="266088" cy="326567"/>
            </a:xfrm>
            <a:custGeom>
              <a:avLst/>
              <a:gdLst/>
              <a:ahLst/>
              <a:cxnLst/>
              <a:rect l="l" t="t" r="r" b="b"/>
              <a:pathLst>
                <a:path w="10128" h="12430" extrusionOk="0">
                  <a:moveTo>
                    <a:pt x="5064" y="0"/>
                  </a:moveTo>
                  <a:cubicBezTo>
                    <a:pt x="2865" y="0"/>
                    <a:pt x="958" y="1526"/>
                    <a:pt x="479" y="3669"/>
                  </a:cubicBezTo>
                  <a:cubicBezTo>
                    <a:pt x="1" y="5813"/>
                    <a:pt x="1076" y="8005"/>
                    <a:pt x="3059" y="8941"/>
                  </a:cubicBezTo>
                  <a:cubicBezTo>
                    <a:pt x="3448" y="9128"/>
                    <a:pt x="3691" y="9510"/>
                    <a:pt x="3684" y="9933"/>
                  </a:cubicBezTo>
                  <a:lnTo>
                    <a:pt x="3684" y="11875"/>
                  </a:lnTo>
                  <a:lnTo>
                    <a:pt x="3691" y="11875"/>
                  </a:lnTo>
                  <a:cubicBezTo>
                    <a:pt x="3691" y="12180"/>
                    <a:pt x="3933" y="12430"/>
                    <a:pt x="4239" y="12430"/>
                  </a:cubicBezTo>
                  <a:lnTo>
                    <a:pt x="5896" y="12430"/>
                  </a:lnTo>
                  <a:cubicBezTo>
                    <a:pt x="6201" y="12430"/>
                    <a:pt x="6451" y="12180"/>
                    <a:pt x="6451" y="11875"/>
                  </a:cubicBezTo>
                  <a:lnTo>
                    <a:pt x="6451" y="9933"/>
                  </a:lnTo>
                  <a:cubicBezTo>
                    <a:pt x="6444" y="9510"/>
                    <a:pt x="6687" y="9128"/>
                    <a:pt x="7068" y="8941"/>
                  </a:cubicBezTo>
                  <a:cubicBezTo>
                    <a:pt x="9052" y="8005"/>
                    <a:pt x="10127" y="5813"/>
                    <a:pt x="9649" y="3669"/>
                  </a:cubicBezTo>
                  <a:cubicBezTo>
                    <a:pt x="9170" y="1526"/>
                    <a:pt x="7263" y="0"/>
                    <a:pt x="5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4;p46">
              <a:extLst>
                <a:ext uri="{FF2B5EF4-FFF2-40B4-BE49-F238E27FC236}">
                  <a16:creationId xmlns:a16="http://schemas.microsoft.com/office/drawing/2014/main" id="{D9415B54-46A8-496A-91D3-B4EE0AE6CCE9}"/>
                </a:ext>
              </a:extLst>
            </p:cNvPr>
            <p:cNvSpPr/>
            <p:nvPr/>
          </p:nvSpPr>
          <p:spPr>
            <a:xfrm>
              <a:off x="4189813" y="4240089"/>
              <a:ext cx="203218" cy="203218"/>
            </a:xfrm>
            <a:custGeom>
              <a:avLst/>
              <a:gdLst/>
              <a:ahLst/>
              <a:cxnLst/>
              <a:rect l="l" t="t" r="r" b="b"/>
              <a:pathLst>
                <a:path w="7735" h="7735" extrusionOk="0">
                  <a:moveTo>
                    <a:pt x="3871" y="1"/>
                  </a:moveTo>
                  <a:cubicBezTo>
                    <a:pt x="1735" y="1"/>
                    <a:pt x="0" y="1735"/>
                    <a:pt x="0" y="3871"/>
                  </a:cubicBezTo>
                  <a:cubicBezTo>
                    <a:pt x="0" y="6007"/>
                    <a:pt x="1735" y="7734"/>
                    <a:pt x="3871" y="7734"/>
                  </a:cubicBezTo>
                  <a:cubicBezTo>
                    <a:pt x="6007" y="7734"/>
                    <a:pt x="7734" y="6007"/>
                    <a:pt x="7734" y="3871"/>
                  </a:cubicBezTo>
                  <a:cubicBezTo>
                    <a:pt x="7734" y="1735"/>
                    <a:pt x="6007" y="1"/>
                    <a:pt x="3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5;p46">
              <a:extLst>
                <a:ext uri="{FF2B5EF4-FFF2-40B4-BE49-F238E27FC236}">
                  <a16:creationId xmlns:a16="http://schemas.microsoft.com/office/drawing/2014/main" id="{19F25F60-932F-40E8-82E8-3DBFF96BFE87}"/>
                </a:ext>
              </a:extLst>
            </p:cNvPr>
            <p:cNvSpPr/>
            <p:nvPr/>
          </p:nvSpPr>
          <p:spPr>
            <a:xfrm>
              <a:off x="4211671" y="4261947"/>
              <a:ext cx="159658" cy="159684"/>
            </a:xfrm>
            <a:custGeom>
              <a:avLst/>
              <a:gdLst/>
              <a:ahLst/>
              <a:cxnLst/>
              <a:rect l="l" t="t" r="r" b="b"/>
              <a:pathLst>
                <a:path w="6077" h="6078" extrusionOk="0">
                  <a:moveTo>
                    <a:pt x="3039" y="1"/>
                  </a:moveTo>
                  <a:cubicBezTo>
                    <a:pt x="1360" y="1"/>
                    <a:pt x="1" y="1360"/>
                    <a:pt x="1" y="3039"/>
                  </a:cubicBezTo>
                  <a:cubicBezTo>
                    <a:pt x="1" y="4718"/>
                    <a:pt x="1360" y="6077"/>
                    <a:pt x="3039" y="6077"/>
                  </a:cubicBezTo>
                  <a:cubicBezTo>
                    <a:pt x="4717" y="6077"/>
                    <a:pt x="6077" y="4718"/>
                    <a:pt x="6077" y="3039"/>
                  </a:cubicBezTo>
                  <a:cubicBezTo>
                    <a:pt x="6077" y="1360"/>
                    <a:pt x="4717" y="1"/>
                    <a:pt x="3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26;p46">
              <a:extLst>
                <a:ext uri="{FF2B5EF4-FFF2-40B4-BE49-F238E27FC236}">
                  <a16:creationId xmlns:a16="http://schemas.microsoft.com/office/drawing/2014/main" id="{34D55E81-8BA6-4D8E-89FA-C80D2967F867}"/>
                </a:ext>
              </a:extLst>
            </p:cNvPr>
            <p:cNvSpPr/>
            <p:nvPr/>
          </p:nvSpPr>
          <p:spPr>
            <a:xfrm>
              <a:off x="4269629" y="4537677"/>
              <a:ext cx="43586" cy="29005"/>
            </a:xfrm>
            <a:custGeom>
              <a:avLst/>
              <a:gdLst/>
              <a:ahLst/>
              <a:cxnLst/>
              <a:rect l="l" t="t" r="r" b="b"/>
              <a:pathLst>
                <a:path w="1659" h="1104" extrusionOk="0">
                  <a:moveTo>
                    <a:pt x="1" y="0"/>
                  </a:moveTo>
                  <a:lnTo>
                    <a:pt x="1" y="548"/>
                  </a:lnTo>
                  <a:cubicBezTo>
                    <a:pt x="1" y="854"/>
                    <a:pt x="250" y="1103"/>
                    <a:pt x="555" y="1103"/>
                  </a:cubicBezTo>
                  <a:lnTo>
                    <a:pt x="1103" y="1103"/>
                  </a:lnTo>
                  <a:cubicBezTo>
                    <a:pt x="1409" y="1103"/>
                    <a:pt x="1658" y="854"/>
                    <a:pt x="1658" y="548"/>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7;p46">
              <a:extLst>
                <a:ext uri="{FF2B5EF4-FFF2-40B4-BE49-F238E27FC236}">
                  <a16:creationId xmlns:a16="http://schemas.microsoft.com/office/drawing/2014/main" id="{662406DE-384D-4A9C-8B45-DB345DD9AAB6}"/>
                </a:ext>
              </a:extLst>
            </p:cNvPr>
            <p:cNvSpPr/>
            <p:nvPr/>
          </p:nvSpPr>
          <p:spPr>
            <a:xfrm>
              <a:off x="4434725" y="4334486"/>
              <a:ext cx="54515" cy="14608"/>
            </a:xfrm>
            <a:custGeom>
              <a:avLst/>
              <a:gdLst/>
              <a:ahLst/>
              <a:cxnLst/>
              <a:rect l="l" t="t" r="r" b="b"/>
              <a:pathLst>
                <a:path w="2075" h="556" extrusionOk="0">
                  <a:moveTo>
                    <a:pt x="348" y="1"/>
                  </a:moveTo>
                  <a:cubicBezTo>
                    <a:pt x="1" y="21"/>
                    <a:pt x="1" y="535"/>
                    <a:pt x="348" y="555"/>
                  </a:cubicBezTo>
                  <a:lnTo>
                    <a:pt x="1728" y="555"/>
                  </a:lnTo>
                  <a:cubicBezTo>
                    <a:pt x="2075" y="535"/>
                    <a:pt x="2075" y="21"/>
                    <a:pt x="1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8;p46">
              <a:extLst>
                <a:ext uri="{FF2B5EF4-FFF2-40B4-BE49-F238E27FC236}">
                  <a16:creationId xmlns:a16="http://schemas.microsoft.com/office/drawing/2014/main" id="{26CE0DD9-5153-42BD-BB2C-D5FA298F1E14}"/>
                </a:ext>
              </a:extLst>
            </p:cNvPr>
            <p:cNvSpPr/>
            <p:nvPr/>
          </p:nvSpPr>
          <p:spPr>
            <a:xfrm>
              <a:off x="4093603" y="4334460"/>
              <a:ext cx="62896" cy="14634"/>
            </a:xfrm>
            <a:custGeom>
              <a:avLst/>
              <a:gdLst/>
              <a:ahLst/>
              <a:cxnLst/>
              <a:rect l="l" t="t" r="r" b="b"/>
              <a:pathLst>
                <a:path w="2394" h="557" extrusionOk="0">
                  <a:moveTo>
                    <a:pt x="2025" y="1"/>
                  </a:moveTo>
                  <a:cubicBezTo>
                    <a:pt x="2018" y="1"/>
                    <a:pt x="2011" y="1"/>
                    <a:pt x="2005" y="2"/>
                  </a:cubicBezTo>
                  <a:lnTo>
                    <a:pt x="354" y="2"/>
                  </a:lnTo>
                  <a:cubicBezTo>
                    <a:pt x="0" y="22"/>
                    <a:pt x="0" y="536"/>
                    <a:pt x="354" y="556"/>
                  </a:cubicBezTo>
                  <a:lnTo>
                    <a:pt x="2005" y="556"/>
                  </a:lnTo>
                  <a:cubicBezTo>
                    <a:pt x="2011" y="557"/>
                    <a:pt x="2018" y="557"/>
                    <a:pt x="2025" y="557"/>
                  </a:cubicBezTo>
                  <a:cubicBezTo>
                    <a:pt x="2393" y="557"/>
                    <a:pt x="2393" y="1"/>
                    <a:pt x="20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29;p46">
              <a:extLst>
                <a:ext uri="{FF2B5EF4-FFF2-40B4-BE49-F238E27FC236}">
                  <a16:creationId xmlns:a16="http://schemas.microsoft.com/office/drawing/2014/main" id="{2073FFFF-3C51-4727-B19B-D8365C8800A3}"/>
                </a:ext>
              </a:extLst>
            </p:cNvPr>
            <p:cNvSpPr/>
            <p:nvPr/>
          </p:nvSpPr>
          <p:spPr>
            <a:xfrm>
              <a:off x="4284210" y="4146138"/>
              <a:ext cx="14424" cy="50417"/>
            </a:xfrm>
            <a:custGeom>
              <a:avLst/>
              <a:gdLst/>
              <a:ahLst/>
              <a:cxnLst/>
              <a:rect l="l" t="t" r="r" b="b"/>
              <a:pathLst>
                <a:path w="549" h="1919" extrusionOk="0">
                  <a:moveTo>
                    <a:pt x="277" y="1"/>
                  </a:moveTo>
                  <a:cubicBezTo>
                    <a:pt x="144" y="1"/>
                    <a:pt x="11" y="88"/>
                    <a:pt x="0" y="261"/>
                  </a:cubicBezTo>
                  <a:lnTo>
                    <a:pt x="0" y="1641"/>
                  </a:lnTo>
                  <a:cubicBezTo>
                    <a:pt x="0" y="1794"/>
                    <a:pt x="125" y="1919"/>
                    <a:pt x="278" y="1919"/>
                  </a:cubicBezTo>
                  <a:cubicBezTo>
                    <a:pt x="430" y="1919"/>
                    <a:pt x="548" y="1794"/>
                    <a:pt x="548" y="1641"/>
                  </a:cubicBezTo>
                  <a:lnTo>
                    <a:pt x="548" y="261"/>
                  </a:lnTo>
                  <a:cubicBezTo>
                    <a:pt x="541" y="88"/>
                    <a:pt x="410"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0;p46">
              <a:extLst>
                <a:ext uri="{FF2B5EF4-FFF2-40B4-BE49-F238E27FC236}">
                  <a16:creationId xmlns:a16="http://schemas.microsoft.com/office/drawing/2014/main" id="{F8F5062E-EB34-4BAA-ABC0-2D4C25BF8620}"/>
                </a:ext>
              </a:extLst>
            </p:cNvPr>
            <p:cNvSpPr/>
            <p:nvPr/>
          </p:nvSpPr>
          <p:spPr>
            <a:xfrm>
              <a:off x="4358561" y="4183813"/>
              <a:ext cx="29294" cy="33156"/>
            </a:xfrm>
            <a:custGeom>
              <a:avLst/>
              <a:gdLst/>
              <a:ahLst/>
              <a:cxnLst/>
              <a:rect l="l" t="t" r="r" b="b"/>
              <a:pathLst>
                <a:path w="1115" h="1262" extrusionOk="0">
                  <a:moveTo>
                    <a:pt x="745" y="0"/>
                  </a:moveTo>
                  <a:cubicBezTo>
                    <a:pt x="662" y="0"/>
                    <a:pt x="578" y="39"/>
                    <a:pt x="521" y="131"/>
                  </a:cubicBezTo>
                  <a:lnTo>
                    <a:pt x="104" y="852"/>
                  </a:lnTo>
                  <a:cubicBezTo>
                    <a:pt x="0" y="1033"/>
                    <a:pt x="132" y="1262"/>
                    <a:pt x="347" y="1262"/>
                  </a:cubicBezTo>
                  <a:cubicBezTo>
                    <a:pt x="444" y="1262"/>
                    <a:pt x="534" y="1213"/>
                    <a:pt x="583" y="1130"/>
                  </a:cubicBezTo>
                  <a:lnTo>
                    <a:pt x="999" y="409"/>
                  </a:lnTo>
                  <a:cubicBezTo>
                    <a:pt x="1114" y="193"/>
                    <a:pt x="931" y="0"/>
                    <a:pt x="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1;p46">
              <a:extLst>
                <a:ext uri="{FF2B5EF4-FFF2-40B4-BE49-F238E27FC236}">
                  <a16:creationId xmlns:a16="http://schemas.microsoft.com/office/drawing/2014/main" id="{EAB8F267-0E57-47B6-AE6A-EC69D1E65AB9}"/>
                </a:ext>
              </a:extLst>
            </p:cNvPr>
            <p:cNvSpPr/>
            <p:nvPr/>
          </p:nvSpPr>
          <p:spPr>
            <a:xfrm>
              <a:off x="4195277" y="4466505"/>
              <a:ext cx="29268" cy="33287"/>
            </a:xfrm>
            <a:custGeom>
              <a:avLst/>
              <a:gdLst/>
              <a:ahLst/>
              <a:cxnLst/>
              <a:rect l="l" t="t" r="r" b="b"/>
              <a:pathLst>
                <a:path w="1114" h="1267" extrusionOk="0">
                  <a:moveTo>
                    <a:pt x="748" y="1"/>
                  </a:moveTo>
                  <a:cubicBezTo>
                    <a:pt x="664" y="1"/>
                    <a:pt x="579" y="41"/>
                    <a:pt x="521" y="136"/>
                  </a:cubicBezTo>
                  <a:lnTo>
                    <a:pt x="105" y="850"/>
                  </a:lnTo>
                  <a:cubicBezTo>
                    <a:pt x="1" y="1038"/>
                    <a:pt x="132" y="1267"/>
                    <a:pt x="347" y="1267"/>
                  </a:cubicBezTo>
                  <a:cubicBezTo>
                    <a:pt x="444" y="1267"/>
                    <a:pt x="535" y="1211"/>
                    <a:pt x="583" y="1128"/>
                  </a:cubicBezTo>
                  <a:lnTo>
                    <a:pt x="999" y="413"/>
                  </a:lnTo>
                  <a:cubicBezTo>
                    <a:pt x="1114" y="194"/>
                    <a:pt x="933" y="1"/>
                    <a:pt x="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2;p46">
              <a:extLst>
                <a:ext uri="{FF2B5EF4-FFF2-40B4-BE49-F238E27FC236}">
                  <a16:creationId xmlns:a16="http://schemas.microsoft.com/office/drawing/2014/main" id="{CAD977FF-D338-42BD-B64C-3A079CA68D93}"/>
                </a:ext>
              </a:extLst>
            </p:cNvPr>
            <p:cNvSpPr/>
            <p:nvPr/>
          </p:nvSpPr>
          <p:spPr>
            <a:xfrm>
              <a:off x="4195172" y="4183813"/>
              <a:ext cx="29294" cy="33156"/>
            </a:xfrm>
            <a:custGeom>
              <a:avLst/>
              <a:gdLst/>
              <a:ahLst/>
              <a:cxnLst/>
              <a:rect l="l" t="t" r="r" b="b"/>
              <a:pathLst>
                <a:path w="1115" h="1262" extrusionOk="0">
                  <a:moveTo>
                    <a:pt x="366" y="0"/>
                  </a:moveTo>
                  <a:cubicBezTo>
                    <a:pt x="180" y="0"/>
                    <a:pt x="1" y="193"/>
                    <a:pt x="116" y="409"/>
                  </a:cubicBezTo>
                  <a:lnTo>
                    <a:pt x="525" y="1130"/>
                  </a:lnTo>
                  <a:cubicBezTo>
                    <a:pt x="573" y="1213"/>
                    <a:pt x="670" y="1262"/>
                    <a:pt x="768" y="1262"/>
                  </a:cubicBezTo>
                  <a:cubicBezTo>
                    <a:pt x="976" y="1262"/>
                    <a:pt x="1114" y="1033"/>
                    <a:pt x="1003" y="852"/>
                  </a:cubicBezTo>
                  <a:lnTo>
                    <a:pt x="594" y="131"/>
                  </a:lnTo>
                  <a:cubicBezTo>
                    <a:pt x="534" y="39"/>
                    <a:pt x="450" y="0"/>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3;p46">
              <a:extLst>
                <a:ext uri="{FF2B5EF4-FFF2-40B4-BE49-F238E27FC236}">
                  <a16:creationId xmlns:a16="http://schemas.microsoft.com/office/drawing/2014/main" id="{41B42FDF-0983-49F7-A68C-FF3D1E403545}"/>
                </a:ext>
              </a:extLst>
            </p:cNvPr>
            <p:cNvSpPr/>
            <p:nvPr/>
          </p:nvSpPr>
          <p:spPr>
            <a:xfrm>
              <a:off x="4358272" y="4466505"/>
              <a:ext cx="29294" cy="33287"/>
            </a:xfrm>
            <a:custGeom>
              <a:avLst/>
              <a:gdLst/>
              <a:ahLst/>
              <a:cxnLst/>
              <a:rect l="l" t="t" r="r" b="b"/>
              <a:pathLst>
                <a:path w="1115" h="1267" extrusionOk="0">
                  <a:moveTo>
                    <a:pt x="367" y="1"/>
                  </a:moveTo>
                  <a:cubicBezTo>
                    <a:pt x="182" y="1"/>
                    <a:pt x="1" y="194"/>
                    <a:pt x="115" y="413"/>
                  </a:cubicBezTo>
                  <a:lnTo>
                    <a:pt x="532" y="1128"/>
                  </a:lnTo>
                  <a:cubicBezTo>
                    <a:pt x="580" y="1211"/>
                    <a:pt x="670" y="1267"/>
                    <a:pt x="774" y="1267"/>
                  </a:cubicBezTo>
                  <a:cubicBezTo>
                    <a:pt x="982" y="1267"/>
                    <a:pt x="1114" y="1038"/>
                    <a:pt x="1010" y="850"/>
                  </a:cubicBezTo>
                  <a:lnTo>
                    <a:pt x="594" y="136"/>
                  </a:lnTo>
                  <a:cubicBezTo>
                    <a:pt x="536" y="41"/>
                    <a:pt x="451" y="1"/>
                    <a:pt x="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4;p46">
              <a:extLst>
                <a:ext uri="{FF2B5EF4-FFF2-40B4-BE49-F238E27FC236}">
                  <a16:creationId xmlns:a16="http://schemas.microsoft.com/office/drawing/2014/main" id="{8CFBDE18-7666-4D11-B776-46DED18A2960}"/>
                </a:ext>
              </a:extLst>
            </p:cNvPr>
            <p:cNvSpPr/>
            <p:nvPr/>
          </p:nvSpPr>
          <p:spPr>
            <a:xfrm>
              <a:off x="4412315" y="4410335"/>
              <a:ext cx="39934" cy="25668"/>
            </a:xfrm>
            <a:custGeom>
              <a:avLst/>
              <a:gdLst/>
              <a:ahLst/>
              <a:cxnLst/>
              <a:rect l="l" t="t" r="r" b="b"/>
              <a:pathLst>
                <a:path w="1520" h="977" extrusionOk="0">
                  <a:moveTo>
                    <a:pt x="408" y="1"/>
                  </a:moveTo>
                  <a:cubicBezTo>
                    <a:pt x="158" y="1"/>
                    <a:pt x="0" y="375"/>
                    <a:pt x="285" y="526"/>
                  </a:cubicBezTo>
                  <a:lnTo>
                    <a:pt x="999" y="942"/>
                  </a:lnTo>
                  <a:cubicBezTo>
                    <a:pt x="1041" y="963"/>
                    <a:pt x="1090" y="977"/>
                    <a:pt x="1138" y="977"/>
                  </a:cubicBezTo>
                  <a:cubicBezTo>
                    <a:pt x="1422" y="977"/>
                    <a:pt x="1520" y="602"/>
                    <a:pt x="1277" y="464"/>
                  </a:cubicBezTo>
                  <a:lnTo>
                    <a:pt x="562" y="48"/>
                  </a:lnTo>
                  <a:cubicBezTo>
                    <a:pt x="509" y="15"/>
                    <a:pt x="457"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5;p46">
              <a:extLst>
                <a:ext uri="{FF2B5EF4-FFF2-40B4-BE49-F238E27FC236}">
                  <a16:creationId xmlns:a16="http://schemas.microsoft.com/office/drawing/2014/main" id="{3605B542-0ECB-41B4-9033-FFA8D97FCB84}"/>
                </a:ext>
              </a:extLst>
            </p:cNvPr>
            <p:cNvSpPr/>
            <p:nvPr/>
          </p:nvSpPr>
          <p:spPr>
            <a:xfrm>
              <a:off x="4130306" y="4247340"/>
              <a:ext cx="39304" cy="25589"/>
            </a:xfrm>
            <a:custGeom>
              <a:avLst/>
              <a:gdLst/>
              <a:ahLst/>
              <a:cxnLst/>
              <a:rect l="l" t="t" r="r" b="b"/>
              <a:pathLst>
                <a:path w="1496" h="974" extrusionOk="0">
                  <a:moveTo>
                    <a:pt x="397" y="1"/>
                  </a:moveTo>
                  <a:cubicBezTo>
                    <a:pt x="153" y="1"/>
                    <a:pt x="0" y="356"/>
                    <a:pt x="254" y="515"/>
                  </a:cubicBezTo>
                  <a:lnTo>
                    <a:pt x="975" y="931"/>
                  </a:lnTo>
                  <a:cubicBezTo>
                    <a:pt x="1017" y="959"/>
                    <a:pt x="1066" y="966"/>
                    <a:pt x="1114" y="973"/>
                  </a:cubicBezTo>
                  <a:lnTo>
                    <a:pt x="1114" y="966"/>
                  </a:lnTo>
                  <a:cubicBezTo>
                    <a:pt x="1398" y="966"/>
                    <a:pt x="1496" y="592"/>
                    <a:pt x="1253" y="453"/>
                  </a:cubicBezTo>
                  <a:lnTo>
                    <a:pt x="531" y="37"/>
                  </a:lnTo>
                  <a:cubicBezTo>
                    <a:pt x="485" y="12"/>
                    <a:pt x="439" y="1"/>
                    <a:pt x="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36;p46">
              <a:extLst>
                <a:ext uri="{FF2B5EF4-FFF2-40B4-BE49-F238E27FC236}">
                  <a16:creationId xmlns:a16="http://schemas.microsoft.com/office/drawing/2014/main" id="{36E6F0E2-D13D-40B1-9F86-FCDCA8E79D72}"/>
                </a:ext>
              </a:extLst>
            </p:cNvPr>
            <p:cNvSpPr/>
            <p:nvPr/>
          </p:nvSpPr>
          <p:spPr>
            <a:xfrm>
              <a:off x="4413418" y="4247182"/>
              <a:ext cx="39908" cy="25747"/>
            </a:xfrm>
            <a:custGeom>
              <a:avLst/>
              <a:gdLst/>
              <a:ahLst/>
              <a:cxnLst/>
              <a:rect l="l" t="t" r="r" b="b"/>
              <a:pathLst>
                <a:path w="1519" h="980" extrusionOk="0">
                  <a:moveTo>
                    <a:pt x="1114" y="0"/>
                  </a:moveTo>
                  <a:cubicBezTo>
                    <a:pt x="1064" y="0"/>
                    <a:pt x="1011" y="15"/>
                    <a:pt x="957" y="50"/>
                  </a:cubicBezTo>
                  <a:lnTo>
                    <a:pt x="243" y="459"/>
                  </a:lnTo>
                  <a:cubicBezTo>
                    <a:pt x="0" y="605"/>
                    <a:pt x="97" y="972"/>
                    <a:pt x="382" y="979"/>
                  </a:cubicBezTo>
                  <a:cubicBezTo>
                    <a:pt x="430" y="979"/>
                    <a:pt x="479" y="965"/>
                    <a:pt x="520" y="937"/>
                  </a:cubicBezTo>
                  <a:lnTo>
                    <a:pt x="1235" y="528"/>
                  </a:lnTo>
                  <a:cubicBezTo>
                    <a:pt x="1518" y="378"/>
                    <a:pt x="1363"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37;p46">
              <a:extLst>
                <a:ext uri="{FF2B5EF4-FFF2-40B4-BE49-F238E27FC236}">
                  <a16:creationId xmlns:a16="http://schemas.microsoft.com/office/drawing/2014/main" id="{3C1FF46D-D4B8-4009-9933-7E51F08F7C8C}"/>
                </a:ext>
              </a:extLst>
            </p:cNvPr>
            <p:cNvSpPr/>
            <p:nvPr/>
          </p:nvSpPr>
          <p:spPr>
            <a:xfrm>
              <a:off x="4130595" y="4410624"/>
              <a:ext cx="39304" cy="25379"/>
            </a:xfrm>
            <a:custGeom>
              <a:avLst/>
              <a:gdLst/>
              <a:ahLst/>
              <a:cxnLst/>
              <a:rect l="l" t="t" r="r" b="b"/>
              <a:pathLst>
                <a:path w="1496" h="966" extrusionOk="0">
                  <a:moveTo>
                    <a:pt x="1099" y="1"/>
                  </a:moveTo>
                  <a:cubicBezTo>
                    <a:pt x="1056" y="1"/>
                    <a:pt x="1011" y="12"/>
                    <a:pt x="964" y="37"/>
                  </a:cubicBezTo>
                  <a:lnTo>
                    <a:pt x="243" y="453"/>
                  </a:lnTo>
                  <a:cubicBezTo>
                    <a:pt x="0" y="598"/>
                    <a:pt x="104" y="966"/>
                    <a:pt x="382" y="966"/>
                  </a:cubicBezTo>
                  <a:cubicBezTo>
                    <a:pt x="430" y="966"/>
                    <a:pt x="479" y="952"/>
                    <a:pt x="520" y="931"/>
                  </a:cubicBezTo>
                  <a:lnTo>
                    <a:pt x="1242" y="515"/>
                  </a:lnTo>
                  <a:cubicBezTo>
                    <a:pt x="1496" y="356"/>
                    <a:pt x="1343" y="1"/>
                    <a:pt x="1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8;p46">
              <a:extLst>
                <a:ext uri="{FF2B5EF4-FFF2-40B4-BE49-F238E27FC236}">
                  <a16:creationId xmlns:a16="http://schemas.microsoft.com/office/drawing/2014/main" id="{8A827F78-C33E-467E-B0EE-F2E71CD58EFB}"/>
                </a:ext>
              </a:extLst>
            </p:cNvPr>
            <p:cNvSpPr/>
            <p:nvPr/>
          </p:nvSpPr>
          <p:spPr>
            <a:xfrm>
              <a:off x="4255231" y="4494118"/>
              <a:ext cx="72565" cy="50864"/>
            </a:xfrm>
            <a:custGeom>
              <a:avLst/>
              <a:gdLst/>
              <a:ahLst/>
              <a:cxnLst/>
              <a:rect l="l" t="t" r="r" b="b"/>
              <a:pathLst>
                <a:path w="2762" h="1936" extrusionOk="0">
                  <a:moveTo>
                    <a:pt x="1" y="1"/>
                  </a:moveTo>
                  <a:lnTo>
                    <a:pt x="1" y="1381"/>
                  </a:lnTo>
                  <a:cubicBezTo>
                    <a:pt x="1" y="1686"/>
                    <a:pt x="243" y="1936"/>
                    <a:pt x="549" y="1936"/>
                  </a:cubicBezTo>
                  <a:lnTo>
                    <a:pt x="2206" y="1936"/>
                  </a:lnTo>
                  <a:cubicBezTo>
                    <a:pt x="2511" y="1936"/>
                    <a:pt x="2761" y="1686"/>
                    <a:pt x="2761" y="1381"/>
                  </a:cubicBezTo>
                  <a:lnTo>
                    <a:pt x="27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9;p46">
              <a:extLst>
                <a:ext uri="{FF2B5EF4-FFF2-40B4-BE49-F238E27FC236}">
                  <a16:creationId xmlns:a16="http://schemas.microsoft.com/office/drawing/2014/main" id="{ADE68F28-E9C4-4BED-9CC5-85CD435C0500}"/>
                </a:ext>
              </a:extLst>
            </p:cNvPr>
            <p:cNvSpPr/>
            <p:nvPr/>
          </p:nvSpPr>
          <p:spPr>
            <a:xfrm>
              <a:off x="4247954" y="4494118"/>
              <a:ext cx="87120" cy="14608"/>
            </a:xfrm>
            <a:custGeom>
              <a:avLst/>
              <a:gdLst/>
              <a:ahLst/>
              <a:cxnLst/>
              <a:rect l="l" t="t" r="r" b="b"/>
              <a:pathLst>
                <a:path w="3316" h="556" extrusionOk="0">
                  <a:moveTo>
                    <a:pt x="278" y="1"/>
                  </a:moveTo>
                  <a:cubicBezTo>
                    <a:pt x="125" y="1"/>
                    <a:pt x="0" y="125"/>
                    <a:pt x="0" y="278"/>
                  </a:cubicBezTo>
                  <a:cubicBezTo>
                    <a:pt x="0" y="431"/>
                    <a:pt x="125" y="556"/>
                    <a:pt x="278" y="556"/>
                  </a:cubicBezTo>
                  <a:lnTo>
                    <a:pt x="3038" y="556"/>
                  </a:lnTo>
                  <a:cubicBezTo>
                    <a:pt x="3191" y="556"/>
                    <a:pt x="3316" y="431"/>
                    <a:pt x="3316" y="278"/>
                  </a:cubicBezTo>
                  <a:cubicBezTo>
                    <a:pt x="3316" y="125"/>
                    <a:pt x="3191" y="1"/>
                    <a:pt x="3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39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396015" y="1131298"/>
            <a:ext cx="4660490" cy="22955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518373" y="756913"/>
            <a:ext cx="4492527" cy="478620"/>
          </a:xfrm>
          <a:prstGeom prst="rect">
            <a:avLst/>
          </a:prstGeom>
        </p:spPr>
        <p:txBody>
          <a:bodyPr spcFirstLastPara="1" wrap="square" lIns="91425" tIns="91425" rIns="91425" bIns="91425" anchor="t" anchorCtr="0">
            <a:noAutofit/>
          </a:bodyPr>
          <a:lstStyle/>
          <a:p>
            <a:pPr lvl="0"/>
            <a:r>
              <a:rPr lang="en-US" dirty="0"/>
              <a:t>Awareness</a:t>
            </a:r>
            <a:endParaRPr sz="4000" dirty="0"/>
          </a:p>
        </p:txBody>
      </p:sp>
      <p:sp>
        <p:nvSpPr>
          <p:cNvPr id="258" name="Google Shape;258;p29"/>
          <p:cNvSpPr txBox="1">
            <a:spLocks noGrp="1"/>
          </p:cNvSpPr>
          <p:nvPr>
            <p:ph type="subTitle" idx="1"/>
          </p:nvPr>
        </p:nvSpPr>
        <p:spPr>
          <a:xfrm>
            <a:off x="1115908" y="1845427"/>
            <a:ext cx="4998686" cy="2205065"/>
          </a:xfrm>
          <a:prstGeom prst="rect">
            <a:avLst/>
          </a:prstGeom>
        </p:spPr>
        <p:txBody>
          <a:bodyPr spcFirstLastPara="1" wrap="square" lIns="91425" tIns="91425" rIns="91425" bIns="91425" anchor="t" anchorCtr="0">
            <a:noAutofit/>
          </a:bodyPr>
          <a:lstStyle/>
          <a:p>
            <a:pPr marL="0" lvl="0" indent="0">
              <a:spcAft>
                <a:spcPts val="1600"/>
              </a:spcAft>
            </a:pPr>
            <a:r>
              <a:rPr lang="en-US" dirty="0">
                <a:solidFill>
                  <a:srgbClr val="333333"/>
                </a:solidFill>
                <a:latin typeface="Source Sans Pro" panose="020B0503030403020204" pitchFamily="34" charset="0"/>
              </a:rPr>
              <a:t>We have reached what is still the realm of science fiction, because there is currently no self-awareness of AI. It would be an Artificial Intelligence that has developed self-awareness and is able to recognize itself as an independent entity, which can make its own decisions, differentiating between it and the objects, people and systems that surround it. It would be the first step in what he has called the uniqueness of technology.
</a:t>
            </a:r>
            <a:endParaRPr lang="es-ES" sz="1400" dirty="0"/>
          </a:p>
        </p:txBody>
      </p:sp>
      <p:grpSp>
        <p:nvGrpSpPr>
          <p:cNvPr id="26" name="Google Shape;1110;p49">
            <a:extLst>
              <a:ext uri="{FF2B5EF4-FFF2-40B4-BE49-F238E27FC236}">
                <a16:creationId xmlns:a16="http://schemas.microsoft.com/office/drawing/2014/main" id="{BAC30E68-DA79-422B-A9E5-0FC006E527B9}"/>
              </a:ext>
            </a:extLst>
          </p:cNvPr>
          <p:cNvGrpSpPr/>
          <p:nvPr/>
        </p:nvGrpSpPr>
        <p:grpSpPr>
          <a:xfrm>
            <a:off x="6663609" y="341200"/>
            <a:ext cx="2480391" cy="2472769"/>
            <a:chOff x="692685" y="538923"/>
            <a:chExt cx="3737914" cy="4065286"/>
          </a:xfrm>
        </p:grpSpPr>
        <p:sp>
          <p:nvSpPr>
            <p:cNvPr id="27" name="Google Shape;1111;p49">
              <a:extLst>
                <a:ext uri="{FF2B5EF4-FFF2-40B4-BE49-F238E27FC236}">
                  <a16:creationId xmlns:a16="http://schemas.microsoft.com/office/drawing/2014/main" id="{0E52E42D-BB3D-4232-B5C1-FCBFE3A68102}"/>
                </a:ext>
              </a:extLst>
            </p:cNvPr>
            <p:cNvSpPr/>
            <p:nvPr/>
          </p:nvSpPr>
          <p:spPr>
            <a:xfrm flipH="1">
              <a:off x="720026" y="4328225"/>
              <a:ext cx="3710574" cy="27598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2;p49">
              <a:extLst>
                <a:ext uri="{FF2B5EF4-FFF2-40B4-BE49-F238E27FC236}">
                  <a16:creationId xmlns:a16="http://schemas.microsoft.com/office/drawing/2014/main" id="{5F3F98F5-3AD4-444C-83E5-6250AD1D6AB3}"/>
                </a:ext>
              </a:extLst>
            </p:cNvPr>
            <p:cNvSpPr/>
            <p:nvPr/>
          </p:nvSpPr>
          <p:spPr>
            <a:xfrm flipH="1">
              <a:off x="692685" y="538923"/>
              <a:ext cx="2109125" cy="3927796"/>
            </a:xfrm>
            <a:custGeom>
              <a:avLst/>
              <a:gdLst/>
              <a:ahLst/>
              <a:cxnLst/>
              <a:rect l="l" t="t" r="r" b="b"/>
              <a:pathLst>
                <a:path w="72150" h="134364" extrusionOk="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3;p49">
              <a:extLst>
                <a:ext uri="{FF2B5EF4-FFF2-40B4-BE49-F238E27FC236}">
                  <a16:creationId xmlns:a16="http://schemas.microsoft.com/office/drawing/2014/main" id="{BF538746-DB93-4EAC-957E-C49B27D1E8D2}"/>
                </a:ext>
              </a:extLst>
            </p:cNvPr>
            <p:cNvSpPr/>
            <p:nvPr/>
          </p:nvSpPr>
          <p:spPr>
            <a:xfrm flipH="1">
              <a:off x="723905" y="538923"/>
              <a:ext cx="2109096" cy="3927796"/>
            </a:xfrm>
            <a:custGeom>
              <a:avLst/>
              <a:gdLst/>
              <a:ahLst/>
              <a:cxnLst/>
              <a:rect l="l" t="t" r="r" b="b"/>
              <a:pathLst>
                <a:path w="72149" h="134364" extrusionOk="0">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4;p49">
              <a:extLst>
                <a:ext uri="{FF2B5EF4-FFF2-40B4-BE49-F238E27FC236}">
                  <a16:creationId xmlns:a16="http://schemas.microsoft.com/office/drawing/2014/main" id="{35FD56C0-9CDE-42DB-97B0-99F9B5C72742}"/>
                </a:ext>
              </a:extLst>
            </p:cNvPr>
            <p:cNvSpPr/>
            <p:nvPr/>
          </p:nvSpPr>
          <p:spPr>
            <a:xfrm flipH="1">
              <a:off x="753109" y="759307"/>
              <a:ext cx="2050689" cy="3492874"/>
            </a:xfrm>
            <a:custGeom>
              <a:avLst/>
              <a:gdLst/>
              <a:ahLst/>
              <a:cxnLst/>
              <a:rect l="l" t="t" r="r" b="b"/>
              <a:pathLst>
                <a:path w="70151" h="119486" extrusionOk="0">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5;p49">
              <a:extLst>
                <a:ext uri="{FF2B5EF4-FFF2-40B4-BE49-F238E27FC236}">
                  <a16:creationId xmlns:a16="http://schemas.microsoft.com/office/drawing/2014/main" id="{04BB1EB0-83A0-4D3A-B59A-5740B9A769EB}"/>
                </a:ext>
              </a:extLst>
            </p:cNvPr>
            <p:cNvSpPr/>
            <p:nvPr/>
          </p:nvSpPr>
          <p:spPr>
            <a:xfrm flipH="1">
              <a:off x="1717489" y="3861138"/>
              <a:ext cx="170542" cy="324393"/>
            </a:xfrm>
            <a:custGeom>
              <a:avLst/>
              <a:gdLst/>
              <a:ahLst/>
              <a:cxnLst/>
              <a:rect l="l" t="t" r="r" b="b"/>
              <a:pathLst>
                <a:path w="5834" h="11097" extrusionOk="0">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16;p49">
              <a:extLst>
                <a:ext uri="{FF2B5EF4-FFF2-40B4-BE49-F238E27FC236}">
                  <a16:creationId xmlns:a16="http://schemas.microsoft.com/office/drawing/2014/main" id="{6082E9D3-156D-4F91-AFC4-49E4EF8F2B06}"/>
                </a:ext>
              </a:extLst>
            </p:cNvPr>
            <p:cNvSpPr/>
            <p:nvPr/>
          </p:nvSpPr>
          <p:spPr>
            <a:xfrm flipH="1">
              <a:off x="784300" y="758342"/>
              <a:ext cx="1077539" cy="3415847"/>
            </a:xfrm>
            <a:custGeom>
              <a:avLst/>
              <a:gdLst/>
              <a:ahLst/>
              <a:cxnLst/>
              <a:rect l="l" t="t" r="r" b="b"/>
              <a:pathLst>
                <a:path w="36861" h="116851" extrusionOk="0">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17;p49">
              <a:extLst>
                <a:ext uri="{FF2B5EF4-FFF2-40B4-BE49-F238E27FC236}">
                  <a16:creationId xmlns:a16="http://schemas.microsoft.com/office/drawing/2014/main" id="{1E900BAA-E522-47AB-A3E8-C2DCD7E9C5C9}"/>
                </a:ext>
              </a:extLst>
            </p:cNvPr>
            <p:cNvSpPr/>
            <p:nvPr/>
          </p:nvSpPr>
          <p:spPr>
            <a:xfrm flipH="1">
              <a:off x="1454221" y="625714"/>
              <a:ext cx="405659" cy="45866"/>
            </a:xfrm>
            <a:custGeom>
              <a:avLst/>
              <a:gdLst/>
              <a:ahLst/>
              <a:cxnLst/>
              <a:rect l="l" t="t" r="r" b="b"/>
              <a:pathLst>
                <a:path w="13877" h="1569" extrusionOk="0">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18;p49">
              <a:extLst>
                <a:ext uri="{FF2B5EF4-FFF2-40B4-BE49-F238E27FC236}">
                  <a16:creationId xmlns:a16="http://schemas.microsoft.com/office/drawing/2014/main" id="{CDB9BA46-3407-4E91-BB16-4629CAF5190A}"/>
                </a:ext>
              </a:extLst>
            </p:cNvPr>
            <p:cNvSpPr/>
            <p:nvPr/>
          </p:nvSpPr>
          <p:spPr>
            <a:xfrm flipH="1">
              <a:off x="3254271" y="1181015"/>
              <a:ext cx="524840" cy="875689"/>
            </a:xfrm>
            <a:custGeom>
              <a:avLst/>
              <a:gdLst/>
              <a:ahLst/>
              <a:cxnLst/>
              <a:rect l="l" t="t" r="r" b="b"/>
              <a:pathLst>
                <a:path w="17954" h="29956" extrusionOk="0">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9;p49">
              <a:extLst>
                <a:ext uri="{FF2B5EF4-FFF2-40B4-BE49-F238E27FC236}">
                  <a16:creationId xmlns:a16="http://schemas.microsoft.com/office/drawing/2014/main" id="{899BAE86-5312-4809-B64E-987B6C5F047F}"/>
                </a:ext>
              </a:extLst>
            </p:cNvPr>
            <p:cNvSpPr/>
            <p:nvPr/>
          </p:nvSpPr>
          <p:spPr>
            <a:xfrm flipH="1">
              <a:off x="3335215" y="1680393"/>
              <a:ext cx="99478" cy="149027"/>
            </a:xfrm>
            <a:custGeom>
              <a:avLst/>
              <a:gdLst/>
              <a:ahLst/>
              <a:cxnLst/>
              <a:rect l="l" t="t" r="r" b="b"/>
              <a:pathLst>
                <a:path w="3403" h="5098" extrusionOk="0">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0;p49">
              <a:extLst>
                <a:ext uri="{FF2B5EF4-FFF2-40B4-BE49-F238E27FC236}">
                  <a16:creationId xmlns:a16="http://schemas.microsoft.com/office/drawing/2014/main" id="{FBC81D5C-3FAC-4634-9A0E-E182B4035213}"/>
                </a:ext>
              </a:extLst>
            </p:cNvPr>
            <p:cNvSpPr/>
            <p:nvPr/>
          </p:nvSpPr>
          <p:spPr>
            <a:xfrm flipH="1">
              <a:off x="3690156" y="1983827"/>
              <a:ext cx="105325" cy="133856"/>
            </a:xfrm>
            <a:custGeom>
              <a:avLst/>
              <a:gdLst/>
              <a:ahLst/>
              <a:cxnLst/>
              <a:rect l="l" t="t" r="r" b="b"/>
              <a:pathLst>
                <a:path w="3603" h="4579" extrusionOk="0">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1;p49">
              <a:extLst>
                <a:ext uri="{FF2B5EF4-FFF2-40B4-BE49-F238E27FC236}">
                  <a16:creationId xmlns:a16="http://schemas.microsoft.com/office/drawing/2014/main" id="{AB152FAB-6B63-4EB5-996E-DA369F91AC91}"/>
                </a:ext>
              </a:extLst>
            </p:cNvPr>
            <p:cNvSpPr/>
            <p:nvPr/>
          </p:nvSpPr>
          <p:spPr>
            <a:xfrm flipH="1">
              <a:off x="3737922" y="2015252"/>
              <a:ext cx="95590" cy="147273"/>
            </a:xfrm>
            <a:custGeom>
              <a:avLst/>
              <a:gdLst/>
              <a:ahLst/>
              <a:cxnLst/>
              <a:rect l="l" t="t" r="r" b="b"/>
              <a:pathLst>
                <a:path w="3270" h="5038" extrusionOk="0">
                  <a:moveTo>
                    <a:pt x="1301" y="1"/>
                  </a:moveTo>
                  <a:lnTo>
                    <a:pt x="0" y="2202"/>
                  </a:lnTo>
                  <a:lnTo>
                    <a:pt x="1935" y="5037"/>
                  </a:lnTo>
                  <a:lnTo>
                    <a:pt x="3269" y="3503"/>
                  </a:lnTo>
                  <a:lnTo>
                    <a:pt x="13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2;p49">
              <a:extLst>
                <a:ext uri="{FF2B5EF4-FFF2-40B4-BE49-F238E27FC236}">
                  <a16:creationId xmlns:a16="http://schemas.microsoft.com/office/drawing/2014/main" id="{478030EC-BDF5-4BB8-B2F6-9505D5C8AC22}"/>
                </a:ext>
              </a:extLst>
            </p:cNvPr>
            <p:cNvSpPr/>
            <p:nvPr/>
          </p:nvSpPr>
          <p:spPr>
            <a:xfrm flipH="1">
              <a:off x="1826701" y="3834624"/>
              <a:ext cx="183726" cy="332578"/>
            </a:xfrm>
            <a:custGeom>
              <a:avLst/>
              <a:gdLst/>
              <a:ahLst/>
              <a:cxnLst/>
              <a:rect l="l" t="t" r="r" b="b"/>
              <a:pathLst>
                <a:path w="6285" h="11377" extrusionOk="0">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3;p49">
              <a:extLst>
                <a:ext uri="{FF2B5EF4-FFF2-40B4-BE49-F238E27FC236}">
                  <a16:creationId xmlns:a16="http://schemas.microsoft.com/office/drawing/2014/main" id="{7AEBE85C-9578-4C95-9EBE-F3BA069778F5}"/>
                </a:ext>
              </a:extLst>
            </p:cNvPr>
            <p:cNvSpPr/>
            <p:nvPr/>
          </p:nvSpPr>
          <p:spPr>
            <a:xfrm flipH="1">
              <a:off x="2921751" y="4298982"/>
              <a:ext cx="395925" cy="116053"/>
            </a:xfrm>
            <a:custGeom>
              <a:avLst/>
              <a:gdLst/>
              <a:ahLst/>
              <a:cxnLst/>
              <a:rect l="l" t="t" r="r" b="b"/>
              <a:pathLst>
                <a:path w="13544" h="3970" extrusionOk="0">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4;p49">
              <a:extLst>
                <a:ext uri="{FF2B5EF4-FFF2-40B4-BE49-F238E27FC236}">
                  <a16:creationId xmlns:a16="http://schemas.microsoft.com/office/drawing/2014/main" id="{29BC5582-806A-427E-A15D-60B7443D787E}"/>
                </a:ext>
              </a:extLst>
            </p:cNvPr>
            <p:cNvSpPr/>
            <p:nvPr/>
          </p:nvSpPr>
          <p:spPr>
            <a:xfrm flipH="1">
              <a:off x="3039733" y="3084197"/>
              <a:ext cx="258445" cy="261602"/>
            </a:xfrm>
            <a:custGeom>
              <a:avLst/>
              <a:gdLst/>
              <a:ahLst/>
              <a:cxnLst/>
              <a:rect l="l" t="t" r="r" b="b"/>
              <a:pathLst>
                <a:path w="8841" h="8949" extrusionOk="0">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5;p49">
              <a:extLst>
                <a:ext uri="{FF2B5EF4-FFF2-40B4-BE49-F238E27FC236}">
                  <a16:creationId xmlns:a16="http://schemas.microsoft.com/office/drawing/2014/main" id="{76D3E229-80E8-423E-8266-8FE71C6C99DF}"/>
                </a:ext>
              </a:extLst>
            </p:cNvPr>
            <p:cNvSpPr/>
            <p:nvPr/>
          </p:nvSpPr>
          <p:spPr>
            <a:xfrm flipH="1">
              <a:off x="2934438" y="2070677"/>
              <a:ext cx="369586" cy="2149349"/>
            </a:xfrm>
            <a:custGeom>
              <a:avLst/>
              <a:gdLst/>
              <a:ahLst/>
              <a:cxnLst/>
              <a:rect l="l" t="t" r="r" b="b"/>
              <a:pathLst>
                <a:path w="12643" h="73526" extrusionOk="0">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6;p49">
              <a:extLst>
                <a:ext uri="{FF2B5EF4-FFF2-40B4-BE49-F238E27FC236}">
                  <a16:creationId xmlns:a16="http://schemas.microsoft.com/office/drawing/2014/main" id="{8F89CCBD-9C55-4F33-8AD0-46CC5EFE23BB}"/>
                </a:ext>
              </a:extLst>
            </p:cNvPr>
            <p:cNvSpPr/>
            <p:nvPr/>
          </p:nvSpPr>
          <p:spPr>
            <a:xfrm flipH="1">
              <a:off x="2922745" y="3084197"/>
              <a:ext cx="258415" cy="261602"/>
            </a:xfrm>
            <a:custGeom>
              <a:avLst/>
              <a:gdLst/>
              <a:ahLst/>
              <a:cxnLst/>
              <a:rect l="l" t="t" r="r" b="b"/>
              <a:pathLst>
                <a:path w="8840" h="8949" extrusionOk="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27;p49">
              <a:extLst>
                <a:ext uri="{FF2B5EF4-FFF2-40B4-BE49-F238E27FC236}">
                  <a16:creationId xmlns:a16="http://schemas.microsoft.com/office/drawing/2014/main" id="{66E55135-9E77-46DE-9419-1F9390F8AAB1}"/>
                </a:ext>
              </a:extLst>
            </p:cNvPr>
            <p:cNvSpPr/>
            <p:nvPr/>
          </p:nvSpPr>
          <p:spPr>
            <a:xfrm flipH="1">
              <a:off x="2958818" y="2074740"/>
              <a:ext cx="153120" cy="425187"/>
            </a:xfrm>
            <a:custGeom>
              <a:avLst/>
              <a:gdLst/>
              <a:ahLst/>
              <a:cxnLst/>
              <a:rect l="l" t="t" r="r" b="b"/>
              <a:pathLst>
                <a:path w="5238" h="14545" extrusionOk="0">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8;p49">
              <a:extLst>
                <a:ext uri="{FF2B5EF4-FFF2-40B4-BE49-F238E27FC236}">
                  <a16:creationId xmlns:a16="http://schemas.microsoft.com/office/drawing/2014/main" id="{FF2F1A0C-AEB2-48AD-B40E-028CAE56F5E4}"/>
                </a:ext>
              </a:extLst>
            </p:cNvPr>
            <p:cNvSpPr/>
            <p:nvPr/>
          </p:nvSpPr>
          <p:spPr>
            <a:xfrm flipH="1">
              <a:off x="2739399" y="1810595"/>
              <a:ext cx="546092" cy="481079"/>
            </a:xfrm>
            <a:custGeom>
              <a:avLst/>
              <a:gdLst/>
              <a:ahLst/>
              <a:cxnLst/>
              <a:rect l="l" t="t" r="r" b="b"/>
              <a:pathLst>
                <a:path w="18681" h="16457" extrusionOk="0">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9;p49">
              <a:extLst>
                <a:ext uri="{FF2B5EF4-FFF2-40B4-BE49-F238E27FC236}">
                  <a16:creationId xmlns:a16="http://schemas.microsoft.com/office/drawing/2014/main" id="{530C5BA3-8927-460E-8F3C-796F124E53AB}"/>
                </a:ext>
              </a:extLst>
            </p:cNvPr>
            <p:cNvSpPr/>
            <p:nvPr/>
          </p:nvSpPr>
          <p:spPr>
            <a:xfrm flipH="1">
              <a:off x="2438099" y="2961654"/>
              <a:ext cx="273061" cy="257363"/>
            </a:xfrm>
            <a:custGeom>
              <a:avLst/>
              <a:gdLst/>
              <a:ahLst/>
              <a:cxnLst/>
              <a:rect l="l" t="t" r="r" b="b"/>
              <a:pathLst>
                <a:path w="9341" h="8804" extrusionOk="0">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0;p49">
              <a:extLst>
                <a:ext uri="{FF2B5EF4-FFF2-40B4-BE49-F238E27FC236}">
                  <a16:creationId xmlns:a16="http://schemas.microsoft.com/office/drawing/2014/main" id="{57150C62-9ABB-4165-825A-C90431C010CF}"/>
                </a:ext>
              </a:extLst>
            </p:cNvPr>
            <p:cNvSpPr/>
            <p:nvPr/>
          </p:nvSpPr>
          <p:spPr>
            <a:xfrm flipH="1">
              <a:off x="1971022" y="2010516"/>
              <a:ext cx="1065817" cy="1851031"/>
            </a:xfrm>
            <a:custGeom>
              <a:avLst/>
              <a:gdLst/>
              <a:ahLst/>
              <a:cxnLst/>
              <a:rect l="l" t="t" r="r" b="b"/>
              <a:pathLst>
                <a:path w="36460" h="63321" extrusionOk="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31;p49">
              <a:extLst>
                <a:ext uri="{FF2B5EF4-FFF2-40B4-BE49-F238E27FC236}">
                  <a16:creationId xmlns:a16="http://schemas.microsoft.com/office/drawing/2014/main" id="{4BCC106A-4D74-4801-AEB7-221E8A0AC57C}"/>
                </a:ext>
              </a:extLst>
            </p:cNvPr>
            <p:cNvSpPr/>
            <p:nvPr/>
          </p:nvSpPr>
          <p:spPr>
            <a:xfrm flipH="1">
              <a:off x="2325963" y="2919735"/>
              <a:ext cx="273061" cy="256924"/>
            </a:xfrm>
            <a:custGeom>
              <a:avLst/>
              <a:gdLst/>
              <a:ahLst/>
              <a:cxnLst/>
              <a:rect l="l" t="t" r="r" b="b"/>
              <a:pathLst>
                <a:path w="9341" h="8789" extrusionOk="0">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2;p49">
              <a:extLst>
                <a:ext uri="{FF2B5EF4-FFF2-40B4-BE49-F238E27FC236}">
                  <a16:creationId xmlns:a16="http://schemas.microsoft.com/office/drawing/2014/main" id="{58D9DE16-C0DA-498E-B13D-0CAFEBC14E62}"/>
                </a:ext>
              </a:extLst>
            </p:cNvPr>
            <p:cNvSpPr/>
            <p:nvPr/>
          </p:nvSpPr>
          <p:spPr>
            <a:xfrm flipH="1">
              <a:off x="2764772" y="1089722"/>
              <a:ext cx="667963" cy="938685"/>
            </a:xfrm>
            <a:custGeom>
              <a:avLst/>
              <a:gdLst/>
              <a:ahLst/>
              <a:cxnLst/>
              <a:rect l="l" t="t" r="r" b="b"/>
              <a:pathLst>
                <a:path w="22850" h="32111" extrusionOk="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33;p49">
              <a:extLst>
                <a:ext uri="{FF2B5EF4-FFF2-40B4-BE49-F238E27FC236}">
                  <a16:creationId xmlns:a16="http://schemas.microsoft.com/office/drawing/2014/main" id="{43F80A21-B2B2-449F-83C0-549B20C23DF2}"/>
                </a:ext>
              </a:extLst>
            </p:cNvPr>
            <p:cNvSpPr/>
            <p:nvPr/>
          </p:nvSpPr>
          <p:spPr>
            <a:xfrm flipH="1">
              <a:off x="2838877" y="1244917"/>
              <a:ext cx="118976" cy="230147"/>
            </a:xfrm>
            <a:custGeom>
              <a:avLst/>
              <a:gdLst/>
              <a:ahLst/>
              <a:cxnLst/>
              <a:rect l="l" t="t" r="r" b="b"/>
              <a:pathLst>
                <a:path w="4070" h="7873" extrusionOk="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34;p49">
              <a:extLst>
                <a:ext uri="{FF2B5EF4-FFF2-40B4-BE49-F238E27FC236}">
                  <a16:creationId xmlns:a16="http://schemas.microsoft.com/office/drawing/2014/main" id="{80D5134F-746D-42E3-A889-F6275C67C639}"/>
                </a:ext>
              </a:extLst>
            </p:cNvPr>
            <p:cNvSpPr/>
            <p:nvPr/>
          </p:nvSpPr>
          <p:spPr>
            <a:xfrm flipH="1">
              <a:off x="3015704" y="813796"/>
              <a:ext cx="262011" cy="210766"/>
            </a:xfrm>
            <a:custGeom>
              <a:avLst/>
              <a:gdLst/>
              <a:ahLst/>
              <a:cxnLst/>
              <a:rect l="l" t="t" r="r" b="b"/>
              <a:pathLst>
                <a:path w="8963" h="7210" extrusionOk="0">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5;p49">
              <a:extLst>
                <a:ext uri="{FF2B5EF4-FFF2-40B4-BE49-F238E27FC236}">
                  <a16:creationId xmlns:a16="http://schemas.microsoft.com/office/drawing/2014/main" id="{04966F2C-DAC0-4232-ACCF-00144031607F}"/>
                </a:ext>
              </a:extLst>
            </p:cNvPr>
            <p:cNvSpPr/>
            <p:nvPr/>
          </p:nvSpPr>
          <p:spPr>
            <a:xfrm flipH="1">
              <a:off x="3050549" y="783950"/>
              <a:ext cx="248593" cy="211380"/>
            </a:xfrm>
            <a:custGeom>
              <a:avLst/>
              <a:gdLst/>
              <a:ahLst/>
              <a:cxnLst/>
              <a:rect l="l" t="t" r="r" b="b"/>
              <a:pathLst>
                <a:path w="8504" h="7231" extrusionOk="0">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36;p49">
              <a:extLst>
                <a:ext uri="{FF2B5EF4-FFF2-40B4-BE49-F238E27FC236}">
                  <a16:creationId xmlns:a16="http://schemas.microsoft.com/office/drawing/2014/main" id="{76B417C8-4974-451C-9C1E-C864B751BB06}"/>
                </a:ext>
              </a:extLst>
            </p:cNvPr>
            <p:cNvSpPr/>
            <p:nvPr/>
          </p:nvSpPr>
          <p:spPr>
            <a:xfrm flipH="1">
              <a:off x="3034647" y="637086"/>
              <a:ext cx="276218" cy="210006"/>
            </a:xfrm>
            <a:custGeom>
              <a:avLst/>
              <a:gdLst/>
              <a:ahLst/>
              <a:cxnLst/>
              <a:rect l="l" t="t" r="r" b="b"/>
              <a:pathLst>
                <a:path w="9449" h="7184" extrusionOk="0">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37;p49">
              <a:extLst>
                <a:ext uri="{FF2B5EF4-FFF2-40B4-BE49-F238E27FC236}">
                  <a16:creationId xmlns:a16="http://schemas.microsoft.com/office/drawing/2014/main" id="{F62E1A43-762D-429B-8D3E-3299FEC96FE2}"/>
                </a:ext>
              </a:extLst>
            </p:cNvPr>
            <p:cNvSpPr/>
            <p:nvPr/>
          </p:nvSpPr>
          <p:spPr>
            <a:xfrm flipH="1">
              <a:off x="3089925" y="605164"/>
              <a:ext cx="269699" cy="209743"/>
            </a:xfrm>
            <a:custGeom>
              <a:avLst/>
              <a:gdLst/>
              <a:ahLst/>
              <a:cxnLst/>
              <a:rect l="l" t="t" r="r" b="b"/>
              <a:pathLst>
                <a:path w="9226" h="7175" extrusionOk="0">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8;p49">
              <a:extLst>
                <a:ext uri="{FF2B5EF4-FFF2-40B4-BE49-F238E27FC236}">
                  <a16:creationId xmlns:a16="http://schemas.microsoft.com/office/drawing/2014/main" id="{557C1A9D-CCFD-4ACB-AFE4-1E78A6A4E1BE}"/>
                </a:ext>
              </a:extLst>
            </p:cNvPr>
            <p:cNvSpPr/>
            <p:nvPr/>
          </p:nvSpPr>
          <p:spPr>
            <a:xfrm flipH="1">
              <a:off x="3027076" y="594932"/>
              <a:ext cx="369586" cy="328193"/>
            </a:xfrm>
            <a:custGeom>
              <a:avLst/>
              <a:gdLst/>
              <a:ahLst/>
              <a:cxnLst/>
              <a:rect l="l" t="t" r="r" b="b"/>
              <a:pathLst>
                <a:path w="12643" h="11227" extrusionOk="0">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9;p49">
              <a:extLst>
                <a:ext uri="{FF2B5EF4-FFF2-40B4-BE49-F238E27FC236}">
                  <a16:creationId xmlns:a16="http://schemas.microsoft.com/office/drawing/2014/main" id="{72A7A9BD-238F-4B6F-A28E-D6F16A30F77B}"/>
                </a:ext>
              </a:extLst>
            </p:cNvPr>
            <p:cNvSpPr/>
            <p:nvPr/>
          </p:nvSpPr>
          <p:spPr>
            <a:xfrm flipH="1">
              <a:off x="3040727" y="844139"/>
              <a:ext cx="237953" cy="392037"/>
            </a:xfrm>
            <a:custGeom>
              <a:avLst/>
              <a:gdLst/>
              <a:ahLst/>
              <a:cxnLst/>
              <a:rect l="l" t="t" r="r" b="b"/>
              <a:pathLst>
                <a:path w="8140" h="13411" extrusionOk="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0;p49">
              <a:extLst>
                <a:ext uri="{FF2B5EF4-FFF2-40B4-BE49-F238E27FC236}">
                  <a16:creationId xmlns:a16="http://schemas.microsoft.com/office/drawing/2014/main" id="{5E16B548-DE34-4443-9F92-584D52487A4B}"/>
                </a:ext>
              </a:extLst>
            </p:cNvPr>
            <p:cNvSpPr/>
            <p:nvPr/>
          </p:nvSpPr>
          <p:spPr>
            <a:xfrm flipH="1">
              <a:off x="3145058" y="900704"/>
              <a:ext cx="80974" cy="123858"/>
            </a:xfrm>
            <a:custGeom>
              <a:avLst/>
              <a:gdLst/>
              <a:ahLst/>
              <a:cxnLst/>
              <a:rect l="l" t="t" r="r" b="b"/>
              <a:pathLst>
                <a:path w="2770" h="4237" extrusionOk="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1;p49">
              <a:extLst>
                <a:ext uri="{FF2B5EF4-FFF2-40B4-BE49-F238E27FC236}">
                  <a16:creationId xmlns:a16="http://schemas.microsoft.com/office/drawing/2014/main" id="{339B9C7A-E9CC-4BAB-B2A4-EE0C4A82D772}"/>
                </a:ext>
              </a:extLst>
            </p:cNvPr>
            <p:cNvSpPr/>
            <p:nvPr/>
          </p:nvSpPr>
          <p:spPr>
            <a:xfrm flipH="1">
              <a:off x="3094340" y="606450"/>
              <a:ext cx="320856" cy="397124"/>
            </a:xfrm>
            <a:custGeom>
              <a:avLst/>
              <a:gdLst/>
              <a:ahLst/>
              <a:cxnLst/>
              <a:rect l="l" t="t" r="r" b="b"/>
              <a:pathLst>
                <a:path w="10976" h="13585" extrusionOk="0">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2;p49">
              <a:extLst>
                <a:ext uri="{FF2B5EF4-FFF2-40B4-BE49-F238E27FC236}">
                  <a16:creationId xmlns:a16="http://schemas.microsoft.com/office/drawing/2014/main" id="{358A8CE5-D646-43F1-AB6E-C37A3066F71A}"/>
                </a:ext>
              </a:extLst>
            </p:cNvPr>
            <p:cNvSpPr/>
            <p:nvPr/>
          </p:nvSpPr>
          <p:spPr>
            <a:xfrm flipH="1">
              <a:off x="2504399" y="1123953"/>
              <a:ext cx="489557" cy="828449"/>
            </a:xfrm>
            <a:custGeom>
              <a:avLst/>
              <a:gdLst/>
              <a:ahLst/>
              <a:cxnLst/>
              <a:rect l="l" t="t" r="r" b="b"/>
              <a:pathLst>
                <a:path w="16747" h="28340" extrusionOk="0">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3;p49">
              <a:extLst>
                <a:ext uri="{FF2B5EF4-FFF2-40B4-BE49-F238E27FC236}">
                  <a16:creationId xmlns:a16="http://schemas.microsoft.com/office/drawing/2014/main" id="{DA30B3BA-3F89-44C3-8FDE-1BFCF2F05497}"/>
                </a:ext>
              </a:extLst>
            </p:cNvPr>
            <p:cNvSpPr/>
            <p:nvPr/>
          </p:nvSpPr>
          <p:spPr>
            <a:xfrm flipH="1">
              <a:off x="2500511" y="1432034"/>
              <a:ext cx="98514" cy="149670"/>
            </a:xfrm>
            <a:custGeom>
              <a:avLst/>
              <a:gdLst/>
              <a:ahLst/>
              <a:cxnLst/>
              <a:rect l="l" t="t" r="r" b="b"/>
              <a:pathLst>
                <a:path w="3370" h="5120" extrusionOk="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4;p49">
              <a:extLst>
                <a:ext uri="{FF2B5EF4-FFF2-40B4-BE49-F238E27FC236}">
                  <a16:creationId xmlns:a16="http://schemas.microsoft.com/office/drawing/2014/main" id="{701BA0F9-41C3-43E6-960B-73EB663A7E23}"/>
                </a:ext>
              </a:extLst>
            </p:cNvPr>
            <p:cNvSpPr/>
            <p:nvPr/>
          </p:nvSpPr>
          <p:spPr>
            <a:xfrm flipH="1">
              <a:off x="2504399" y="1880227"/>
              <a:ext cx="132657" cy="109710"/>
            </a:xfrm>
            <a:custGeom>
              <a:avLst/>
              <a:gdLst/>
              <a:ahLst/>
              <a:cxnLst/>
              <a:rect l="l" t="t" r="r" b="b"/>
              <a:pathLst>
                <a:path w="4538" h="3753" extrusionOk="0">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5;p49">
              <a:extLst>
                <a:ext uri="{FF2B5EF4-FFF2-40B4-BE49-F238E27FC236}">
                  <a16:creationId xmlns:a16="http://schemas.microsoft.com/office/drawing/2014/main" id="{E52FB8BA-8C6C-4E50-A0DF-F860152E135D}"/>
                </a:ext>
              </a:extLst>
            </p:cNvPr>
            <p:cNvSpPr/>
            <p:nvPr/>
          </p:nvSpPr>
          <p:spPr>
            <a:xfrm flipH="1">
              <a:off x="2508316" y="1987949"/>
              <a:ext cx="128740" cy="82903"/>
            </a:xfrm>
            <a:custGeom>
              <a:avLst/>
              <a:gdLst/>
              <a:ahLst/>
              <a:cxnLst/>
              <a:rect l="l" t="t" r="r" b="b"/>
              <a:pathLst>
                <a:path w="4404" h="2836" extrusionOk="0">
                  <a:moveTo>
                    <a:pt x="1" y="1"/>
                  </a:moveTo>
                  <a:lnTo>
                    <a:pt x="601" y="2836"/>
                  </a:lnTo>
                  <a:lnTo>
                    <a:pt x="4270" y="2702"/>
                  </a:lnTo>
                  <a:lnTo>
                    <a:pt x="4404" y="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6;p49">
              <a:extLst>
                <a:ext uri="{FF2B5EF4-FFF2-40B4-BE49-F238E27FC236}">
                  <a16:creationId xmlns:a16="http://schemas.microsoft.com/office/drawing/2014/main" id="{DE32204E-F1C8-4331-BA07-3D39EC5E44FA}"/>
                </a:ext>
              </a:extLst>
            </p:cNvPr>
            <p:cNvSpPr/>
            <p:nvPr/>
          </p:nvSpPr>
          <p:spPr>
            <a:xfrm flipH="1">
              <a:off x="3063149" y="760067"/>
              <a:ext cx="101437" cy="139878"/>
            </a:xfrm>
            <a:custGeom>
              <a:avLst/>
              <a:gdLst/>
              <a:ahLst/>
              <a:cxnLst/>
              <a:rect l="l" t="t" r="r" b="b"/>
              <a:pathLst>
                <a:path w="3470" h="4785" extrusionOk="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7;p49">
              <a:extLst>
                <a:ext uri="{FF2B5EF4-FFF2-40B4-BE49-F238E27FC236}">
                  <a16:creationId xmlns:a16="http://schemas.microsoft.com/office/drawing/2014/main" id="{04BF346D-942D-4A05-9897-4D1EB8675A0A}"/>
                </a:ext>
              </a:extLst>
            </p:cNvPr>
            <p:cNvSpPr/>
            <p:nvPr/>
          </p:nvSpPr>
          <p:spPr>
            <a:xfrm flipH="1">
              <a:off x="3202003" y="756150"/>
              <a:ext cx="76385" cy="45749"/>
            </a:xfrm>
            <a:custGeom>
              <a:avLst/>
              <a:gdLst/>
              <a:ahLst/>
              <a:cxnLst/>
              <a:rect l="l" t="t" r="r" b="b"/>
              <a:pathLst>
                <a:path w="2613" h="1565" extrusionOk="0">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8;p49">
              <a:extLst>
                <a:ext uri="{FF2B5EF4-FFF2-40B4-BE49-F238E27FC236}">
                  <a16:creationId xmlns:a16="http://schemas.microsoft.com/office/drawing/2014/main" id="{56F44F08-65FC-4B24-8861-2C65504B3CCA}"/>
                </a:ext>
              </a:extLst>
            </p:cNvPr>
            <p:cNvSpPr/>
            <p:nvPr/>
          </p:nvSpPr>
          <p:spPr>
            <a:xfrm flipH="1">
              <a:off x="3343196" y="759160"/>
              <a:ext cx="39727" cy="41656"/>
            </a:xfrm>
            <a:custGeom>
              <a:avLst/>
              <a:gdLst/>
              <a:ahLst/>
              <a:cxnLst/>
              <a:rect l="l" t="t" r="r" b="b"/>
              <a:pathLst>
                <a:path w="1359" h="1425" extrusionOk="0">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9;p49">
              <a:extLst>
                <a:ext uri="{FF2B5EF4-FFF2-40B4-BE49-F238E27FC236}">
                  <a16:creationId xmlns:a16="http://schemas.microsoft.com/office/drawing/2014/main" id="{5FBF43C7-8ACA-45DD-8F59-C477B588BF40}"/>
                </a:ext>
              </a:extLst>
            </p:cNvPr>
            <p:cNvSpPr/>
            <p:nvPr/>
          </p:nvSpPr>
          <p:spPr>
            <a:xfrm flipH="1">
              <a:off x="2794999" y="1210773"/>
              <a:ext cx="177500" cy="813277"/>
            </a:xfrm>
            <a:custGeom>
              <a:avLst/>
              <a:gdLst/>
              <a:ahLst/>
              <a:cxnLst/>
              <a:rect l="l" t="t" r="r" b="b"/>
              <a:pathLst>
                <a:path w="6072" h="27821" extrusionOk="0">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0526643"/>
      </p:ext>
    </p:extLst>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1190</Words>
  <Application>Microsoft Office PowerPoint</Application>
  <PresentationFormat>On-screen Show (16:9)</PresentationFormat>
  <Paragraphs>77</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Poppins</vt:lpstr>
      <vt:lpstr>Arial</vt:lpstr>
      <vt:lpstr>Source Sans Pro</vt:lpstr>
      <vt:lpstr>Poppins Black</vt:lpstr>
      <vt:lpstr>Palanquin Dark</vt:lpstr>
      <vt:lpstr>Robotic Workshop by Slidesgo</vt:lpstr>
      <vt:lpstr>Fundamentals of Artificial Intelligence
</vt:lpstr>
      <vt:lpstr>Table of Contents
</vt:lpstr>
      <vt:lpstr>Artificial intelligence
</vt:lpstr>
      <vt:lpstr>Artificial intelligence
</vt:lpstr>
      <vt:lpstr>Types of Artificial Intelligence
</vt:lpstr>
      <vt:lpstr>Reactive machines
</vt:lpstr>
      <vt:lpstr>Limited memory
</vt:lpstr>
      <vt:lpstr>Theory of mind 
</vt:lpstr>
      <vt:lpstr>Awareness</vt:lpstr>
      <vt:lpstr>Intelligent machine
</vt:lpstr>
      <vt:lpstr>Intelligent Machines
</vt:lpstr>
      <vt:lpstr>Applications in industry and services 
</vt:lpstr>
      <vt:lpstr>Applications</vt:lpstr>
      <vt:lpstr>Applications</vt:lpstr>
      <vt:lpstr>Advantages and disadvantages
</vt:lpstr>
      <vt:lpstr>Turing Test</vt:lpstr>
      <vt:lpstr>Turing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Inteligencia Artificial</dc:title>
  <dc:creator>USUARIO</dc:creator>
  <cp:lastModifiedBy>Dulce Maria Huamani Avenda�o</cp:lastModifiedBy>
  <cp:revision>5</cp:revision>
  <dcterms:modified xsi:type="dcterms:W3CDTF">2021-11-08T01:53:02Z</dcterms:modified>
</cp:coreProperties>
</file>