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9"/>
  </p:notesMasterIdLst>
  <p:sldIdLst>
    <p:sldId id="256" r:id="rId2"/>
    <p:sldId id="258" r:id="rId3"/>
    <p:sldId id="260" r:id="rId4"/>
    <p:sldId id="257" r:id="rId5"/>
    <p:sldId id="263" r:id="rId6"/>
    <p:sldId id="259" r:id="rId7"/>
    <p:sldId id="301" r:id="rId8"/>
    <p:sldId id="302" r:id="rId9"/>
    <p:sldId id="303" r:id="rId10"/>
    <p:sldId id="304" r:id="rId11"/>
    <p:sldId id="300" r:id="rId12"/>
    <p:sldId id="305" r:id="rId13"/>
    <p:sldId id="262" r:id="rId14"/>
    <p:sldId id="306" r:id="rId15"/>
    <p:sldId id="307" r:id="rId16"/>
    <p:sldId id="308" r:id="rId17"/>
    <p:sldId id="309" r:id="rId18"/>
  </p:sldIdLst>
  <p:sldSz cx="9144000" cy="5143500" type="screen16x9"/>
  <p:notesSz cx="6858000" cy="9144000"/>
  <p:embeddedFontLst>
    <p:embeddedFont>
      <p:font typeface="Palanquin Dark" panose="020B0604020202020204" charset="0"/>
      <p:regular r:id="rId20"/>
      <p:bold r:id="rId21"/>
    </p:embeddedFont>
    <p:embeddedFont>
      <p:font typeface="Poppins" panose="00000500000000000000" pitchFamily="2" charset="0"/>
      <p:regular r:id="rId22"/>
      <p:bold r:id="rId23"/>
      <p:italic r:id="rId24"/>
      <p:boldItalic r:id="rId25"/>
    </p:embeddedFont>
    <p:embeddedFont>
      <p:font typeface="Poppins Black" panose="00000A00000000000000" pitchFamily="2" charset="0"/>
      <p:bold r:id="rId26"/>
      <p:boldItalic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48BA67-7948-406F-B2A7-E5B67D65BBDE}">
  <a:tblStyle styleId="{2948BA67-7948-406F-B2A7-E5B67D65BB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5" autoAdjust="0"/>
    <p:restoredTop sz="94660"/>
  </p:normalViewPr>
  <p:slideViewPr>
    <p:cSldViewPr snapToGrid="0">
      <p:cViewPr varScale="1">
        <p:scale>
          <a:sx n="72" d="100"/>
          <a:sy n="72" d="100"/>
        </p:scale>
        <p:origin x="8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768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755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683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506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2606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43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4b3b7ab8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4b3b7ab8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73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804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650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22895"/>
            <a:ext cx="3852000" cy="20214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032950"/>
            <a:ext cx="2962200" cy="68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1" name="Google Shape;11;p2"/>
          <p:cNvSpPr/>
          <p:nvPr/>
        </p:nvSpPr>
        <p:spPr>
          <a:xfrm>
            <a:off x="-1829809"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552700" y="1383425"/>
            <a:ext cx="923400" cy="69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720000" y="1111700"/>
            <a:ext cx="7901400" cy="3666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0" name="Google Shape;20;p4"/>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1" name="Google Shape;21;p4"/>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14179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24" name="Google Shape;24;p5"/>
          <p:cNvSpPr txBox="1">
            <a:spLocks noGrp="1"/>
          </p:cNvSpPr>
          <p:nvPr>
            <p:ph type="subTitle" idx="2"/>
          </p:nvPr>
        </p:nvSpPr>
        <p:spPr>
          <a:xfrm>
            <a:off x="14179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5" name="Google Shape;25;p5"/>
          <p:cNvSpPr txBox="1">
            <a:spLocks noGrp="1"/>
          </p:cNvSpPr>
          <p:nvPr>
            <p:ph type="subTitle" idx="3"/>
          </p:nvPr>
        </p:nvSpPr>
        <p:spPr>
          <a:xfrm>
            <a:off x="53994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26" name="Google Shape;26;p5"/>
          <p:cNvSpPr txBox="1">
            <a:spLocks noGrp="1"/>
          </p:cNvSpPr>
          <p:nvPr>
            <p:ph type="subTitle" idx="4"/>
          </p:nvPr>
        </p:nvSpPr>
        <p:spPr>
          <a:xfrm>
            <a:off x="53994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7" name="Google Shape;27;p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9" name="Google Shape;29;p5"/>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p:nvPr/>
        </p:nvSpPr>
        <p:spPr>
          <a:xfrm>
            <a:off x="355183" y="-402025"/>
            <a:ext cx="7001967" cy="514355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subTitle" idx="1"/>
          </p:nvPr>
        </p:nvSpPr>
        <p:spPr>
          <a:xfrm>
            <a:off x="1508700" y="2466428"/>
            <a:ext cx="3866100" cy="102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a:endParaRPr/>
          </a:p>
        </p:txBody>
      </p:sp>
      <p:sp>
        <p:nvSpPr>
          <p:cNvPr id="42" name="Google Shape;42;p8"/>
          <p:cNvSpPr txBox="1">
            <a:spLocks noGrp="1"/>
          </p:cNvSpPr>
          <p:nvPr>
            <p:ph type="title"/>
          </p:nvPr>
        </p:nvSpPr>
        <p:spPr>
          <a:xfrm>
            <a:off x="1508700" y="1668250"/>
            <a:ext cx="3866100" cy="72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57"/>
        <p:cNvGrpSpPr/>
        <p:nvPr/>
      </p:nvGrpSpPr>
      <p:grpSpPr>
        <a:xfrm>
          <a:off x="0" y="0"/>
          <a:ext cx="0" cy="0"/>
          <a:chOff x="0" y="0"/>
          <a:chExt cx="0" cy="0"/>
        </a:xfrm>
      </p:grpSpPr>
      <p:sp>
        <p:nvSpPr>
          <p:cNvPr id="58" name="Google Shape;58;p13"/>
          <p:cNvSpPr txBox="1">
            <a:spLocks noGrp="1"/>
          </p:cNvSpPr>
          <p:nvPr>
            <p:ph type="title" hasCustomPrompt="1"/>
          </p:nvPr>
        </p:nvSpPr>
        <p:spPr>
          <a:xfrm>
            <a:off x="869627"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59" name="Google Shape;59;p13"/>
          <p:cNvSpPr txBox="1">
            <a:spLocks noGrp="1"/>
          </p:cNvSpPr>
          <p:nvPr>
            <p:ph type="subTitle" idx="1"/>
          </p:nvPr>
        </p:nvSpPr>
        <p:spPr>
          <a:xfrm>
            <a:off x="723900" y="2995276"/>
            <a:ext cx="2205600" cy="371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latin typeface="Poppins Black"/>
                <a:ea typeface="Poppins Black"/>
                <a:cs typeface="Poppins Black"/>
                <a:sym typeface="Poppins Black"/>
              </a:defRPr>
            </a:lvl1pPr>
            <a:lvl2pPr lvl="1">
              <a:lnSpc>
                <a:spcPct val="100000"/>
              </a:lnSpc>
              <a:spcBef>
                <a:spcPts val="1600"/>
              </a:spcBef>
              <a:spcAft>
                <a:spcPts val="0"/>
              </a:spcAft>
              <a:buNone/>
              <a:defRPr>
                <a:latin typeface="Poppins Black"/>
                <a:ea typeface="Poppins Black"/>
                <a:cs typeface="Poppins Black"/>
                <a:sym typeface="Poppins Black"/>
              </a:defRPr>
            </a:lvl2pPr>
            <a:lvl3pPr lvl="2">
              <a:lnSpc>
                <a:spcPct val="100000"/>
              </a:lnSpc>
              <a:spcBef>
                <a:spcPts val="1600"/>
              </a:spcBef>
              <a:spcAft>
                <a:spcPts val="0"/>
              </a:spcAft>
              <a:buNone/>
              <a:defRPr>
                <a:latin typeface="Poppins Black"/>
                <a:ea typeface="Poppins Black"/>
                <a:cs typeface="Poppins Black"/>
                <a:sym typeface="Poppins Black"/>
              </a:defRPr>
            </a:lvl3pPr>
            <a:lvl4pPr lvl="3">
              <a:lnSpc>
                <a:spcPct val="100000"/>
              </a:lnSpc>
              <a:spcBef>
                <a:spcPts val="1600"/>
              </a:spcBef>
              <a:spcAft>
                <a:spcPts val="0"/>
              </a:spcAft>
              <a:buNone/>
              <a:defRPr>
                <a:latin typeface="Poppins Black"/>
                <a:ea typeface="Poppins Black"/>
                <a:cs typeface="Poppins Black"/>
                <a:sym typeface="Poppins Black"/>
              </a:defRPr>
            </a:lvl4pPr>
            <a:lvl5pPr lvl="4">
              <a:lnSpc>
                <a:spcPct val="100000"/>
              </a:lnSpc>
              <a:spcBef>
                <a:spcPts val="1600"/>
              </a:spcBef>
              <a:spcAft>
                <a:spcPts val="0"/>
              </a:spcAft>
              <a:buNone/>
              <a:defRPr>
                <a:latin typeface="Poppins Black"/>
                <a:ea typeface="Poppins Black"/>
                <a:cs typeface="Poppins Black"/>
                <a:sym typeface="Poppins Black"/>
              </a:defRPr>
            </a:lvl5pPr>
            <a:lvl6pPr lvl="5">
              <a:lnSpc>
                <a:spcPct val="100000"/>
              </a:lnSpc>
              <a:spcBef>
                <a:spcPts val="1600"/>
              </a:spcBef>
              <a:spcAft>
                <a:spcPts val="0"/>
              </a:spcAft>
              <a:buNone/>
              <a:defRPr>
                <a:latin typeface="Poppins Black"/>
                <a:ea typeface="Poppins Black"/>
                <a:cs typeface="Poppins Black"/>
                <a:sym typeface="Poppins Black"/>
              </a:defRPr>
            </a:lvl6pPr>
            <a:lvl7pPr lvl="6">
              <a:lnSpc>
                <a:spcPct val="100000"/>
              </a:lnSpc>
              <a:spcBef>
                <a:spcPts val="1600"/>
              </a:spcBef>
              <a:spcAft>
                <a:spcPts val="0"/>
              </a:spcAft>
              <a:buNone/>
              <a:defRPr>
                <a:latin typeface="Poppins Black"/>
                <a:ea typeface="Poppins Black"/>
                <a:cs typeface="Poppins Black"/>
                <a:sym typeface="Poppins Black"/>
              </a:defRPr>
            </a:lvl7pPr>
            <a:lvl8pPr lvl="7">
              <a:lnSpc>
                <a:spcPct val="100000"/>
              </a:lnSpc>
              <a:spcBef>
                <a:spcPts val="1600"/>
              </a:spcBef>
              <a:spcAft>
                <a:spcPts val="0"/>
              </a:spcAft>
              <a:buNone/>
              <a:defRPr>
                <a:latin typeface="Poppins Black"/>
                <a:ea typeface="Poppins Black"/>
                <a:cs typeface="Poppins Black"/>
                <a:sym typeface="Poppins Black"/>
              </a:defRPr>
            </a:lvl8pPr>
            <a:lvl9pPr lvl="8">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0" name="Google Shape;60;p13"/>
          <p:cNvSpPr txBox="1">
            <a:spLocks noGrp="1"/>
          </p:cNvSpPr>
          <p:nvPr>
            <p:ph type="subTitle" idx="2"/>
          </p:nvPr>
        </p:nvSpPr>
        <p:spPr>
          <a:xfrm>
            <a:off x="723900"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1" name="Google Shape;61;p13"/>
          <p:cNvSpPr txBox="1">
            <a:spLocks noGrp="1"/>
          </p:cNvSpPr>
          <p:nvPr>
            <p:ph type="title" idx="3" hasCustomPrompt="1"/>
          </p:nvPr>
        </p:nvSpPr>
        <p:spPr>
          <a:xfrm>
            <a:off x="3616601"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2" name="Google Shape;62;p13"/>
          <p:cNvSpPr txBox="1">
            <a:spLocks noGrp="1"/>
          </p:cNvSpPr>
          <p:nvPr>
            <p:ph type="subTitle" idx="4"/>
          </p:nvPr>
        </p:nvSpPr>
        <p:spPr>
          <a:xfrm>
            <a:off x="3470874" y="2995276"/>
            <a:ext cx="220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3" name="Google Shape;63;p13"/>
          <p:cNvSpPr txBox="1">
            <a:spLocks noGrp="1"/>
          </p:cNvSpPr>
          <p:nvPr>
            <p:ph type="subTitle" idx="5"/>
          </p:nvPr>
        </p:nvSpPr>
        <p:spPr>
          <a:xfrm>
            <a:off x="3470875"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4" name="Google Shape;64;p13"/>
          <p:cNvSpPr txBox="1">
            <a:spLocks noGrp="1"/>
          </p:cNvSpPr>
          <p:nvPr>
            <p:ph type="title" idx="6" hasCustomPrompt="1"/>
          </p:nvPr>
        </p:nvSpPr>
        <p:spPr>
          <a:xfrm>
            <a:off x="6363576"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5" name="Google Shape;65;p13"/>
          <p:cNvSpPr txBox="1">
            <a:spLocks noGrp="1"/>
          </p:cNvSpPr>
          <p:nvPr>
            <p:ph type="subTitle" idx="7"/>
          </p:nvPr>
        </p:nvSpPr>
        <p:spPr>
          <a:xfrm>
            <a:off x="6217849" y="2995276"/>
            <a:ext cx="220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6" name="Google Shape;66;p13"/>
          <p:cNvSpPr txBox="1">
            <a:spLocks noGrp="1"/>
          </p:cNvSpPr>
          <p:nvPr>
            <p:ph type="subTitle" idx="8"/>
          </p:nvPr>
        </p:nvSpPr>
        <p:spPr>
          <a:xfrm>
            <a:off x="6217850"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7" name="Google Shape;67;p13"/>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69" name="Google Shape;69;p13"/>
          <p:cNvSpPr/>
          <p:nvPr/>
        </p:nvSpPr>
        <p:spPr>
          <a:xfrm rot="-7205113">
            <a:off x="7466444" y="-1156119"/>
            <a:ext cx="4039941" cy="2967686"/>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2">
  <p:cSld name="CUSTOM_13">
    <p:spTree>
      <p:nvGrpSpPr>
        <p:cNvPr id="1" name="Shape 110"/>
        <p:cNvGrpSpPr/>
        <p:nvPr/>
      </p:nvGrpSpPr>
      <p:grpSpPr>
        <a:xfrm>
          <a:off x="0" y="0"/>
          <a:ext cx="0" cy="0"/>
          <a:chOff x="0" y="0"/>
          <a:chExt cx="0" cy="0"/>
        </a:xfrm>
      </p:grpSpPr>
      <p:sp>
        <p:nvSpPr>
          <p:cNvPr id="111" name="Google Shape;111;p18"/>
          <p:cNvSpPr txBox="1">
            <a:spLocks noGrp="1"/>
          </p:cNvSpPr>
          <p:nvPr>
            <p:ph type="subTitle" idx="1"/>
          </p:nvPr>
        </p:nvSpPr>
        <p:spPr>
          <a:xfrm>
            <a:off x="720000" y="2548727"/>
            <a:ext cx="3261300" cy="122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2" name="Google Shape;112;p18"/>
          <p:cNvSpPr txBox="1">
            <a:spLocks noGrp="1"/>
          </p:cNvSpPr>
          <p:nvPr>
            <p:ph type="title"/>
          </p:nvPr>
        </p:nvSpPr>
        <p:spPr>
          <a:xfrm>
            <a:off x="720000" y="1360990"/>
            <a:ext cx="3261300" cy="110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13" name="Google Shape;113;p18"/>
          <p:cNvSpPr/>
          <p:nvPr/>
        </p:nvSpPr>
        <p:spPr>
          <a:xfrm rot="-1956016">
            <a:off x="4873532" y="2411499"/>
            <a:ext cx="5697651" cy="41854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rot="8978585">
            <a:off x="-1778153" y="-1236583"/>
            <a:ext cx="4040147" cy="29678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122"/>
        <p:cNvGrpSpPr/>
        <p:nvPr/>
      </p:nvGrpSpPr>
      <p:grpSpPr>
        <a:xfrm>
          <a:off x="0" y="0"/>
          <a:ext cx="0" cy="0"/>
          <a:chOff x="0" y="0"/>
          <a:chExt cx="0" cy="0"/>
        </a:xfrm>
      </p:grpSpPr>
      <p:sp>
        <p:nvSpPr>
          <p:cNvPr id="123" name="Google Shape;123;p21"/>
          <p:cNvSpPr txBox="1">
            <a:spLocks noGrp="1"/>
          </p:cNvSpPr>
          <p:nvPr>
            <p:ph type="title" hasCustomPrompt="1"/>
          </p:nvPr>
        </p:nvSpPr>
        <p:spPr>
          <a:xfrm>
            <a:off x="764102"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125" name="Google Shape;125;p21"/>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6" name="Google Shape;126;p21"/>
          <p:cNvSpPr txBox="1">
            <a:spLocks noGrp="1"/>
          </p:cNvSpPr>
          <p:nvPr>
            <p:ph type="title" idx="3" hasCustomPrompt="1"/>
          </p:nvPr>
        </p:nvSpPr>
        <p:spPr>
          <a:xfrm>
            <a:off x="764102"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28" name="Google Shape;128;p21"/>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9" name="Google Shape;129;p2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1" name="Google Shape;131;p21"/>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7" hasCustomPrompt="1"/>
          </p:nvPr>
        </p:nvSpPr>
        <p:spPr>
          <a:xfrm>
            <a:off x="4746900"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5" name="Google Shape;135;p21"/>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36" name="Google Shape;136;p21"/>
          <p:cNvSpPr txBox="1">
            <a:spLocks noGrp="1"/>
          </p:cNvSpPr>
          <p:nvPr>
            <p:ph type="title" idx="13" hasCustomPrompt="1"/>
          </p:nvPr>
        </p:nvSpPr>
        <p:spPr>
          <a:xfrm>
            <a:off x="4746900"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8" name="Google Shape;138;p21"/>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8" r:id="rId6"/>
    <p:sldLayoutId id="2147483659" r:id="rId7"/>
    <p:sldLayoutId id="2147483664"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62" name="Google Shape;222;p26">
            <a:extLst>
              <a:ext uri="{FF2B5EF4-FFF2-40B4-BE49-F238E27FC236}">
                <a16:creationId xmlns:a16="http://schemas.microsoft.com/office/drawing/2014/main" id="{9F3C64EB-974A-4A47-9D04-5753DB890715}"/>
              </a:ext>
            </a:extLst>
          </p:cNvPr>
          <p:cNvSpPr/>
          <p:nvPr/>
        </p:nvSpPr>
        <p:spPr>
          <a:xfrm>
            <a:off x="751091" y="2599968"/>
            <a:ext cx="2678017"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6"/>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6"/>
          <p:cNvGrpSpPr/>
          <p:nvPr/>
        </p:nvGrpSpPr>
        <p:grpSpPr>
          <a:xfrm>
            <a:off x="4134778" y="-235028"/>
            <a:ext cx="5011568" cy="4809645"/>
            <a:chOff x="3512637" y="-432878"/>
            <a:chExt cx="5312241" cy="5098203"/>
          </a:xfrm>
        </p:grpSpPr>
        <p:sp>
          <p:nvSpPr>
            <p:cNvPr id="169" name="Google Shape;169;p26"/>
            <p:cNvSpPr/>
            <p:nvPr/>
          </p:nvSpPr>
          <p:spPr>
            <a:xfrm rot="2240827">
              <a:off x="4027772" y="543484"/>
              <a:ext cx="4281972" cy="314547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157823" y="4337661"/>
              <a:ext cx="4571587" cy="266944"/>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291538" y="3104107"/>
              <a:ext cx="343343" cy="559053"/>
            </a:xfrm>
            <a:custGeom>
              <a:avLst/>
              <a:gdLst/>
              <a:ahLst/>
              <a:cxnLst/>
              <a:rect l="l" t="t" r="r" b="b"/>
              <a:pathLst>
                <a:path w="12143" h="19772" extrusionOk="0">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559639" y="2937992"/>
              <a:ext cx="1007325" cy="1317643"/>
            </a:xfrm>
            <a:custGeom>
              <a:avLst/>
              <a:gdLst/>
              <a:ahLst/>
              <a:cxnLst/>
              <a:rect l="l" t="t" r="r" b="b"/>
              <a:pathLst>
                <a:path w="35626" h="46601" extrusionOk="0">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869929" y="2937992"/>
              <a:ext cx="436707" cy="65174"/>
            </a:xfrm>
            <a:custGeom>
              <a:avLst/>
              <a:gdLst/>
              <a:ahLst/>
              <a:cxnLst/>
              <a:rect l="l" t="t" r="r" b="b"/>
              <a:pathLst>
                <a:path w="15445" h="2305" extrusionOk="0">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559639" y="3148329"/>
              <a:ext cx="208443" cy="510279"/>
            </a:xfrm>
            <a:custGeom>
              <a:avLst/>
              <a:gdLst/>
              <a:ahLst/>
              <a:cxnLst/>
              <a:rect l="l" t="t" r="r" b="b"/>
              <a:pathLst>
                <a:path w="7372" h="18047" extrusionOk="0">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423806" y="3092458"/>
              <a:ext cx="424464" cy="523851"/>
            </a:xfrm>
            <a:custGeom>
              <a:avLst/>
              <a:gdLst/>
              <a:ahLst/>
              <a:cxnLst/>
              <a:rect l="l" t="t" r="r" b="b"/>
              <a:pathLst>
                <a:path w="15012" h="18527" extrusionOk="0">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56744" y="3097406"/>
              <a:ext cx="766846" cy="998843"/>
            </a:xfrm>
            <a:custGeom>
              <a:avLst/>
              <a:gdLst/>
              <a:ahLst/>
              <a:cxnLst/>
              <a:rect l="l" t="t" r="r" b="b"/>
              <a:pathLst>
                <a:path w="27121" h="35326" extrusionOk="0">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33084" y="3099272"/>
              <a:ext cx="100942" cy="991321"/>
            </a:xfrm>
            <a:custGeom>
              <a:avLst/>
              <a:gdLst/>
              <a:ahLst/>
              <a:cxnLst/>
              <a:rect l="l" t="t" r="r" b="b"/>
              <a:pathLst>
                <a:path w="3570" h="35060" extrusionOk="0">
                  <a:moveTo>
                    <a:pt x="434" y="1"/>
                  </a:moveTo>
                  <a:lnTo>
                    <a:pt x="67" y="368"/>
                  </a:lnTo>
                  <a:cubicBezTo>
                    <a:pt x="2369" y="2636"/>
                    <a:pt x="3202" y="21316"/>
                    <a:pt x="0" y="34959"/>
                  </a:cubicBezTo>
                  <a:lnTo>
                    <a:pt x="501" y="35059"/>
                  </a:lnTo>
                  <a:cubicBezTo>
                    <a:pt x="3569" y="21917"/>
                    <a:pt x="3069" y="2669"/>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4926507" y="3866090"/>
              <a:ext cx="27398" cy="29745"/>
            </a:xfrm>
            <a:custGeom>
              <a:avLst/>
              <a:gdLst/>
              <a:ahLst/>
              <a:cxnLst/>
              <a:rect l="l" t="t" r="r" b="b"/>
              <a:pathLst>
                <a:path w="969" h="1052" extrusionOk="0">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4953877" y="3906665"/>
              <a:ext cx="26437" cy="30085"/>
            </a:xfrm>
            <a:custGeom>
              <a:avLst/>
              <a:gdLst/>
              <a:ahLst/>
              <a:cxnLst/>
              <a:rect l="l" t="t" r="r" b="b"/>
              <a:pathLst>
                <a:path w="935" h="1064" extrusionOk="0">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68976" y="3867985"/>
              <a:ext cx="26437" cy="29236"/>
            </a:xfrm>
            <a:custGeom>
              <a:avLst/>
              <a:gdLst/>
              <a:ahLst/>
              <a:cxnLst/>
              <a:rect l="l" t="t" r="r" b="b"/>
              <a:pathLst>
                <a:path w="935" h="1034" extrusionOk="0">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4996318" y="3908531"/>
              <a:ext cx="26437" cy="30085"/>
            </a:xfrm>
            <a:custGeom>
              <a:avLst/>
              <a:gdLst/>
              <a:ahLst/>
              <a:cxnLst/>
              <a:rect l="l" t="t" r="r" b="b"/>
              <a:pathLst>
                <a:path w="935" h="1064" extrusionOk="0">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980286" y="3947296"/>
              <a:ext cx="27370" cy="30085"/>
            </a:xfrm>
            <a:custGeom>
              <a:avLst/>
              <a:gdLst/>
              <a:ahLst/>
              <a:cxnLst/>
              <a:rect l="l" t="t" r="r" b="b"/>
              <a:pathLst>
                <a:path w="968" h="1064" extrusionOk="0">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248135" y="1603412"/>
              <a:ext cx="479176" cy="607432"/>
            </a:xfrm>
            <a:custGeom>
              <a:avLst/>
              <a:gdLst/>
              <a:ahLst/>
              <a:cxnLst/>
              <a:rect l="l" t="t" r="r" b="b"/>
              <a:pathLst>
                <a:path w="16947" h="21483" extrusionOk="0">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261340" y="1706219"/>
              <a:ext cx="599882" cy="793227"/>
            </a:xfrm>
            <a:custGeom>
              <a:avLst/>
              <a:gdLst/>
              <a:ahLst/>
              <a:cxnLst/>
              <a:rect l="l" t="t" r="r" b="b"/>
              <a:pathLst>
                <a:path w="21216" h="28054" extrusionOk="0">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508688" y="2138827"/>
              <a:ext cx="1196909" cy="701757"/>
            </a:xfrm>
            <a:custGeom>
              <a:avLst/>
              <a:gdLst/>
              <a:ahLst/>
              <a:cxnLst/>
              <a:rect l="l" t="t" r="r" b="b"/>
              <a:pathLst>
                <a:path w="42331" h="24819" extrusionOk="0">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604907" y="2195207"/>
              <a:ext cx="1003565" cy="589223"/>
            </a:xfrm>
            <a:custGeom>
              <a:avLst/>
              <a:gdLst/>
              <a:ahLst/>
              <a:cxnLst/>
              <a:rect l="l" t="t" r="r" b="b"/>
              <a:pathLst>
                <a:path w="35493" h="20839" extrusionOk="0">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717131" y="2261371"/>
              <a:ext cx="295248" cy="336529"/>
            </a:xfrm>
            <a:custGeom>
              <a:avLst/>
              <a:gdLst/>
              <a:ahLst/>
              <a:cxnLst/>
              <a:rect l="l" t="t" r="r" b="b"/>
              <a:pathLst>
                <a:path w="10442" h="11902" extrusionOk="0">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572844" y="2230551"/>
              <a:ext cx="127351" cy="228349"/>
            </a:xfrm>
            <a:custGeom>
              <a:avLst/>
              <a:gdLst/>
              <a:ahLst/>
              <a:cxnLst/>
              <a:rect l="l" t="t" r="r" b="b"/>
              <a:pathLst>
                <a:path w="4504" h="8076" extrusionOk="0">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5482988" y="2491020"/>
              <a:ext cx="175475" cy="199904"/>
            </a:xfrm>
            <a:custGeom>
              <a:avLst/>
              <a:gdLst/>
              <a:ahLst/>
              <a:cxnLst/>
              <a:rect l="l" t="t" r="r" b="b"/>
              <a:pathLst>
                <a:path w="6206" h="7070" extrusionOk="0">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797319" y="2331097"/>
              <a:ext cx="184890" cy="209998"/>
            </a:xfrm>
            <a:custGeom>
              <a:avLst/>
              <a:gdLst/>
              <a:ahLst/>
              <a:cxnLst/>
              <a:rect l="l" t="t" r="r" b="b"/>
              <a:pathLst>
                <a:path w="6539" h="7427" extrusionOk="0">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5188730" y="2385583"/>
              <a:ext cx="295248" cy="336812"/>
            </a:xfrm>
            <a:custGeom>
              <a:avLst/>
              <a:gdLst/>
              <a:ahLst/>
              <a:cxnLst/>
              <a:rect l="l" t="t" r="r" b="b"/>
              <a:pathLst>
                <a:path w="10442" h="11912" extrusionOk="0">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5219860" y="2442670"/>
              <a:ext cx="183929" cy="209687"/>
            </a:xfrm>
            <a:custGeom>
              <a:avLst/>
              <a:gdLst/>
              <a:ahLst/>
              <a:cxnLst/>
              <a:rect l="l" t="t" r="r" b="b"/>
              <a:pathLst>
                <a:path w="6505" h="7416" extrusionOk="0">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965187" y="1552488"/>
              <a:ext cx="630080" cy="720588"/>
            </a:xfrm>
            <a:custGeom>
              <a:avLst/>
              <a:gdLst/>
              <a:ahLst/>
              <a:cxnLst/>
              <a:rect l="l" t="t" r="r" b="b"/>
              <a:pathLst>
                <a:path w="22284" h="25485" extrusionOk="0">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507502" y="1379728"/>
              <a:ext cx="501796" cy="457263"/>
            </a:xfrm>
            <a:custGeom>
              <a:avLst/>
              <a:gdLst/>
              <a:ahLst/>
              <a:cxnLst/>
              <a:rect l="l" t="t" r="r" b="b"/>
              <a:pathLst>
                <a:path w="17747" h="16172" extrusionOk="0">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711252" y="1316562"/>
              <a:ext cx="369752" cy="343372"/>
            </a:xfrm>
            <a:custGeom>
              <a:avLst/>
              <a:gdLst/>
              <a:ahLst/>
              <a:cxnLst/>
              <a:rect l="l" t="t" r="r" b="b"/>
              <a:pathLst>
                <a:path w="13077" h="12144" extrusionOk="0">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rgbClr val="58D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726322" y="982182"/>
              <a:ext cx="903584" cy="688864"/>
            </a:xfrm>
            <a:custGeom>
              <a:avLst/>
              <a:gdLst/>
              <a:ahLst/>
              <a:cxnLst/>
              <a:rect l="l" t="t" r="r" b="b"/>
              <a:pathLst>
                <a:path w="31957" h="24363" extrusionOk="0">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154519" y="760308"/>
              <a:ext cx="801738" cy="728251"/>
            </a:xfrm>
            <a:custGeom>
              <a:avLst/>
              <a:gdLst/>
              <a:ahLst/>
              <a:cxnLst/>
              <a:rect l="l" t="t" r="r" b="b"/>
              <a:pathLst>
                <a:path w="28355" h="25756" extrusionOk="0">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444083" y="847677"/>
              <a:ext cx="465972" cy="583398"/>
            </a:xfrm>
            <a:custGeom>
              <a:avLst/>
              <a:gdLst/>
              <a:ahLst/>
              <a:cxnLst/>
              <a:rect l="l" t="t" r="r" b="b"/>
              <a:pathLst>
                <a:path w="16480" h="20633" extrusionOk="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191305" y="1010909"/>
              <a:ext cx="409365" cy="420873"/>
            </a:xfrm>
            <a:custGeom>
              <a:avLst/>
              <a:gdLst/>
              <a:ahLst/>
              <a:cxnLst/>
              <a:rect l="l" t="t" r="r" b="b"/>
              <a:pathLst>
                <a:path w="14478" h="14885" extrusionOk="0">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291285" y="1052190"/>
              <a:ext cx="8511" cy="7974"/>
            </a:xfrm>
            <a:custGeom>
              <a:avLst/>
              <a:gdLst/>
              <a:ahLst/>
              <a:cxnLst/>
              <a:rect l="l" t="t" r="r" b="b"/>
              <a:pathLst>
                <a:path w="301" h="282" extrusionOk="0">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313933" y="1038449"/>
              <a:ext cx="182996" cy="98114"/>
            </a:xfrm>
            <a:custGeom>
              <a:avLst/>
              <a:gdLst/>
              <a:ahLst/>
              <a:cxnLst/>
              <a:rect l="l" t="t" r="r" b="b"/>
              <a:pathLst>
                <a:path w="6472" h="3470" extrusionOk="0">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502556" y="1150305"/>
              <a:ext cx="7578" cy="7945"/>
            </a:xfrm>
            <a:custGeom>
              <a:avLst/>
              <a:gdLst/>
              <a:ahLst/>
              <a:cxnLst/>
              <a:rect l="l" t="t" r="r" b="b"/>
              <a:pathLst>
                <a:path w="268" h="281" extrusionOk="0">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619529" y="889496"/>
              <a:ext cx="1295928" cy="925215"/>
            </a:xfrm>
            <a:custGeom>
              <a:avLst/>
              <a:gdLst/>
              <a:ahLst/>
              <a:cxnLst/>
              <a:rect l="l" t="t" r="r" b="b"/>
              <a:pathLst>
                <a:path w="45833" h="32722" extrusionOk="0">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376875" y="4046230"/>
              <a:ext cx="964913" cy="425397"/>
            </a:xfrm>
            <a:custGeom>
              <a:avLst/>
              <a:gdLst/>
              <a:ahLst/>
              <a:cxnLst/>
              <a:rect l="l" t="t" r="r" b="b"/>
              <a:pathLst>
                <a:path w="34126" h="15045" extrusionOk="0">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365565" y="4127351"/>
              <a:ext cx="434841" cy="299008"/>
            </a:xfrm>
            <a:custGeom>
              <a:avLst/>
              <a:gdLst/>
              <a:ahLst/>
              <a:cxnLst/>
              <a:rect l="l" t="t" r="r" b="b"/>
              <a:pathLst>
                <a:path w="15379" h="10575" extrusionOk="0">
                  <a:moveTo>
                    <a:pt x="15378" y="0"/>
                  </a:moveTo>
                  <a:lnTo>
                    <a:pt x="468" y="601"/>
                  </a:lnTo>
                  <a:lnTo>
                    <a:pt x="1" y="10574"/>
                  </a:lnTo>
                  <a:cubicBezTo>
                    <a:pt x="13043" y="8440"/>
                    <a:pt x="15378" y="0"/>
                    <a:pt x="1537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802497" y="2904995"/>
              <a:ext cx="1337436" cy="1338397"/>
            </a:xfrm>
            <a:custGeom>
              <a:avLst/>
              <a:gdLst/>
              <a:ahLst/>
              <a:cxnLst/>
              <a:rect l="l" t="t" r="r" b="b"/>
              <a:pathLst>
                <a:path w="47301" h="47335" extrusionOk="0">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7092033" y="3233296"/>
              <a:ext cx="1033762" cy="967542"/>
            </a:xfrm>
            <a:custGeom>
              <a:avLst/>
              <a:gdLst/>
              <a:ahLst/>
              <a:cxnLst/>
              <a:rect l="l" t="t" r="r" b="b"/>
              <a:pathLst>
                <a:path w="36561" h="34219" extrusionOk="0">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828906" y="3162467"/>
              <a:ext cx="453701" cy="825319"/>
            </a:xfrm>
            <a:custGeom>
              <a:avLst/>
              <a:gdLst/>
              <a:ahLst/>
              <a:cxnLst/>
              <a:rect l="l" t="t" r="r" b="b"/>
              <a:pathLst>
                <a:path w="16046" h="29189" extrusionOk="0">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048659" y="3212711"/>
              <a:ext cx="13233" cy="12978"/>
            </a:xfrm>
            <a:custGeom>
              <a:avLst/>
              <a:gdLst/>
              <a:ahLst/>
              <a:cxnLst/>
              <a:rect l="l" t="t" r="r" b="b"/>
              <a:pathLst>
                <a:path w="468" h="459" extrusionOk="0">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7086378" y="3220600"/>
              <a:ext cx="153788" cy="321063"/>
            </a:xfrm>
            <a:custGeom>
              <a:avLst/>
              <a:gdLst/>
              <a:ahLst/>
              <a:cxnLst/>
              <a:rect l="l" t="t" r="r" b="b"/>
              <a:pathLst>
                <a:path w="5439" h="11355" extrusionOk="0">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227866" y="3568270"/>
              <a:ext cx="13233" cy="13007"/>
            </a:xfrm>
            <a:custGeom>
              <a:avLst/>
              <a:gdLst/>
              <a:ahLst/>
              <a:cxnLst/>
              <a:rect l="l" t="t" r="r" b="b"/>
              <a:pathLst>
                <a:path w="468" h="460" extrusionOk="0">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601603" y="4046230"/>
              <a:ext cx="963951" cy="425397"/>
            </a:xfrm>
            <a:custGeom>
              <a:avLst/>
              <a:gdLst/>
              <a:ahLst/>
              <a:cxnLst/>
              <a:rect l="l" t="t" r="r" b="b"/>
              <a:pathLst>
                <a:path w="34092" h="15045" extrusionOk="0">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234454" y="1161077"/>
              <a:ext cx="1130915" cy="996524"/>
            </a:xfrm>
            <a:custGeom>
              <a:avLst/>
              <a:gdLst/>
              <a:ahLst/>
              <a:cxnLst/>
              <a:rect l="l" t="t" r="r" b="b"/>
              <a:pathLst>
                <a:path w="39997" h="35244" extrusionOk="0">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7477817" y="1449822"/>
              <a:ext cx="834735" cy="693671"/>
            </a:xfrm>
            <a:custGeom>
              <a:avLst/>
              <a:gdLst/>
              <a:ahLst/>
              <a:cxnLst/>
              <a:rect l="l" t="t" r="r" b="b"/>
              <a:pathLst>
                <a:path w="29522" h="24533" extrusionOk="0">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7317470" y="1283141"/>
              <a:ext cx="502729" cy="604180"/>
            </a:xfrm>
            <a:custGeom>
              <a:avLst/>
              <a:gdLst/>
              <a:ahLst/>
              <a:cxnLst/>
              <a:rect l="l" t="t" r="r" b="b"/>
              <a:pathLst>
                <a:path w="17780" h="21368" extrusionOk="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7627759" y="1326656"/>
              <a:ext cx="10405" cy="10801"/>
            </a:xfrm>
            <a:custGeom>
              <a:avLst/>
              <a:gdLst/>
              <a:ahLst/>
              <a:cxnLst/>
              <a:rect l="l" t="t" r="r" b="b"/>
              <a:pathLst>
                <a:path w="368" h="382" extrusionOk="0">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657957" y="1341104"/>
              <a:ext cx="90565" cy="267057"/>
            </a:xfrm>
            <a:custGeom>
              <a:avLst/>
              <a:gdLst/>
              <a:ahLst/>
              <a:cxnLst/>
              <a:rect l="l" t="t" r="r" b="b"/>
              <a:pathLst>
                <a:path w="3203" h="9445" extrusionOk="0">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7720190" y="1631319"/>
              <a:ext cx="11367" cy="10773"/>
            </a:xfrm>
            <a:custGeom>
              <a:avLst/>
              <a:gdLst/>
              <a:ahLst/>
              <a:cxnLst/>
              <a:rect l="l" t="t" r="r" b="b"/>
              <a:pathLst>
                <a:path w="402" h="381" extrusionOk="0">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7190147" y="1752901"/>
              <a:ext cx="959569" cy="1688781"/>
            </a:xfrm>
            <a:custGeom>
              <a:avLst/>
              <a:gdLst/>
              <a:ahLst/>
              <a:cxnLst/>
              <a:rect l="l" t="t" r="r" b="b"/>
              <a:pathLst>
                <a:path w="33937" h="59727" extrusionOk="0">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7434415" y="3018971"/>
              <a:ext cx="376029" cy="88840"/>
            </a:xfrm>
            <a:custGeom>
              <a:avLst/>
              <a:gdLst/>
              <a:ahLst/>
              <a:cxnLst/>
              <a:rect l="l" t="t" r="r" b="b"/>
              <a:pathLst>
                <a:path w="13299" h="3142" extrusionOk="0">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532978" y="1636776"/>
              <a:ext cx="173580" cy="179829"/>
            </a:xfrm>
            <a:custGeom>
              <a:avLst/>
              <a:gdLst/>
              <a:ahLst/>
              <a:cxnLst/>
              <a:rect l="l" t="t" r="r" b="b"/>
              <a:pathLst>
                <a:path w="6139" h="6360" extrusionOk="0">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6"/>
          <p:cNvSpPr/>
          <p:nvPr/>
        </p:nvSpPr>
        <p:spPr>
          <a:xfrm>
            <a:off x="719999" y="1897395"/>
            <a:ext cx="3625527"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txBox="1">
            <a:spLocks noGrp="1"/>
          </p:cNvSpPr>
          <p:nvPr>
            <p:ph type="ctrTitle"/>
          </p:nvPr>
        </p:nvSpPr>
        <p:spPr>
          <a:xfrm>
            <a:off x="686784" y="1135408"/>
            <a:ext cx="4347394" cy="202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0" dirty="0">
                <a:latin typeface="Poppins Black"/>
                <a:ea typeface="Poppins Black"/>
                <a:cs typeface="Poppins Black"/>
                <a:sym typeface="Poppins Black"/>
              </a:rPr>
              <a:t>Fundamentos de la Inteligencia Artificial</a:t>
            </a:r>
            <a:endParaRPr sz="4400" b="0" dirty="0">
              <a:latin typeface="Poppins Black"/>
              <a:ea typeface="Poppins Black"/>
              <a:cs typeface="Poppins Black"/>
              <a:sym typeface="Poppins Black"/>
            </a:endParaRPr>
          </a:p>
        </p:txBody>
      </p:sp>
      <p:sp>
        <p:nvSpPr>
          <p:cNvPr id="63" name="Google Shape;130;p27">
            <a:extLst>
              <a:ext uri="{FF2B5EF4-FFF2-40B4-BE49-F238E27FC236}">
                <a16:creationId xmlns:a16="http://schemas.microsoft.com/office/drawing/2014/main" id="{963749BD-1953-4D55-AC4A-BE884BB6176F}"/>
              </a:ext>
            </a:extLst>
          </p:cNvPr>
          <p:cNvSpPr txBox="1">
            <a:spLocks/>
          </p:cNvSpPr>
          <p:nvPr/>
        </p:nvSpPr>
        <p:spPr>
          <a:xfrm>
            <a:off x="572386" y="3014930"/>
            <a:ext cx="4435700" cy="2386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spcAft>
                <a:spcPts val="1200"/>
              </a:spcAft>
            </a:pPr>
            <a:r>
              <a:rPr lang="en-US" sz="1200" b="1" dirty="0" err="1"/>
              <a:t>Integrantes</a:t>
            </a:r>
            <a:r>
              <a:rPr lang="en-US" sz="1200" b="1" dirty="0"/>
              <a:t>:</a:t>
            </a:r>
            <a:endParaRPr lang="en-US" sz="1200" dirty="0"/>
          </a:p>
          <a:p>
            <a:pPr marL="285750" indent="-285750">
              <a:buFontTx/>
              <a:buChar char="-"/>
            </a:pPr>
            <a:r>
              <a:rPr lang="en-US" sz="1200" dirty="0" err="1"/>
              <a:t>Cáceres</a:t>
            </a:r>
            <a:r>
              <a:rPr lang="en-US" sz="1200" dirty="0"/>
              <a:t> Díaz, Renzo		(11200004)</a:t>
            </a:r>
          </a:p>
          <a:p>
            <a:pPr marL="285750" indent="-285750">
              <a:buFontTx/>
              <a:buChar char="-"/>
            </a:pPr>
            <a:r>
              <a:rPr lang="en-US" sz="1200" dirty="0"/>
              <a:t>Escobar Villa, Andrés 	(6200075)</a:t>
            </a:r>
          </a:p>
          <a:p>
            <a:pPr marL="285750" indent="-285750">
              <a:buFontTx/>
              <a:buChar char="-"/>
            </a:pPr>
            <a:r>
              <a:rPr lang="en-US" sz="1200" dirty="0"/>
              <a:t>Gonzales </a:t>
            </a:r>
            <a:r>
              <a:rPr lang="en-US" sz="1200" dirty="0" err="1"/>
              <a:t>Aburto</a:t>
            </a:r>
            <a:r>
              <a:rPr lang="en-US" sz="1200" dirty="0"/>
              <a:t>, Ricardo             (18200061)</a:t>
            </a:r>
          </a:p>
          <a:p>
            <a:pPr marL="285750" indent="-285750">
              <a:buFontTx/>
              <a:buChar char="-"/>
            </a:pPr>
            <a:r>
              <a:rPr lang="en-US" sz="1200" dirty="0"/>
              <a:t>Huamaní </a:t>
            </a:r>
            <a:r>
              <a:rPr lang="en-US" sz="1200" dirty="0" err="1"/>
              <a:t>Avendaño</a:t>
            </a:r>
            <a:r>
              <a:rPr lang="en-US" sz="1200" dirty="0"/>
              <a:t>, Dulce          (18200219)</a:t>
            </a:r>
          </a:p>
          <a:p>
            <a:pPr marL="285750" indent="-285750">
              <a:buFontTx/>
              <a:buChar char="-"/>
            </a:pPr>
            <a:r>
              <a:rPr lang="en-US" sz="1200" dirty="0"/>
              <a:t>Molina </a:t>
            </a:r>
            <a:r>
              <a:rPr lang="en-US" sz="1200" dirty="0" err="1"/>
              <a:t>Yupanqui</a:t>
            </a:r>
            <a:r>
              <a:rPr lang="en-US" sz="1200" dirty="0"/>
              <a:t>, </a:t>
            </a:r>
            <a:r>
              <a:rPr lang="en-US" sz="1200" dirty="0" err="1"/>
              <a:t>Flor</a:t>
            </a:r>
            <a:r>
              <a:rPr lang="en-US" sz="1200" dirty="0"/>
              <a:t>                    (18200164)</a:t>
            </a:r>
          </a:p>
          <a:p>
            <a:pPr marL="285750" indent="-285750">
              <a:buFontTx/>
              <a:buChar char="-"/>
            </a:pPr>
            <a:r>
              <a:rPr lang="en-US" sz="1200" dirty="0"/>
              <a:t>Palomino Loa, Junior                     (18200172)</a:t>
            </a:r>
          </a:p>
          <a:p>
            <a:pPr marL="285750" indent="-285750">
              <a:buFontTx/>
              <a:buChar char="-"/>
            </a:pPr>
            <a:r>
              <a:rPr lang="en-US" sz="1200" dirty="0" err="1"/>
              <a:t>Quispe</a:t>
            </a:r>
            <a:r>
              <a:rPr lang="en-US" sz="1200" dirty="0"/>
              <a:t> Vega, Anthony                  (18200179)</a:t>
            </a:r>
          </a:p>
          <a:p>
            <a:pPr marL="285750" indent="-285750">
              <a:buFontTx/>
              <a:buChar char="-"/>
            </a:pPr>
            <a:r>
              <a:rPr lang="en-US" sz="1200" dirty="0"/>
              <a:t>Vera León, Bryan                            (18200124)</a:t>
            </a:r>
          </a:p>
          <a:p>
            <a:pPr marL="0" indent="0" algn="ctr"/>
            <a:endParaRPr lang="en-US" dirty="0"/>
          </a:p>
        </p:txBody>
      </p:sp>
      <p:sp>
        <p:nvSpPr>
          <p:cNvPr id="66" name="Google Shape;223;p26">
            <a:extLst>
              <a:ext uri="{FF2B5EF4-FFF2-40B4-BE49-F238E27FC236}">
                <a16:creationId xmlns:a16="http://schemas.microsoft.com/office/drawing/2014/main" id="{54A5D645-8F67-4412-A2CD-ECDBE29EE1BB}"/>
              </a:ext>
            </a:extLst>
          </p:cNvPr>
          <p:cNvSpPr txBox="1">
            <a:spLocks/>
          </p:cNvSpPr>
          <p:nvPr/>
        </p:nvSpPr>
        <p:spPr>
          <a:xfrm>
            <a:off x="7780667" y="118930"/>
            <a:ext cx="1349728" cy="4773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r>
              <a:rPr lang="es-ES" sz="2000" dirty="0"/>
              <a:t>GRUPO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51235" y="2309151"/>
            <a:ext cx="424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Máquina inteligente</a:t>
            </a:r>
            <a:endParaRPr dirty="0"/>
          </a:p>
        </p:txBody>
      </p:sp>
      <p:sp>
        <p:nvSpPr>
          <p:cNvPr id="296" name="Google Shape;296;p30"/>
          <p:cNvSpPr txBox="1">
            <a:spLocks noGrp="1"/>
          </p:cNvSpPr>
          <p:nvPr>
            <p:ph type="title" idx="2"/>
          </p:nvPr>
        </p:nvSpPr>
        <p:spPr>
          <a:xfrm>
            <a:off x="2552700" y="1383425"/>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endParaRPr sz="4800" dirty="0"/>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889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Máquinas Inteligentes</a:t>
            </a:r>
            <a:endParaRPr dirty="0"/>
          </a:p>
        </p:txBody>
      </p:sp>
      <p:sp>
        <p:nvSpPr>
          <p:cNvPr id="230" name="Google Shape;230;p27"/>
          <p:cNvSpPr txBox="1">
            <a:spLocks noGrp="1"/>
          </p:cNvSpPr>
          <p:nvPr>
            <p:ph type="body" idx="1"/>
          </p:nvPr>
        </p:nvSpPr>
        <p:spPr>
          <a:xfrm>
            <a:off x="522600" y="1288163"/>
            <a:ext cx="7901400" cy="2144847"/>
          </a:xfrm>
          <a:prstGeom prst="rect">
            <a:avLst/>
          </a:prstGeom>
        </p:spPr>
        <p:txBody>
          <a:bodyPr spcFirstLastPara="1" wrap="square" lIns="91425" tIns="91425" rIns="91425" bIns="91425" anchor="t" anchorCtr="0">
            <a:noAutofit/>
          </a:bodyPr>
          <a:lstStyle/>
          <a:p>
            <a:pPr marL="0" indent="0">
              <a:lnSpc>
                <a:spcPct val="200000"/>
              </a:lnSpc>
              <a:buNone/>
            </a:pPr>
            <a:r>
              <a:rPr lang="es-ES" dirty="0"/>
              <a:t>Una máquina inteligente es un tipo de dispositivo que integra tanto tecnología máquina a máquina (M2M) como computación cognitiva, de inteligencia artificial, o aprendizaje automático, por ejemplo. Esto le permite resolver problemas, o incluso tomar decisiones que se traducen en medidas concretas. Es decir, lo más cercano a la capacidad de razonamiento humano, con claras implicaciones para los negocios y la sociedad en general.</a:t>
            </a:r>
          </a:p>
          <a:p>
            <a:pPr marL="0" lvl="0" indent="0" algn="l" rtl="0">
              <a:spcBef>
                <a:spcPts val="0"/>
              </a:spcBef>
              <a:spcAft>
                <a:spcPts val="0"/>
              </a:spcAft>
              <a:buNone/>
            </a:pPr>
            <a:endParaRPr lang="es-ES" dirty="0"/>
          </a:p>
        </p:txBody>
      </p:sp>
      <p:pic>
        <p:nvPicPr>
          <p:cNvPr id="5122" name="Picture 2" descr="El futuro del multitask pasa por la máquina inteligente | izaro.com">
            <a:extLst>
              <a:ext uri="{FF2B5EF4-FFF2-40B4-BE49-F238E27FC236}">
                <a16:creationId xmlns:a16="http://schemas.microsoft.com/office/drawing/2014/main" id="{4804B936-50D4-4ECA-9BDB-3AAB06607B1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550695" y="3433010"/>
            <a:ext cx="3465095" cy="1507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173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68239" y="2154517"/>
            <a:ext cx="4242900" cy="841800"/>
          </a:xfrm>
          <a:prstGeom prst="rect">
            <a:avLst/>
          </a:prstGeom>
        </p:spPr>
        <p:txBody>
          <a:bodyPr spcFirstLastPara="1" wrap="square" lIns="91425" tIns="91425" rIns="91425" bIns="91425" anchor="ctr" anchorCtr="0">
            <a:noAutofit/>
          </a:bodyPr>
          <a:lstStyle/>
          <a:p>
            <a:r>
              <a:rPr lang="es-ES" sz="2800" dirty="0"/>
              <a:t>Aplicaciones en la industria y servicios</a:t>
            </a:r>
            <a:br>
              <a:rPr lang="es-ES" sz="2800" dirty="0"/>
            </a:br>
            <a:endParaRPr sz="2800" dirty="0"/>
          </a:p>
        </p:txBody>
      </p:sp>
      <p:sp>
        <p:nvSpPr>
          <p:cNvPr id="296" name="Google Shape;296;p30"/>
          <p:cNvSpPr txBox="1">
            <a:spLocks noGrp="1"/>
          </p:cNvSpPr>
          <p:nvPr>
            <p:ph type="title" idx="2"/>
          </p:nvPr>
        </p:nvSpPr>
        <p:spPr>
          <a:xfrm>
            <a:off x="2568239" y="1144603"/>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3</a:t>
            </a:r>
            <a:endParaRPr sz="4800" dirty="0"/>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297;p30">
            <a:extLst>
              <a:ext uri="{FF2B5EF4-FFF2-40B4-BE49-F238E27FC236}">
                <a16:creationId xmlns:a16="http://schemas.microsoft.com/office/drawing/2014/main" id="{C3CDBEFC-4E38-45FD-924E-B46B96D44928}"/>
              </a:ext>
            </a:extLst>
          </p:cNvPr>
          <p:cNvSpPr txBox="1">
            <a:spLocks noGrp="1"/>
          </p:cNvSpPr>
          <p:nvPr>
            <p:ph type="subTitle" idx="1"/>
          </p:nvPr>
        </p:nvSpPr>
        <p:spPr>
          <a:xfrm>
            <a:off x="2659027" y="3027629"/>
            <a:ext cx="2935800" cy="76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Ejemplos, ventajas y desventajas</a:t>
            </a:r>
            <a:endParaRPr dirty="0"/>
          </a:p>
        </p:txBody>
      </p:sp>
    </p:spTree>
    <p:extLst>
      <p:ext uri="{BB962C8B-B14F-4D97-AF65-F5344CB8AC3E}">
        <p14:creationId xmlns:p14="http://schemas.microsoft.com/office/powerpoint/2010/main" val="421124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Aplicaciones</a:t>
            </a:r>
            <a:endParaRPr dirty="0"/>
          </a:p>
        </p:txBody>
      </p:sp>
      <p:sp>
        <p:nvSpPr>
          <p:cNvPr id="416" name="Google Shape;416;p32"/>
          <p:cNvSpPr txBox="1">
            <a:spLocks noGrp="1"/>
          </p:cNvSpPr>
          <p:nvPr>
            <p:ph type="subTitle" idx="1"/>
          </p:nvPr>
        </p:nvSpPr>
        <p:spPr>
          <a:xfrm>
            <a:off x="1619302" y="1616400"/>
            <a:ext cx="2599772" cy="388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Recursos Humanos</a:t>
            </a:r>
            <a:endParaRPr dirty="0"/>
          </a:p>
        </p:txBody>
      </p:sp>
      <p:sp>
        <p:nvSpPr>
          <p:cNvPr id="417" name="Google Shape;417;p32"/>
          <p:cNvSpPr txBox="1">
            <a:spLocks noGrp="1"/>
          </p:cNvSpPr>
          <p:nvPr>
            <p:ph type="subTitle" idx="2"/>
          </p:nvPr>
        </p:nvSpPr>
        <p:spPr>
          <a:xfrm>
            <a:off x="443886" y="2366854"/>
            <a:ext cx="4030278" cy="31504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dirty="0"/>
              <a:t>Los departamentos de recursos humanos también pueden servirse de los sistemas de Inteligencia Virtual para llevar a cabo los procesos de selección y reclutamiento de trabajadores o llevar a cabo otras tareas relacionadas con el análisis y la gestión de los datos de la empresa, de manera que la IA agrupe estos datos y proporcione diferentes resultados respecto a diferentes áreas, como la evolución del talento, la productividad o los conflictos.</a:t>
            </a:r>
            <a:endParaRPr lang="en-US" dirty="0"/>
          </a:p>
        </p:txBody>
      </p:sp>
      <p:sp>
        <p:nvSpPr>
          <p:cNvPr id="418" name="Google Shape;418;p32"/>
          <p:cNvSpPr txBox="1">
            <a:spLocks noGrp="1"/>
          </p:cNvSpPr>
          <p:nvPr>
            <p:ph type="subTitle" idx="3"/>
          </p:nvPr>
        </p:nvSpPr>
        <p:spPr>
          <a:xfrm>
            <a:off x="5899025" y="1656282"/>
            <a:ext cx="2620701" cy="3965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Atención al cliente</a:t>
            </a:r>
            <a:endParaRPr dirty="0"/>
          </a:p>
        </p:txBody>
      </p:sp>
      <p:sp>
        <p:nvSpPr>
          <p:cNvPr id="419" name="Google Shape;419;p32"/>
          <p:cNvSpPr txBox="1">
            <a:spLocks noGrp="1"/>
          </p:cNvSpPr>
          <p:nvPr>
            <p:ph type="subTitle" idx="4"/>
          </p:nvPr>
        </p:nvSpPr>
        <p:spPr>
          <a:xfrm>
            <a:off x="4669837" y="2428003"/>
            <a:ext cx="4161601" cy="2577134"/>
          </a:xfrm>
          <a:prstGeom prst="rect">
            <a:avLst/>
          </a:prstGeom>
        </p:spPr>
        <p:txBody>
          <a:bodyPr spcFirstLastPara="1" wrap="square" lIns="91425" tIns="91425" rIns="91425" bIns="91425" anchor="t" anchorCtr="0">
            <a:noAutofit/>
          </a:bodyPr>
          <a:lstStyle/>
          <a:p>
            <a:pPr marL="0" indent="0" algn="just"/>
            <a:r>
              <a:rPr lang="es-ES" dirty="0"/>
              <a:t>Pueden analizar el comportamiento de los usuarios y poder ofrecerles la ayuda que buscan prácticamente en tiempo real.</a:t>
            </a:r>
          </a:p>
          <a:p>
            <a:pPr marL="0" indent="0" algn="just"/>
            <a:r>
              <a:rPr lang="es-ES" dirty="0"/>
              <a:t>La atención al cliente genera una gran cantidad de datos que los sistemas de IA pueden ayudar a analizar para crear servicios predictivos con los que las empresas puedan adelantarse a las consultas y necesidades de sus clientes, ofreciéndoles una atención más personalizada.</a:t>
            </a:r>
          </a:p>
        </p:txBody>
      </p:sp>
      <p:sp>
        <p:nvSpPr>
          <p:cNvPr id="420" name="Google Shape;420;p32"/>
          <p:cNvSpPr/>
          <p:nvPr/>
        </p:nvSpPr>
        <p:spPr>
          <a:xfrm>
            <a:off x="443886" y="1309650"/>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4572000" y="1320036"/>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46" name="Picture 2" descr="recursos humanos icono gratis">
            <a:extLst>
              <a:ext uri="{FF2B5EF4-FFF2-40B4-BE49-F238E27FC236}">
                <a16:creationId xmlns:a16="http://schemas.microsoft.com/office/drawing/2014/main" id="{319262BA-E2E8-469D-8361-7B77130F4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23" y="1513108"/>
            <a:ext cx="641684" cy="6416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ervicio al cliente">
            <a:extLst>
              <a:ext uri="{FF2B5EF4-FFF2-40B4-BE49-F238E27FC236}">
                <a16:creationId xmlns:a16="http://schemas.microsoft.com/office/drawing/2014/main" id="{977E2C86-367B-4868-AF4A-9D6F518D26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749" y="1458095"/>
            <a:ext cx="677209" cy="6772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Aplicaciones</a:t>
            </a:r>
            <a:endParaRPr dirty="0"/>
          </a:p>
        </p:txBody>
      </p:sp>
      <p:sp>
        <p:nvSpPr>
          <p:cNvPr id="416" name="Google Shape;416;p32"/>
          <p:cNvSpPr txBox="1">
            <a:spLocks noGrp="1"/>
          </p:cNvSpPr>
          <p:nvPr>
            <p:ph type="subTitle" idx="1"/>
          </p:nvPr>
        </p:nvSpPr>
        <p:spPr>
          <a:xfrm>
            <a:off x="1619302" y="1616400"/>
            <a:ext cx="2599772" cy="388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Marketing y ventas</a:t>
            </a:r>
            <a:endParaRPr dirty="0"/>
          </a:p>
        </p:txBody>
      </p:sp>
      <p:sp>
        <p:nvSpPr>
          <p:cNvPr id="417" name="Google Shape;417;p32"/>
          <p:cNvSpPr txBox="1">
            <a:spLocks noGrp="1"/>
          </p:cNvSpPr>
          <p:nvPr>
            <p:ph type="subTitle" idx="2"/>
          </p:nvPr>
        </p:nvSpPr>
        <p:spPr>
          <a:xfrm>
            <a:off x="443886" y="2366854"/>
            <a:ext cx="8443440" cy="31504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dirty="0"/>
              <a:t>En un mercado cada vez más competitivo, donde se hace necesario ofrecer productos o servicios con un valor añadido para poder diferenciarse de la competencia, el análisis de datos y la elaboración de perfiles de consumidores son clave y es aquí donde entra la Inteligencia Artificial aplicada al marketing y las ventas, puesto que permite automatizar procesos como la minería y análisis de la información extraída.</a:t>
            </a:r>
          </a:p>
          <a:p>
            <a:pPr marL="0" lvl="0" indent="0" algn="just" rtl="0">
              <a:spcBef>
                <a:spcPts val="0"/>
              </a:spcBef>
              <a:spcAft>
                <a:spcPts val="0"/>
              </a:spcAft>
              <a:buNone/>
            </a:pPr>
            <a:endParaRPr lang="es-ES" dirty="0"/>
          </a:p>
          <a:p>
            <a:pPr marL="0" lvl="0" indent="0" algn="just" rtl="0">
              <a:spcBef>
                <a:spcPts val="0"/>
              </a:spcBef>
              <a:spcAft>
                <a:spcPts val="0"/>
              </a:spcAft>
              <a:buNone/>
            </a:pPr>
            <a:r>
              <a:rPr lang="es-ES" dirty="0"/>
              <a:t>La IA aplicada al marketing permite predecir futuras necesidades a través del empleo de herramientas capaces de analizar condutas y elaborar patrones de comportamiento en base a la huella que los usuarios dejan en Internet. Así, pueden elaborar perfiles de usuarios, segmentar la audiencia y poder así ofrecerles productos según sus necesidades y deseos.</a:t>
            </a:r>
            <a:endParaRPr lang="en-US" dirty="0"/>
          </a:p>
        </p:txBody>
      </p:sp>
      <p:sp>
        <p:nvSpPr>
          <p:cNvPr id="420" name="Google Shape;420;p32"/>
          <p:cNvSpPr/>
          <p:nvPr/>
        </p:nvSpPr>
        <p:spPr>
          <a:xfrm>
            <a:off x="443886" y="1309650"/>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70" name="Picture 2" descr="marketing de contenidos icono gratis">
            <a:extLst>
              <a:ext uri="{FF2B5EF4-FFF2-40B4-BE49-F238E27FC236}">
                <a16:creationId xmlns:a16="http://schemas.microsoft.com/office/drawing/2014/main" id="{2009BEA7-47F7-483C-9D30-BCC91BE2E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61" y="1497856"/>
            <a:ext cx="625149" cy="62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02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Ventajas y desventajas</a:t>
            </a:r>
            <a:endParaRPr dirty="0"/>
          </a:p>
        </p:txBody>
      </p:sp>
      <p:sp>
        <p:nvSpPr>
          <p:cNvPr id="416" name="Google Shape;416;p32"/>
          <p:cNvSpPr txBox="1">
            <a:spLocks noGrp="1"/>
          </p:cNvSpPr>
          <p:nvPr>
            <p:ph type="subTitle" idx="1"/>
          </p:nvPr>
        </p:nvSpPr>
        <p:spPr>
          <a:xfrm>
            <a:off x="1487978" y="1440441"/>
            <a:ext cx="2599772" cy="388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Ventajas</a:t>
            </a:r>
            <a:endParaRPr dirty="0"/>
          </a:p>
        </p:txBody>
      </p:sp>
      <p:sp>
        <p:nvSpPr>
          <p:cNvPr id="417" name="Google Shape;417;p32"/>
          <p:cNvSpPr txBox="1">
            <a:spLocks noGrp="1"/>
          </p:cNvSpPr>
          <p:nvPr>
            <p:ph type="subTitle" idx="2"/>
          </p:nvPr>
        </p:nvSpPr>
        <p:spPr>
          <a:xfrm>
            <a:off x="312562" y="2327856"/>
            <a:ext cx="4161602" cy="3150442"/>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200" dirty="0"/>
              <a:t>Aumenta la eficacia de los procesos y los lleva a cabo de forma más rápida.</a:t>
            </a:r>
          </a:p>
          <a:p>
            <a:pPr marL="285750" lvl="0" indent="-285750" algn="just" rtl="0">
              <a:spcBef>
                <a:spcPts val="0"/>
              </a:spcBef>
              <a:spcAft>
                <a:spcPts val="0"/>
              </a:spcAft>
              <a:buFont typeface="Arial" panose="020B0604020202020204" pitchFamily="34" charset="0"/>
              <a:buChar char="•"/>
            </a:pPr>
            <a:r>
              <a:rPr lang="es-ES" sz="1200" dirty="0"/>
              <a:t>Permite automatizar procesos repetitivos.</a:t>
            </a:r>
          </a:p>
          <a:p>
            <a:pPr marL="285750" lvl="0" indent="-285750" algn="just" rtl="0">
              <a:spcBef>
                <a:spcPts val="0"/>
              </a:spcBef>
              <a:spcAft>
                <a:spcPts val="0"/>
              </a:spcAft>
              <a:buFont typeface="Arial" panose="020B0604020202020204" pitchFamily="34" charset="0"/>
              <a:buChar char="•"/>
            </a:pPr>
            <a:r>
              <a:rPr lang="es-ES" sz="1200" dirty="0"/>
              <a:t>Al estar basada en procedimientos computacionales, no comete errores humanos.</a:t>
            </a:r>
          </a:p>
          <a:p>
            <a:pPr marL="285750" lvl="0" indent="-285750" algn="just" rtl="0">
              <a:spcBef>
                <a:spcPts val="0"/>
              </a:spcBef>
              <a:spcAft>
                <a:spcPts val="0"/>
              </a:spcAft>
              <a:buFont typeface="Arial" panose="020B0604020202020204" pitchFamily="34" charset="0"/>
              <a:buChar char="•"/>
            </a:pPr>
            <a:r>
              <a:rPr lang="es-ES" sz="1200" dirty="0"/>
              <a:t>Es incansable, puede trabajar todos los días a todas horas.</a:t>
            </a:r>
          </a:p>
          <a:p>
            <a:pPr marL="285750" lvl="0" indent="-285750" algn="just" rtl="0">
              <a:spcBef>
                <a:spcPts val="0"/>
              </a:spcBef>
              <a:spcAft>
                <a:spcPts val="0"/>
              </a:spcAft>
              <a:buFont typeface="Arial" panose="020B0604020202020204" pitchFamily="34" charset="0"/>
              <a:buChar char="•"/>
            </a:pPr>
            <a:r>
              <a:rPr lang="es-ES" sz="1200" dirty="0"/>
              <a:t>Es capaz de analizar enormes cantidades de datos, extraer información relevante y crear perfiles o modelos predictivos en muchos ámbitos.</a:t>
            </a:r>
          </a:p>
          <a:p>
            <a:pPr marL="285750" lvl="0" indent="-285750" algn="just" rtl="0">
              <a:spcBef>
                <a:spcPts val="0"/>
              </a:spcBef>
              <a:spcAft>
                <a:spcPts val="0"/>
              </a:spcAft>
              <a:buFont typeface="Arial" panose="020B0604020202020204" pitchFamily="34" charset="0"/>
              <a:buChar char="•"/>
            </a:pPr>
            <a:r>
              <a:rPr lang="es-ES" sz="1200" dirty="0"/>
              <a:t>Puede facilitar el día a día de las personas con herramientas como los asistentes virtuales.</a:t>
            </a:r>
            <a:endParaRPr lang="en-US" sz="1200" dirty="0"/>
          </a:p>
        </p:txBody>
      </p:sp>
      <p:sp>
        <p:nvSpPr>
          <p:cNvPr id="418" name="Google Shape;418;p32"/>
          <p:cNvSpPr txBox="1">
            <a:spLocks noGrp="1"/>
          </p:cNvSpPr>
          <p:nvPr>
            <p:ph type="subTitle" idx="3"/>
          </p:nvPr>
        </p:nvSpPr>
        <p:spPr>
          <a:xfrm>
            <a:off x="5803299" y="1503938"/>
            <a:ext cx="2620701" cy="3965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Desventajas</a:t>
            </a:r>
            <a:endParaRPr dirty="0"/>
          </a:p>
        </p:txBody>
      </p:sp>
      <p:sp>
        <p:nvSpPr>
          <p:cNvPr id="419" name="Google Shape;419;p32"/>
          <p:cNvSpPr txBox="1">
            <a:spLocks noGrp="1"/>
          </p:cNvSpPr>
          <p:nvPr>
            <p:ph type="subTitle" idx="4"/>
          </p:nvPr>
        </p:nvSpPr>
        <p:spPr>
          <a:xfrm>
            <a:off x="4706749" y="2278423"/>
            <a:ext cx="4161601" cy="3026304"/>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s-ES" sz="1200" dirty="0"/>
              <a:t>Cuanto más sofisticados y complejos se vuelven los sistemas de Inteligencia Artificial, más probable se hace que puedan sustituir a los trabajadores humanos, impactando negativamente en el mercado laboral.</a:t>
            </a:r>
          </a:p>
          <a:p>
            <a:pPr marL="285750" indent="-285750" algn="just">
              <a:buFont typeface="Arial" panose="020B0604020202020204" pitchFamily="34" charset="0"/>
              <a:buChar char="•"/>
            </a:pPr>
            <a:r>
              <a:rPr lang="es-ES" sz="1200" dirty="0"/>
              <a:t>Puesto que aún carecen de creatividad y capacidad de improvisación, sus soluciones y respuestas están basadas en algoritmos y análisis de información preexistente, lo que limita su capacidad de tomar decisiones más allá de los datos.</a:t>
            </a:r>
          </a:p>
          <a:p>
            <a:pPr marL="285750" indent="-285750" algn="just">
              <a:buFont typeface="Arial" panose="020B0604020202020204" pitchFamily="34" charset="0"/>
              <a:buChar char="•"/>
            </a:pPr>
            <a:r>
              <a:rPr lang="es-ES" sz="1200" dirty="0"/>
              <a:t>Se puede emplear con fines ilegales, como la creación y distribución de malware o la suplantación de identidad.</a:t>
            </a:r>
          </a:p>
        </p:txBody>
      </p:sp>
      <p:sp>
        <p:nvSpPr>
          <p:cNvPr id="420" name="Google Shape;420;p32"/>
          <p:cNvSpPr/>
          <p:nvPr/>
        </p:nvSpPr>
        <p:spPr>
          <a:xfrm>
            <a:off x="312562" y="1133691"/>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4572000" y="1166264"/>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46" name="Picture 2" descr="recursos humanos icono gratis">
            <a:extLst>
              <a:ext uri="{FF2B5EF4-FFF2-40B4-BE49-F238E27FC236}">
                <a16:creationId xmlns:a16="http://schemas.microsoft.com/office/drawing/2014/main" id="{319262BA-E2E8-469D-8361-7B77130F4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99" y="1337149"/>
            <a:ext cx="641684" cy="6416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ervicio al cliente">
            <a:extLst>
              <a:ext uri="{FF2B5EF4-FFF2-40B4-BE49-F238E27FC236}">
                <a16:creationId xmlns:a16="http://schemas.microsoft.com/office/drawing/2014/main" id="{977E2C86-367B-4868-AF4A-9D6F518D26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749" y="1304323"/>
            <a:ext cx="677209" cy="677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268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68239" y="2154517"/>
            <a:ext cx="4242900" cy="841800"/>
          </a:xfrm>
          <a:prstGeom prst="rect">
            <a:avLst/>
          </a:prstGeom>
        </p:spPr>
        <p:txBody>
          <a:bodyPr spcFirstLastPara="1" wrap="square" lIns="91425" tIns="91425" rIns="91425" bIns="91425" anchor="ctr" anchorCtr="0">
            <a:noAutofit/>
          </a:bodyPr>
          <a:lstStyle/>
          <a:p>
            <a:r>
              <a:rPr lang="es-ES" sz="2800" dirty="0"/>
              <a:t>Test de Turing</a:t>
            </a:r>
            <a:endParaRPr sz="2800" dirty="0"/>
          </a:p>
        </p:txBody>
      </p:sp>
      <p:sp>
        <p:nvSpPr>
          <p:cNvPr id="296" name="Google Shape;296;p30"/>
          <p:cNvSpPr txBox="1">
            <a:spLocks noGrp="1"/>
          </p:cNvSpPr>
          <p:nvPr>
            <p:ph type="title" idx="2"/>
          </p:nvPr>
        </p:nvSpPr>
        <p:spPr>
          <a:xfrm>
            <a:off x="2568239" y="1144603"/>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a:t>
            </a:r>
            <a:endParaRPr sz="4800" dirty="0"/>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05242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rueba de Turing - Wikipedia, la enciclopedia libre">
            <a:extLst>
              <a:ext uri="{FF2B5EF4-FFF2-40B4-BE49-F238E27FC236}">
                <a16:creationId xmlns:a16="http://schemas.microsoft.com/office/drawing/2014/main" id="{F587996E-7AF3-4A0A-B249-0DDCC5DFC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653" y="2569690"/>
            <a:ext cx="1949115" cy="2494868"/>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56;p29">
            <a:extLst>
              <a:ext uri="{FF2B5EF4-FFF2-40B4-BE49-F238E27FC236}">
                <a16:creationId xmlns:a16="http://schemas.microsoft.com/office/drawing/2014/main" id="{AC4F2C06-D275-4A9D-A983-AF1873F5DB28}"/>
              </a:ext>
            </a:extLst>
          </p:cNvPr>
          <p:cNvSpPr/>
          <p:nvPr/>
        </p:nvSpPr>
        <p:spPr>
          <a:xfrm>
            <a:off x="1909363" y="553782"/>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a:extLst>
              <a:ext uri="{FF2B5EF4-FFF2-40B4-BE49-F238E27FC236}">
                <a16:creationId xmlns:a16="http://schemas.microsoft.com/office/drawing/2014/main" id="{8BE08ADB-6ACD-4C5A-9AF2-879330A7ABE3}"/>
              </a:ext>
            </a:extLst>
          </p:cNvPr>
          <p:cNvSpPr>
            <a:spLocks noGrp="1"/>
          </p:cNvSpPr>
          <p:nvPr>
            <p:ph type="subTitle" idx="1"/>
          </p:nvPr>
        </p:nvSpPr>
        <p:spPr>
          <a:xfrm>
            <a:off x="0" y="1107883"/>
            <a:ext cx="7587916" cy="2265896"/>
          </a:xfrm>
        </p:spPr>
        <p:txBody>
          <a:bodyPr/>
          <a:lstStyle/>
          <a:p>
            <a:r>
              <a:rPr lang="es-ES" dirty="0"/>
              <a:t>	El test de Turing es un examen de la capacidad de una máquina para exhibir un comportamiento inteligente similar al de un ser humano o indistinguible de este. Alan Turing propuso que un humano evaluara conversaciones en lenguaje natural entre un humano y una máquina diseñada para generar respuestas similares a las de un humano. El evaluador sabría que uno de los participantes de la conversación es una máquina y los intervinientes serían separados unos de otros. </a:t>
            </a:r>
            <a:endParaRPr lang="en-US" dirty="0"/>
          </a:p>
        </p:txBody>
      </p:sp>
      <p:sp>
        <p:nvSpPr>
          <p:cNvPr id="3" name="Title 2">
            <a:extLst>
              <a:ext uri="{FF2B5EF4-FFF2-40B4-BE49-F238E27FC236}">
                <a16:creationId xmlns:a16="http://schemas.microsoft.com/office/drawing/2014/main" id="{CF1DFD6E-64DB-4BC4-A489-DF2E6151B05D}"/>
              </a:ext>
            </a:extLst>
          </p:cNvPr>
          <p:cNvSpPr>
            <a:spLocks noGrp="1"/>
          </p:cNvSpPr>
          <p:nvPr>
            <p:ph type="title"/>
          </p:nvPr>
        </p:nvSpPr>
        <p:spPr>
          <a:xfrm>
            <a:off x="1968763" y="272082"/>
            <a:ext cx="3261300" cy="1108200"/>
          </a:xfrm>
        </p:spPr>
        <p:txBody>
          <a:bodyPr/>
          <a:lstStyle/>
          <a:p>
            <a:r>
              <a:rPr lang="es-PE" dirty="0"/>
              <a:t>Test de Turing</a:t>
            </a:r>
            <a:endParaRPr lang="en-US" dirty="0"/>
          </a:p>
        </p:txBody>
      </p:sp>
      <p:sp>
        <p:nvSpPr>
          <p:cNvPr id="6" name="TextBox 5">
            <a:extLst>
              <a:ext uri="{FF2B5EF4-FFF2-40B4-BE49-F238E27FC236}">
                <a16:creationId xmlns:a16="http://schemas.microsoft.com/office/drawing/2014/main" id="{6FEF7FD3-79A7-4D54-B933-7C1C20C006FA}"/>
              </a:ext>
            </a:extLst>
          </p:cNvPr>
          <p:cNvSpPr txBox="1"/>
          <p:nvPr/>
        </p:nvSpPr>
        <p:spPr>
          <a:xfrm>
            <a:off x="328863" y="3373779"/>
            <a:ext cx="5350042" cy="1569660"/>
          </a:xfrm>
          <a:prstGeom prst="rect">
            <a:avLst/>
          </a:prstGeom>
          <a:noFill/>
        </p:spPr>
        <p:txBody>
          <a:bodyPr wrap="square">
            <a:spAutoFit/>
          </a:bodyPr>
          <a:lstStyle/>
          <a:p>
            <a:r>
              <a:rPr lang="es-ES" dirty="0"/>
              <a:t>​</a:t>
            </a:r>
            <a:r>
              <a:rPr lang="es-ES" sz="1600" dirty="0">
                <a:solidFill>
                  <a:schemeClr val="dk1"/>
                </a:solidFill>
                <a:latin typeface="Poppins"/>
                <a:cs typeface="Poppins"/>
                <a:sym typeface="Poppins"/>
              </a:rPr>
              <a:t>En el caso de que el evaluador no pueda distinguir entre el humano y la máquina acertadamente (Turing originalmente sugirió que la máquina debía convencer a un evaluador, después de 5 minutos de conversación, el 70 % del tiempo), la máquina habría pasado la prueba.</a:t>
            </a:r>
            <a:endParaRPr lang="en-US" sz="1600" dirty="0">
              <a:solidFill>
                <a:schemeClr val="dk1"/>
              </a:solidFill>
              <a:latin typeface="Poppins"/>
              <a:cs typeface="Poppins"/>
              <a:sym typeface="Poppins"/>
            </a:endParaRPr>
          </a:p>
        </p:txBody>
      </p:sp>
    </p:spTree>
    <p:extLst>
      <p:ext uri="{BB962C8B-B14F-4D97-AF65-F5344CB8AC3E}">
        <p14:creationId xmlns:p14="http://schemas.microsoft.com/office/powerpoint/2010/main" val="335000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7028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txBox="1">
            <a:spLocks noGrp="1"/>
          </p:cNvSpPr>
          <p:nvPr>
            <p:ph type="subTitle" idx="4"/>
          </p:nvPr>
        </p:nvSpPr>
        <p:spPr>
          <a:xfrm>
            <a:off x="1759875" y="3503734"/>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Máquina Inteligente</a:t>
            </a:r>
            <a:endParaRPr dirty="0"/>
          </a:p>
        </p:txBody>
      </p:sp>
      <p:sp>
        <p:nvSpPr>
          <p:cNvPr id="241" name="Google Shape;241;p28"/>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Tabla de Contenido</a:t>
            </a:r>
            <a:endParaRPr dirty="0"/>
          </a:p>
        </p:txBody>
      </p:sp>
      <p:sp>
        <p:nvSpPr>
          <p:cNvPr id="242" name="Google Shape;242;p28"/>
          <p:cNvSpPr txBox="1">
            <a:spLocks noGrp="1"/>
          </p:cNvSpPr>
          <p:nvPr>
            <p:ph type="subTitle" idx="1"/>
          </p:nvPr>
        </p:nvSpPr>
        <p:spPr>
          <a:xfrm>
            <a:off x="1759873" y="2096900"/>
            <a:ext cx="2812125"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Inteligencia Artificial</a:t>
            </a:r>
            <a:endParaRPr dirty="0"/>
          </a:p>
        </p:txBody>
      </p:sp>
      <p:sp>
        <p:nvSpPr>
          <p:cNvPr id="243" name="Google Shape;243;p28"/>
          <p:cNvSpPr txBox="1">
            <a:spLocks noGrp="1"/>
          </p:cNvSpPr>
          <p:nvPr>
            <p:ph type="title"/>
          </p:nvPr>
        </p:nvSpPr>
        <p:spPr>
          <a:xfrm>
            <a:off x="764102"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44" name="Google Shape;244;p28"/>
          <p:cNvSpPr txBox="1">
            <a:spLocks noGrp="1"/>
          </p:cNvSpPr>
          <p:nvPr>
            <p:ph type="subTitle" idx="2"/>
          </p:nvPr>
        </p:nvSpPr>
        <p:spPr>
          <a:xfrm>
            <a:off x="1759875" y="2450613"/>
            <a:ext cx="2682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Definición, tipos</a:t>
            </a:r>
            <a:endParaRPr dirty="0"/>
          </a:p>
        </p:txBody>
      </p:sp>
      <p:sp>
        <p:nvSpPr>
          <p:cNvPr id="245" name="Google Shape;245;p28"/>
          <p:cNvSpPr txBox="1">
            <a:spLocks noGrp="1"/>
          </p:cNvSpPr>
          <p:nvPr>
            <p:ph type="title" idx="7"/>
          </p:nvPr>
        </p:nvSpPr>
        <p:spPr>
          <a:xfrm>
            <a:off x="4746909"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46" name="Google Shape;246;p28"/>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Aplicaciones en la industria y servicios</a:t>
            </a:r>
            <a:endParaRPr dirty="0"/>
          </a:p>
        </p:txBody>
      </p:sp>
      <p:sp>
        <p:nvSpPr>
          <p:cNvPr id="247" name="Google Shape;247;p28"/>
          <p:cNvSpPr txBox="1">
            <a:spLocks noGrp="1"/>
          </p:cNvSpPr>
          <p:nvPr>
            <p:ph type="subTitle" idx="9"/>
          </p:nvPr>
        </p:nvSpPr>
        <p:spPr>
          <a:xfrm>
            <a:off x="5742673" y="2467219"/>
            <a:ext cx="2682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Ejemplos, ventajas y desventajas</a:t>
            </a:r>
            <a:endParaRPr dirty="0"/>
          </a:p>
        </p:txBody>
      </p:sp>
      <p:sp>
        <p:nvSpPr>
          <p:cNvPr id="248" name="Google Shape;248;p28"/>
          <p:cNvSpPr txBox="1">
            <a:spLocks noGrp="1"/>
          </p:cNvSpPr>
          <p:nvPr>
            <p:ph type="title" idx="13"/>
          </p:nvPr>
        </p:nvSpPr>
        <p:spPr>
          <a:xfrm>
            <a:off x="4746909"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49" name="Google Shape;249;p28"/>
          <p:cNvSpPr txBox="1">
            <a:spLocks noGrp="1"/>
          </p:cNvSpPr>
          <p:nvPr>
            <p:ph type="subTitle" idx="14"/>
          </p:nvPr>
        </p:nvSpPr>
        <p:spPr>
          <a:xfrm>
            <a:off x="5742673" y="3619306"/>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Test de Turing</a:t>
            </a:r>
            <a:endParaRPr dirty="0"/>
          </a:p>
        </p:txBody>
      </p:sp>
      <p:sp>
        <p:nvSpPr>
          <p:cNvPr id="251" name="Google Shape;251;p28"/>
          <p:cNvSpPr txBox="1">
            <a:spLocks noGrp="1"/>
          </p:cNvSpPr>
          <p:nvPr>
            <p:ph type="title" idx="3"/>
          </p:nvPr>
        </p:nvSpPr>
        <p:spPr>
          <a:xfrm>
            <a:off x="764102"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51235" y="2309151"/>
            <a:ext cx="424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Inteligencia Artificial</a:t>
            </a:r>
            <a:endParaRPr dirty="0"/>
          </a:p>
        </p:txBody>
      </p:sp>
      <p:sp>
        <p:nvSpPr>
          <p:cNvPr id="296" name="Google Shape;296;p30"/>
          <p:cNvSpPr txBox="1">
            <a:spLocks noGrp="1"/>
          </p:cNvSpPr>
          <p:nvPr>
            <p:ph type="title" idx="2"/>
          </p:nvPr>
        </p:nvSpPr>
        <p:spPr>
          <a:xfrm>
            <a:off x="2552700" y="1383425"/>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1</a:t>
            </a:r>
            <a:endParaRPr sz="4800"/>
          </a:p>
        </p:txBody>
      </p:sp>
      <p:sp>
        <p:nvSpPr>
          <p:cNvPr id="297" name="Google Shape;297;p30"/>
          <p:cNvSpPr txBox="1">
            <a:spLocks noGrp="1"/>
          </p:cNvSpPr>
          <p:nvPr>
            <p:ph type="subTitle" idx="1"/>
          </p:nvPr>
        </p:nvSpPr>
        <p:spPr>
          <a:xfrm>
            <a:off x="2603218" y="3391653"/>
            <a:ext cx="2935800" cy="76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Definición, tipos</a:t>
            </a:r>
            <a:endParaRPr dirty="0"/>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Inteligencia Artificial</a:t>
            </a:r>
            <a:endParaRPr dirty="0"/>
          </a:p>
        </p:txBody>
      </p:sp>
      <p:sp>
        <p:nvSpPr>
          <p:cNvPr id="230" name="Google Shape;230;p27"/>
          <p:cNvSpPr txBox="1">
            <a:spLocks noGrp="1"/>
          </p:cNvSpPr>
          <p:nvPr>
            <p:ph type="body" idx="1"/>
          </p:nvPr>
        </p:nvSpPr>
        <p:spPr>
          <a:xfrm>
            <a:off x="621300" y="1086570"/>
            <a:ext cx="4155416" cy="36660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s-ES" dirty="0"/>
              <a:t>Aunque los expertos no se ponen de acuerdo para dar una definición unificada de lo que es la Inteligencia Artificial, sí que podemos encontrar aproximaciones muy válidas.</a:t>
            </a:r>
          </a:p>
          <a:p>
            <a:pPr marL="0" lvl="0" indent="0" algn="just" rtl="0">
              <a:lnSpc>
                <a:spcPct val="200000"/>
              </a:lnSpc>
              <a:spcBef>
                <a:spcPts val="0"/>
              </a:spcBef>
              <a:spcAft>
                <a:spcPts val="0"/>
              </a:spcAft>
              <a:buNone/>
            </a:pPr>
            <a:endParaRPr lang="es-ES" dirty="0"/>
          </a:p>
          <a:p>
            <a:pPr marL="0" lvl="0" indent="0" algn="just" rtl="0">
              <a:lnSpc>
                <a:spcPct val="200000"/>
              </a:lnSpc>
              <a:spcBef>
                <a:spcPts val="0"/>
              </a:spcBef>
              <a:spcAft>
                <a:spcPts val="0"/>
              </a:spcAft>
              <a:buNone/>
            </a:pPr>
            <a:r>
              <a:rPr lang="es-ES" dirty="0"/>
              <a:t>Así, la Comisión Europea define la IA como aquellos sistemas que manifiestan un comportamiento inteligente, al ser capaces de analizar el entorno y realizar acciones, con cierto grado de autonomía, con el fin de alcanzar objetivos específicos.</a:t>
            </a:r>
            <a:endParaRPr lang="en-US" dirty="0"/>
          </a:p>
        </p:txBody>
      </p:sp>
      <p:pic>
        <p:nvPicPr>
          <p:cNvPr id="1026" name="Picture 2" descr="inteligencia artificial icono gratis">
            <a:extLst>
              <a:ext uri="{FF2B5EF4-FFF2-40B4-BE49-F238E27FC236}">
                <a16:creationId xmlns:a16="http://schemas.microsoft.com/office/drawing/2014/main" id="{139DB2DF-55F0-40A7-B702-A84DBF62F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540" y="1557068"/>
            <a:ext cx="2725003" cy="2725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idx="9"/>
          </p:nvPr>
        </p:nvSpPr>
        <p:spPr>
          <a:xfrm>
            <a:off x="720000" y="428076"/>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Tipos de Inteligencia Artificial</a:t>
            </a:r>
            <a:endParaRPr dirty="0"/>
          </a:p>
        </p:txBody>
      </p:sp>
      <p:sp>
        <p:nvSpPr>
          <p:cNvPr id="446" name="Google Shape;446;p33"/>
          <p:cNvSpPr/>
          <p:nvPr/>
        </p:nvSpPr>
        <p:spPr>
          <a:xfrm>
            <a:off x="2845778" y="1500379"/>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616911" y="1504700"/>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txBox="1">
            <a:spLocks noGrp="1"/>
          </p:cNvSpPr>
          <p:nvPr>
            <p:ph type="title"/>
          </p:nvPr>
        </p:nvSpPr>
        <p:spPr>
          <a:xfrm>
            <a:off x="661011" y="1639400"/>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450" name="Google Shape;450;p33"/>
          <p:cNvSpPr txBox="1">
            <a:spLocks noGrp="1"/>
          </p:cNvSpPr>
          <p:nvPr>
            <p:ph type="subTitle" idx="1"/>
          </p:nvPr>
        </p:nvSpPr>
        <p:spPr>
          <a:xfrm>
            <a:off x="515284" y="2503956"/>
            <a:ext cx="1900370"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Máquinas reactivas</a:t>
            </a:r>
            <a:endParaRPr dirty="0"/>
          </a:p>
        </p:txBody>
      </p:sp>
      <p:sp>
        <p:nvSpPr>
          <p:cNvPr id="451" name="Google Shape;451;p33"/>
          <p:cNvSpPr txBox="1">
            <a:spLocks noGrp="1"/>
          </p:cNvSpPr>
          <p:nvPr>
            <p:ph type="subTitle" idx="2"/>
          </p:nvPr>
        </p:nvSpPr>
        <p:spPr>
          <a:xfrm>
            <a:off x="515284" y="3258235"/>
            <a:ext cx="1900370" cy="165297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dirty="0"/>
              <a:t>Son el tipo más básico de Inteligencia.</a:t>
            </a:r>
            <a:endParaRPr lang="en-US" dirty="0"/>
          </a:p>
        </p:txBody>
      </p:sp>
      <p:sp>
        <p:nvSpPr>
          <p:cNvPr id="452" name="Google Shape;452;p33"/>
          <p:cNvSpPr txBox="1">
            <a:spLocks noGrp="1"/>
          </p:cNvSpPr>
          <p:nvPr>
            <p:ph type="title" idx="3"/>
          </p:nvPr>
        </p:nvSpPr>
        <p:spPr>
          <a:xfrm>
            <a:off x="2889370" y="1635079"/>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453" name="Google Shape;453;p33"/>
          <p:cNvSpPr txBox="1">
            <a:spLocks noGrp="1"/>
          </p:cNvSpPr>
          <p:nvPr>
            <p:ph type="subTitle" idx="4"/>
          </p:nvPr>
        </p:nvSpPr>
        <p:spPr>
          <a:xfrm>
            <a:off x="2743643" y="2499635"/>
            <a:ext cx="1900370"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Memoria limitada</a:t>
            </a:r>
            <a:endParaRPr dirty="0"/>
          </a:p>
        </p:txBody>
      </p:sp>
      <p:sp>
        <p:nvSpPr>
          <p:cNvPr id="454" name="Google Shape;454;p33"/>
          <p:cNvSpPr txBox="1">
            <a:spLocks noGrp="1"/>
          </p:cNvSpPr>
          <p:nvPr>
            <p:ph type="subTitle" idx="5"/>
          </p:nvPr>
        </p:nvSpPr>
        <p:spPr>
          <a:xfrm>
            <a:off x="2743643" y="3317230"/>
            <a:ext cx="1900370" cy="165297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dirty="0"/>
              <a:t>Son capaces de mirar al pasado, pero de una forma limitada y temporal</a:t>
            </a:r>
            <a:endParaRPr lang="en-US" dirty="0"/>
          </a:p>
        </p:txBody>
      </p:sp>
      <p:sp>
        <p:nvSpPr>
          <p:cNvPr id="21" name="Google Shape;446;p33">
            <a:extLst>
              <a:ext uri="{FF2B5EF4-FFF2-40B4-BE49-F238E27FC236}">
                <a16:creationId xmlns:a16="http://schemas.microsoft.com/office/drawing/2014/main" id="{9DD3205F-F0BB-4F22-8E13-73540A3EEB6C}"/>
              </a:ext>
            </a:extLst>
          </p:cNvPr>
          <p:cNvSpPr/>
          <p:nvPr/>
        </p:nvSpPr>
        <p:spPr>
          <a:xfrm>
            <a:off x="7141048" y="1496058"/>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8;p33">
            <a:extLst>
              <a:ext uri="{FF2B5EF4-FFF2-40B4-BE49-F238E27FC236}">
                <a16:creationId xmlns:a16="http://schemas.microsoft.com/office/drawing/2014/main" id="{E197F0E9-8F39-41B6-943B-435F60CDB3A5}"/>
              </a:ext>
            </a:extLst>
          </p:cNvPr>
          <p:cNvSpPr/>
          <p:nvPr/>
        </p:nvSpPr>
        <p:spPr>
          <a:xfrm>
            <a:off x="4912181" y="1500379"/>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9;p33">
            <a:extLst>
              <a:ext uri="{FF2B5EF4-FFF2-40B4-BE49-F238E27FC236}">
                <a16:creationId xmlns:a16="http://schemas.microsoft.com/office/drawing/2014/main" id="{6D6A5663-DC84-444C-B8E0-0A8F98D1630C}"/>
              </a:ext>
            </a:extLst>
          </p:cNvPr>
          <p:cNvSpPr txBox="1">
            <a:spLocks/>
          </p:cNvSpPr>
          <p:nvPr/>
        </p:nvSpPr>
        <p:spPr>
          <a:xfrm>
            <a:off x="4956281" y="1635079"/>
            <a:ext cx="885900" cy="70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1pPr>
            <a:lvl2pPr marR="0" lvl="1"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2pPr>
            <a:lvl3pPr marR="0" lvl="2"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3pPr>
            <a:lvl4pPr marR="0" lvl="3"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4pPr>
            <a:lvl5pPr marR="0" lvl="4"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5pPr>
            <a:lvl6pPr marR="0" lvl="5"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6pPr>
            <a:lvl7pPr marR="0" lvl="6"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7pPr>
            <a:lvl8pPr marR="0" lvl="7"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8pPr>
            <a:lvl9pPr marR="0" lvl="8"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9pPr>
          </a:lstStyle>
          <a:p>
            <a:r>
              <a:rPr lang="en" dirty="0"/>
              <a:t>3</a:t>
            </a:r>
          </a:p>
        </p:txBody>
      </p:sp>
      <p:sp>
        <p:nvSpPr>
          <p:cNvPr id="24" name="Google Shape;450;p33">
            <a:extLst>
              <a:ext uri="{FF2B5EF4-FFF2-40B4-BE49-F238E27FC236}">
                <a16:creationId xmlns:a16="http://schemas.microsoft.com/office/drawing/2014/main" id="{7AC73B74-8BF6-4835-AD63-20E2E057DE99}"/>
              </a:ext>
            </a:extLst>
          </p:cNvPr>
          <p:cNvSpPr txBox="1">
            <a:spLocks/>
          </p:cNvSpPr>
          <p:nvPr/>
        </p:nvSpPr>
        <p:spPr>
          <a:xfrm>
            <a:off x="4810554" y="2499635"/>
            <a:ext cx="1900370" cy="37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Black"/>
                <a:ea typeface="Poppins Black"/>
                <a:cs typeface="Poppins Black"/>
                <a:sym typeface="Poppins Black"/>
              </a:defRPr>
            </a:lvl1pPr>
            <a:lvl2pPr marL="914400" marR="0" lvl="1"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2pPr>
            <a:lvl3pPr marL="1371600" marR="0" lvl="2"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3pPr>
            <a:lvl4pPr marL="1828800" marR="0" lvl="3"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4pPr>
            <a:lvl5pPr marL="2286000" marR="0" lvl="4"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5pPr>
            <a:lvl6pPr marL="2743200" marR="0" lvl="5"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6pPr>
            <a:lvl7pPr marL="3200400" marR="0" lvl="6"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7pPr>
            <a:lvl8pPr marL="3657600" marR="0" lvl="7"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8pPr>
            <a:lvl9pPr marL="4114800" marR="0" lvl="8" indent="-317500" algn="l" rtl="0">
              <a:lnSpc>
                <a:spcPct val="100000"/>
              </a:lnSpc>
              <a:spcBef>
                <a:spcPts val="1600"/>
              </a:spcBef>
              <a:spcAft>
                <a:spcPts val="160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9pPr>
          </a:lstStyle>
          <a:p>
            <a:pPr marL="0" indent="0">
              <a:spcAft>
                <a:spcPts val="1600"/>
              </a:spcAft>
            </a:pPr>
            <a:r>
              <a:rPr lang="en-US" dirty="0" err="1"/>
              <a:t>Teoría</a:t>
            </a:r>
            <a:r>
              <a:rPr lang="en-US" dirty="0"/>
              <a:t> de la </a:t>
            </a:r>
            <a:r>
              <a:rPr lang="en-US" dirty="0" err="1"/>
              <a:t>mente</a:t>
            </a:r>
            <a:endParaRPr lang="en-US" dirty="0"/>
          </a:p>
        </p:txBody>
      </p:sp>
      <p:sp>
        <p:nvSpPr>
          <p:cNvPr id="25" name="Google Shape;451;p33">
            <a:extLst>
              <a:ext uri="{FF2B5EF4-FFF2-40B4-BE49-F238E27FC236}">
                <a16:creationId xmlns:a16="http://schemas.microsoft.com/office/drawing/2014/main" id="{BDDEBE4F-2DC8-40E9-A6B4-9CB2A1D047AC}"/>
              </a:ext>
            </a:extLst>
          </p:cNvPr>
          <p:cNvSpPr txBox="1">
            <a:spLocks/>
          </p:cNvSpPr>
          <p:nvPr/>
        </p:nvSpPr>
        <p:spPr>
          <a:xfrm>
            <a:off x="4810554" y="3301576"/>
            <a:ext cx="1900370" cy="16686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spcAft>
                <a:spcPts val="1600"/>
              </a:spcAft>
            </a:pPr>
            <a:r>
              <a:rPr lang="es-ES" dirty="0"/>
              <a:t>Son capaces de aprender en base a nuestros comportamientos y deducir y saber cuáles son nuestros gustos</a:t>
            </a:r>
            <a:endParaRPr lang="en-US" dirty="0"/>
          </a:p>
        </p:txBody>
      </p:sp>
      <p:sp>
        <p:nvSpPr>
          <p:cNvPr id="26" name="Google Shape;452;p33">
            <a:extLst>
              <a:ext uri="{FF2B5EF4-FFF2-40B4-BE49-F238E27FC236}">
                <a16:creationId xmlns:a16="http://schemas.microsoft.com/office/drawing/2014/main" id="{80D4F220-A0F8-4C69-823C-0D18A054691B}"/>
              </a:ext>
            </a:extLst>
          </p:cNvPr>
          <p:cNvSpPr txBox="1">
            <a:spLocks/>
          </p:cNvSpPr>
          <p:nvPr/>
        </p:nvSpPr>
        <p:spPr>
          <a:xfrm>
            <a:off x="7184640" y="1630758"/>
            <a:ext cx="885900" cy="70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1pPr>
            <a:lvl2pPr marR="0" lvl="1"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2pPr>
            <a:lvl3pPr marR="0" lvl="2"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3pPr>
            <a:lvl4pPr marR="0" lvl="3"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4pPr>
            <a:lvl5pPr marR="0" lvl="4"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5pPr>
            <a:lvl6pPr marR="0" lvl="5"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6pPr>
            <a:lvl7pPr marR="0" lvl="6"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7pPr>
            <a:lvl8pPr marR="0" lvl="7"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8pPr>
            <a:lvl9pPr marR="0" lvl="8"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9pPr>
          </a:lstStyle>
          <a:p>
            <a:r>
              <a:rPr lang="en" dirty="0"/>
              <a:t>4</a:t>
            </a:r>
          </a:p>
        </p:txBody>
      </p:sp>
      <p:sp>
        <p:nvSpPr>
          <p:cNvPr id="27" name="Google Shape;453;p33">
            <a:extLst>
              <a:ext uri="{FF2B5EF4-FFF2-40B4-BE49-F238E27FC236}">
                <a16:creationId xmlns:a16="http://schemas.microsoft.com/office/drawing/2014/main" id="{7349AB08-7606-42D7-9FC4-83710222EBFC}"/>
              </a:ext>
            </a:extLst>
          </p:cNvPr>
          <p:cNvSpPr txBox="1">
            <a:spLocks/>
          </p:cNvSpPr>
          <p:nvPr/>
        </p:nvSpPr>
        <p:spPr>
          <a:xfrm>
            <a:off x="6817748" y="2624966"/>
            <a:ext cx="2210935" cy="37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Black"/>
                <a:ea typeface="Poppins Black"/>
                <a:cs typeface="Poppins Black"/>
                <a:sym typeface="Poppins Black"/>
              </a:defRPr>
            </a:lvl1pPr>
            <a:lvl2pPr marL="914400" marR="0" lvl="1"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2pPr>
            <a:lvl3pPr marL="1371600" marR="0" lvl="2"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3pPr>
            <a:lvl4pPr marL="1828800" marR="0" lvl="3"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4pPr>
            <a:lvl5pPr marL="2286000" marR="0" lvl="4"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5pPr>
            <a:lvl6pPr marL="2743200" marR="0" lvl="5"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6pPr>
            <a:lvl7pPr marL="3200400" marR="0" lvl="6"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7pPr>
            <a:lvl8pPr marL="3657600" marR="0" lvl="7"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8pPr>
            <a:lvl9pPr marL="4114800" marR="0" lvl="8" indent="-317500" algn="l" rtl="0">
              <a:lnSpc>
                <a:spcPct val="100000"/>
              </a:lnSpc>
              <a:spcBef>
                <a:spcPts val="1600"/>
              </a:spcBef>
              <a:spcAft>
                <a:spcPts val="160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9pPr>
          </a:lstStyle>
          <a:p>
            <a:pPr marL="0" indent="0">
              <a:spcAft>
                <a:spcPts val="1600"/>
              </a:spcAft>
            </a:pPr>
            <a:r>
              <a:rPr lang="en-US" dirty="0" err="1"/>
              <a:t>Autoconciencia</a:t>
            </a:r>
            <a:endParaRPr lang="en-US" dirty="0"/>
          </a:p>
        </p:txBody>
      </p:sp>
      <p:sp>
        <p:nvSpPr>
          <p:cNvPr id="28" name="Google Shape;454;p33">
            <a:extLst>
              <a:ext uri="{FF2B5EF4-FFF2-40B4-BE49-F238E27FC236}">
                <a16:creationId xmlns:a16="http://schemas.microsoft.com/office/drawing/2014/main" id="{39DD446A-BFAA-4DE1-A7A5-F01C2945B432}"/>
              </a:ext>
            </a:extLst>
          </p:cNvPr>
          <p:cNvSpPr txBox="1">
            <a:spLocks/>
          </p:cNvSpPr>
          <p:nvPr/>
        </p:nvSpPr>
        <p:spPr>
          <a:xfrm>
            <a:off x="6877465" y="3200348"/>
            <a:ext cx="1900370" cy="17698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spcAft>
                <a:spcPts val="1600"/>
              </a:spcAft>
            </a:pPr>
            <a:r>
              <a:rPr lang="es-ES" dirty="0"/>
              <a:t>Ha desarrollado conciencia de sí misma y es capaz de reconocerse como una entidad independiente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36" name="Google Shape;256;p29">
            <a:extLst>
              <a:ext uri="{FF2B5EF4-FFF2-40B4-BE49-F238E27FC236}">
                <a16:creationId xmlns:a16="http://schemas.microsoft.com/office/drawing/2014/main" id="{73ACA146-8B88-484D-A93D-B4D3C9C41C06}"/>
              </a:ext>
            </a:extLst>
          </p:cNvPr>
          <p:cNvSpPr/>
          <p:nvPr/>
        </p:nvSpPr>
        <p:spPr>
          <a:xfrm>
            <a:off x="1396016" y="1737602"/>
            <a:ext cx="2822023"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1396016" y="1131298"/>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402013" y="797394"/>
            <a:ext cx="3866100"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Máquinas reactivas</a:t>
            </a:r>
            <a:endParaRPr sz="4000" dirty="0"/>
          </a:p>
        </p:txBody>
      </p:sp>
      <p:sp>
        <p:nvSpPr>
          <p:cNvPr id="258" name="Google Shape;258;p29"/>
          <p:cNvSpPr txBox="1">
            <a:spLocks noGrp="1"/>
          </p:cNvSpPr>
          <p:nvPr>
            <p:ph type="subTitle" idx="1"/>
          </p:nvPr>
        </p:nvSpPr>
        <p:spPr>
          <a:xfrm>
            <a:off x="1643974" y="2322689"/>
            <a:ext cx="3866100" cy="220506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dirty="0"/>
              <a:t>Las máquinas reactivas son el tipo más básico de Inteligencia Artificial; se basan en decisiones sobre el presente, es decir, no tienen memoria y, por lo tanto, no pueden mirar al pasado para aprender de experiencias pasadas y son incapaces de evolucionar.</a:t>
            </a:r>
            <a:endParaRPr lang="en-US" dirty="0"/>
          </a:p>
        </p:txBody>
      </p:sp>
      <p:pic>
        <p:nvPicPr>
          <p:cNvPr id="3074" name="Picture 2" descr="Deep Blue, el ordenador con una sola misión: ganar al humano">
            <a:extLst>
              <a:ext uri="{FF2B5EF4-FFF2-40B4-BE49-F238E27FC236}">
                <a16:creationId xmlns:a16="http://schemas.microsoft.com/office/drawing/2014/main" id="{FD2627EC-BA73-496A-8119-C98CF5BE83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92"/>
          <a:stretch/>
        </p:blipFill>
        <p:spPr bwMode="auto">
          <a:xfrm>
            <a:off x="5747262" y="412955"/>
            <a:ext cx="3029621" cy="1909734"/>
          </a:xfrm>
          <a:prstGeom prst="rect">
            <a:avLst/>
          </a:prstGeom>
          <a:noFill/>
          <a:extLst>
            <a:ext uri="{909E8E84-426E-40DD-AFC4-6F175D3DCCD1}">
              <a14:hiddenFill xmlns:a14="http://schemas.microsoft.com/office/drawing/2010/main">
                <a:solidFill>
                  <a:srgbClr val="FFFFFF"/>
                </a:solidFill>
              </a14:hiddenFill>
            </a:ext>
          </a:extLst>
        </p:spPr>
      </p:pic>
      <p:sp>
        <p:nvSpPr>
          <p:cNvPr id="38" name="Google Shape;258;p29">
            <a:extLst>
              <a:ext uri="{FF2B5EF4-FFF2-40B4-BE49-F238E27FC236}">
                <a16:creationId xmlns:a16="http://schemas.microsoft.com/office/drawing/2014/main" id="{29E0F5FE-8C88-42CF-80FC-6E43BA7492DC}"/>
              </a:ext>
            </a:extLst>
          </p:cNvPr>
          <p:cNvSpPr txBox="1">
            <a:spLocks/>
          </p:cNvSpPr>
          <p:nvPr/>
        </p:nvSpPr>
        <p:spPr>
          <a:xfrm>
            <a:off x="7182035" y="2367207"/>
            <a:ext cx="1961965" cy="409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dk1"/>
              </a:buClr>
              <a:buSzPts val="1400"/>
              <a:buFont typeface="Poppins"/>
              <a:buNone/>
              <a:defRPr sz="1600" b="0" i="0" u="none" strike="noStrike" cap="none">
                <a:solidFill>
                  <a:schemeClr val="dk1"/>
                </a:solidFill>
                <a:latin typeface="Poppins"/>
                <a:ea typeface="Poppins"/>
                <a:cs typeface="Poppins"/>
                <a:sym typeface="Poppins"/>
              </a:defRPr>
            </a:lvl9pPr>
          </a:lstStyle>
          <a:p>
            <a:pPr marL="0" indent="0">
              <a:spcAft>
                <a:spcPts val="1600"/>
              </a:spcAft>
            </a:pPr>
            <a:r>
              <a:rPr lang="es-ES" dirty="0" err="1"/>
              <a:t>Ejm</a:t>
            </a:r>
            <a:r>
              <a:rPr lang="es-ES" dirty="0"/>
              <a:t>: Deep Blue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36" name="Google Shape;256;p29">
            <a:extLst>
              <a:ext uri="{FF2B5EF4-FFF2-40B4-BE49-F238E27FC236}">
                <a16:creationId xmlns:a16="http://schemas.microsoft.com/office/drawing/2014/main" id="{73ACA146-8B88-484D-A93D-B4D3C9C41C06}"/>
              </a:ext>
            </a:extLst>
          </p:cNvPr>
          <p:cNvSpPr/>
          <p:nvPr/>
        </p:nvSpPr>
        <p:spPr>
          <a:xfrm>
            <a:off x="1396016" y="1737602"/>
            <a:ext cx="2822023"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1396016" y="1131298"/>
            <a:ext cx="2757287" cy="27239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402013" y="797394"/>
            <a:ext cx="3866100"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Memoria limitada</a:t>
            </a:r>
            <a:endParaRPr sz="4000" dirty="0"/>
          </a:p>
        </p:txBody>
      </p:sp>
      <p:sp>
        <p:nvSpPr>
          <p:cNvPr id="258" name="Google Shape;258;p29"/>
          <p:cNvSpPr txBox="1">
            <a:spLocks noGrp="1"/>
          </p:cNvSpPr>
          <p:nvPr>
            <p:ph type="subTitle" idx="1"/>
          </p:nvPr>
        </p:nvSpPr>
        <p:spPr>
          <a:xfrm>
            <a:off x="1607574" y="2141041"/>
            <a:ext cx="4336026" cy="220506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sz="1400" dirty="0"/>
              <a:t>Las máquinas de IA de memoria limitada son capaces de mirar al pasado, pero de una forma limitada y temporal. Además, pueden almacenar la información que recogen durante cierto tiempo y añadirla a su programación para crear nuevos patrones de comportamiento y respuesta para un futuro no lejano. Es decir, que no son capaces de realizar representaciones completas y perdurables en el tiempo.</a:t>
            </a:r>
          </a:p>
        </p:txBody>
      </p:sp>
      <p:pic>
        <p:nvPicPr>
          <p:cNvPr id="2050" name="Picture 2" descr="Cómo nos afectarán los coches autónomos -canalMOTOR">
            <a:extLst>
              <a:ext uri="{FF2B5EF4-FFF2-40B4-BE49-F238E27FC236}">
                <a16:creationId xmlns:a16="http://schemas.microsoft.com/office/drawing/2014/main" id="{B695EA89-3CE0-4D74-9564-2986565DDA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94" r="5812"/>
          <a:stretch/>
        </p:blipFill>
        <p:spPr bwMode="auto">
          <a:xfrm>
            <a:off x="5643551" y="69414"/>
            <a:ext cx="2822023" cy="1828913"/>
          </a:xfrm>
          <a:prstGeom prst="rect">
            <a:avLst/>
          </a:prstGeom>
          <a:noFill/>
          <a:extLst>
            <a:ext uri="{909E8E84-426E-40DD-AFC4-6F175D3DCCD1}">
              <a14:hiddenFill xmlns:a14="http://schemas.microsoft.com/office/drawing/2010/main">
                <a:solidFill>
                  <a:srgbClr val="FFFFFF"/>
                </a:solidFill>
              </a14:hiddenFill>
            </a:ext>
          </a:extLst>
        </p:spPr>
      </p:pic>
      <p:sp>
        <p:nvSpPr>
          <p:cNvPr id="38" name="Google Shape;258;p29">
            <a:extLst>
              <a:ext uri="{FF2B5EF4-FFF2-40B4-BE49-F238E27FC236}">
                <a16:creationId xmlns:a16="http://schemas.microsoft.com/office/drawing/2014/main" id="{1C6AF768-D98A-4F53-9870-6B7F906652F1}"/>
              </a:ext>
            </a:extLst>
          </p:cNvPr>
          <p:cNvSpPr txBox="1">
            <a:spLocks/>
          </p:cNvSpPr>
          <p:nvPr/>
        </p:nvSpPr>
        <p:spPr>
          <a:xfrm>
            <a:off x="7054562" y="2056772"/>
            <a:ext cx="1961965" cy="6464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dk1"/>
              </a:buClr>
              <a:buSzPts val="1400"/>
              <a:buFont typeface="Poppins"/>
              <a:buNone/>
              <a:defRPr sz="1600" b="0" i="0" u="none" strike="noStrike" cap="none">
                <a:solidFill>
                  <a:schemeClr val="dk1"/>
                </a:solidFill>
                <a:latin typeface="Poppins"/>
                <a:ea typeface="Poppins"/>
                <a:cs typeface="Poppins"/>
                <a:sym typeface="Poppins"/>
              </a:defRPr>
            </a:lvl9pPr>
          </a:lstStyle>
          <a:p>
            <a:pPr marL="0" indent="0">
              <a:spcAft>
                <a:spcPts val="1600"/>
              </a:spcAft>
            </a:pPr>
            <a:r>
              <a:rPr lang="es-ES" dirty="0" err="1"/>
              <a:t>Ejm</a:t>
            </a:r>
            <a:r>
              <a:rPr lang="es-ES" dirty="0"/>
              <a:t>: Coches autónomos</a:t>
            </a:r>
            <a:endParaRPr lang="en-US" dirty="0"/>
          </a:p>
        </p:txBody>
      </p:sp>
    </p:spTree>
    <p:extLst>
      <p:ext uri="{BB962C8B-B14F-4D97-AF65-F5344CB8AC3E}">
        <p14:creationId xmlns:p14="http://schemas.microsoft.com/office/powerpoint/2010/main" val="54835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36" name="Google Shape;256;p29">
            <a:extLst>
              <a:ext uri="{FF2B5EF4-FFF2-40B4-BE49-F238E27FC236}">
                <a16:creationId xmlns:a16="http://schemas.microsoft.com/office/drawing/2014/main" id="{73ACA146-8B88-484D-A93D-B4D3C9C41C06}"/>
              </a:ext>
            </a:extLst>
          </p:cNvPr>
          <p:cNvSpPr/>
          <p:nvPr/>
        </p:nvSpPr>
        <p:spPr>
          <a:xfrm>
            <a:off x="1396017" y="1737602"/>
            <a:ext cx="2104434" cy="27239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1396015" y="1131298"/>
            <a:ext cx="3662681" cy="27239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485024" y="796529"/>
            <a:ext cx="3866100" cy="4709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Teoría de la mente </a:t>
            </a:r>
            <a:endParaRPr sz="4000" dirty="0"/>
          </a:p>
        </p:txBody>
      </p:sp>
      <p:sp>
        <p:nvSpPr>
          <p:cNvPr id="258" name="Google Shape;258;p29"/>
          <p:cNvSpPr txBox="1">
            <a:spLocks noGrp="1"/>
          </p:cNvSpPr>
          <p:nvPr>
            <p:ph type="subTitle" idx="1"/>
          </p:nvPr>
        </p:nvSpPr>
        <p:spPr>
          <a:xfrm>
            <a:off x="1283110" y="2141041"/>
            <a:ext cx="4660490" cy="220506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sz="1600" b="0" i="0" dirty="0">
                <a:solidFill>
                  <a:srgbClr val="333333"/>
                </a:solidFill>
                <a:effectLst/>
                <a:latin typeface="Source Sans Pro" panose="020B0503030403020204" pitchFamily="34" charset="0"/>
              </a:rPr>
              <a:t>La teoría de la mente presenta sistemas o máquinas cuya IA les permite entender cómo funciona su entorno, es decir, las personas, objetos y otros sistemas que les rodean. Son sistemas capaces de aprender en base a nuestros comportamientos y deducir y saber cuáles son nuestros gustos, necesidades, deseos o hasta cómo esperamos ser tratados.</a:t>
            </a:r>
            <a:endParaRPr lang="es-ES" sz="1400" dirty="0"/>
          </a:p>
        </p:txBody>
      </p:sp>
      <p:grpSp>
        <p:nvGrpSpPr>
          <p:cNvPr id="8" name="Google Shape;1022;p46">
            <a:extLst>
              <a:ext uri="{FF2B5EF4-FFF2-40B4-BE49-F238E27FC236}">
                <a16:creationId xmlns:a16="http://schemas.microsoft.com/office/drawing/2014/main" id="{B4ECDB0C-3049-49BF-8E3C-2CAF807D7EC1}"/>
              </a:ext>
            </a:extLst>
          </p:cNvPr>
          <p:cNvGrpSpPr/>
          <p:nvPr/>
        </p:nvGrpSpPr>
        <p:grpSpPr>
          <a:xfrm>
            <a:off x="6032609" y="172264"/>
            <a:ext cx="2104434" cy="2462865"/>
            <a:chOff x="4093603" y="4146138"/>
            <a:chExt cx="395638" cy="420544"/>
          </a:xfrm>
        </p:grpSpPr>
        <p:sp>
          <p:nvSpPr>
            <p:cNvPr id="9" name="Google Shape;1023;p46">
              <a:extLst>
                <a:ext uri="{FF2B5EF4-FFF2-40B4-BE49-F238E27FC236}">
                  <a16:creationId xmlns:a16="http://schemas.microsoft.com/office/drawing/2014/main" id="{0B5B0019-055D-48B1-83BE-07D7ED35A836}"/>
                </a:ext>
              </a:extLst>
            </p:cNvPr>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4;p46">
              <a:extLst>
                <a:ext uri="{FF2B5EF4-FFF2-40B4-BE49-F238E27FC236}">
                  <a16:creationId xmlns:a16="http://schemas.microsoft.com/office/drawing/2014/main" id="{D9415B54-46A8-496A-91D3-B4EE0AE6CCE9}"/>
                </a:ext>
              </a:extLst>
            </p:cNvPr>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5;p46">
              <a:extLst>
                <a:ext uri="{FF2B5EF4-FFF2-40B4-BE49-F238E27FC236}">
                  <a16:creationId xmlns:a16="http://schemas.microsoft.com/office/drawing/2014/main" id="{19F25F60-932F-40E8-82E8-3DBFF96BFE87}"/>
                </a:ext>
              </a:extLst>
            </p:cNvPr>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6;p46">
              <a:extLst>
                <a:ext uri="{FF2B5EF4-FFF2-40B4-BE49-F238E27FC236}">
                  <a16:creationId xmlns:a16="http://schemas.microsoft.com/office/drawing/2014/main" id="{34D55E81-8BA6-4D8E-89FA-C80D2967F867}"/>
                </a:ext>
              </a:extLst>
            </p:cNvPr>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27;p46">
              <a:extLst>
                <a:ext uri="{FF2B5EF4-FFF2-40B4-BE49-F238E27FC236}">
                  <a16:creationId xmlns:a16="http://schemas.microsoft.com/office/drawing/2014/main" id="{662406DE-384D-4A9C-8B45-DB345DD9AAB6}"/>
                </a:ext>
              </a:extLst>
            </p:cNvPr>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8;p46">
              <a:extLst>
                <a:ext uri="{FF2B5EF4-FFF2-40B4-BE49-F238E27FC236}">
                  <a16:creationId xmlns:a16="http://schemas.microsoft.com/office/drawing/2014/main" id="{26CE0DD9-5153-42BD-BB2C-D5FA298F1E14}"/>
                </a:ext>
              </a:extLst>
            </p:cNvPr>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29;p46">
              <a:extLst>
                <a:ext uri="{FF2B5EF4-FFF2-40B4-BE49-F238E27FC236}">
                  <a16:creationId xmlns:a16="http://schemas.microsoft.com/office/drawing/2014/main" id="{2073FFFF-3C51-4727-B19B-D8365C8800A3}"/>
                </a:ext>
              </a:extLst>
            </p:cNvPr>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0;p46">
              <a:extLst>
                <a:ext uri="{FF2B5EF4-FFF2-40B4-BE49-F238E27FC236}">
                  <a16:creationId xmlns:a16="http://schemas.microsoft.com/office/drawing/2014/main" id="{F8F5062E-EB34-4BAA-ABC0-2D4C25BF8620}"/>
                </a:ext>
              </a:extLst>
            </p:cNvPr>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1;p46">
              <a:extLst>
                <a:ext uri="{FF2B5EF4-FFF2-40B4-BE49-F238E27FC236}">
                  <a16:creationId xmlns:a16="http://schemas.microsoft.com/office/drawing/2014/main" id="{EAB8F267-0E57-47B6-AE6A-EC69D1E65AB9}"/>
                </a:ext>
              </a:extLst>
            </p:cNvPr>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2;p46">
              <a:extLst>
                <a:ext uri="{FF2B5EF4-FFF2-40B4-BE49-F238E27FC236}">
                  <a16:creationId xmlns:a16="http://schemas.microsoft.com/office/drawing/2014/main" id="{CAD977FF-D338-42BD-B64C-3A079CA68D93}"/>
                </a:ext>
              </a:extLst>
            </p:cNvPr>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33;p46">
              <a:extLst>
                <a:ext uri="{FF2B5EF4-FFF2-40B4-BE49-F238E27FC236}">
                  <a16:creationId xmlns:a16="http://schemas.microsoft.com/office/drawing/2014/main" id="{41B42FDF-0983-49F7-A68C-FF3D1E403545}"/>
                </a:ext>
              </a:extLst>
            </p:cNvPr>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34;p46">
              <a:extLst>
                <a:ext uri="{FF2B5EF4-FFF2-40B4-BE49-F238E27FC236}">
                  <a16:creationId xmlns:a16="http://schemas.microsoft.com/office/drawing/2014/main" id="{8CFBDE18-7666-4D11-B776-46DED18A2960}"/>
                </a:ext>
              </a:extLst>
            </p:cNvPr>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35;p46">
              <a:extLst>
                <a:ext uri="{FF2B5EF4-FFF2-40B4-BE49-F238E27FC236}">
                  <a16:creationId xmlns:a16="http://schemas.microsoft.com/office/drawing/2014/main" id="{3605B542-0ECB-41B4-9033-FFA8D97FCB84}"/>
                </a:ext>
              </a:extLst>
            </p:cNvPr>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36;p46">
              <a:extLst>
                <a:ext uri="{FF2B5EF4-FFF2-40B4-BE49-F238E27FC236}">
                  <a16:creationId xmlns:a16="http://schemas.microsoft.com/office/drawing/2014/main" id="{36E6F0E2-D13D-40B1-9F86-FCDCA8E79D72}"/>
                </a:ext>
              </a:extLst>
            </p:cNvPr>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37;p46">
              <a:extLst>
                <a:ext uri="{FF2B5EF4-FFF2-40B4-BE49-F238E27FC236}">
                  <a16:creationId xmlns:a16="http://schemas.microsoft.com/office/drawing/2014/main" id="{3C1FF46D-D4B8-4009-9933-7E51F08F7C8C}"/>
                </a:ext>
              </a:extLst>
            </p:cNvPr>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38;p46">
              <a:extLst>
                <a:ext uri="{FF2B5EF4-FFF2-40B4-BE49-F238E27FC236}">
                  <a16:creationId xmlns:a16="http://schemas.microsoft.com/office/drawing/2014/main" id="{8A827F78-C33E-467E-B0EE-F2E71CD58EFB}"/>
                </a:ext>
              </a:extLst>
            </p:cNvPr>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39;p46">
              <a:extLst>
                <a:ext uri="{FF2B5EF4-FFF2-40B4-BE49-F238E27FC236}">
                  <a16:creationId xmlns:a16="http://schemas.microsoft.com/office/drawing/2014/main" id="{ADE68F28-E9C4-4BED-9CC5-85CD435C0500}"/>
                </a:ext>
              </a:extLst>
            </p:cNvPr>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392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p:nvPr/>
        </p:nvSpPr>
        <p:spPr>
          <a:xfrm>
            <a:off x="1396015" y="1131298"/>
            <a:ext cx="4660490" cy="22955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518373" y="756913"/>
            <a:ext cx="4492527" cy="4786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Autoconciencia</a:t>
            </a:r>
            <a:endParaRPr sz="4000" dirty="0"/>
          </a:p>
        </p:txBody>
      </p:sp>
      <p:sp>
        <p:nvSpPr>
          <p:cNvPr id="258" name="Google Shape;258;p29"/>
          <p:cNvSpPr txBox="1">
            <a:spLocks noGrp="1"/>
          </p:cNvSpPr>
          <p:nvPr>
            <p:ph type="subTitle" idx="1"/>
          </p:nvPr>
        </p:nvSpPr>
        <p:spPr>
          <a:xfrm>
            <a:off x="944555" y="1577585"/>
            <a:ext cx="5596696" cy="220506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b="0" i="0" dirty="0">
                <a:solidFill>
                  <a:srgbClr val="333333"/>
                </a:solidFill>
                <a:effectLst/>
                <a:latin typeface="Source Sans Pro" panose="020B0503030403020204" pitchFamily="34" charset="0"/>
              </a:rPr>
              <a:t>Hemos llegado a lo que todavía es terreno de la ciencia ficción, porque actualmente no existe ningún tipo de IA con autoconciencia. Se trataría de una Inteligencia Artificial que ha desarrollado conciencia de sí misma y es capaz de reconocerse como una entidad independiente, que puede tomar sus propias decisiones, diferenciando entre ella y los objetos, personas y sistemas que la rodean. Sería el primer paso en lo que ha denominado la singularidad de la tecnológica.</a:t>
            </a:r>
            <a:endParaRPr lang="es-ES" sz="1400" dirty="0"/>
          </a:p>
        </p:txBody>
      </p:sp>
      <p:grpSp>
        <p:nvGrpSpPr>
          <p:cNvPr id="26" name="Google Shape;1110;p49">
            <a:extLst>
              <a:ext uri="{FF2B5EF4-FFF2-40B4-BE49-F238E27FC236}">
                <a16:creationId xmlns:a16="http://schemas.microsoft.com/office/drawing/2014/main" id="{BAC30E68-DA79-422B-A9E5-0FC006E527B9}"/>
              </a:ext>
            </a:extLst>
          </p:cNvPr>
          <p:cNvGrpSpPr/>
          <p:nvPr/>
        </p:nvGrpSpPr>
        <p:grpSpPr>
          <a:xfrm>
            <a:off x="6663609" y="341200"/>
            <a:ext cx="2480391" cy="2472769"/>
            <a:chOff x="692685" y="538923"/>
            <a:chExt cx="3737914" cy="4065286"/>
          </a:xfrm>
        </p:grpSpPr>
        <p:sp>
          <p:nvSpPr>
            <p:cNvPr id="27" name="Google Shape;1111;p49">
              <a:extLst>
                <a:ext uri="{FF2B5EF4-FFF2-40B4-BE49-F238E27FC236}">
                  <a16:creationId xmlns:a16="http://schemas.microsoft.com/office/drawing/2014/main" id="{0E52E42D-BB3D-4232-B5C1-FCBFE3A68102}"/>
                </a:ext>
              </a:extLst>
            </p:cNvPr>
            <p:cNvSpPr/>
            <p:nvPr/>
          </p:nvSpPr>
          <p:spPr>
            <a:xfrm flipH="1">
              <a:off x="720026" y="4328225"/>
              <a:ext cx="3710574" cy="275984"/>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12;p49">
              <a:extLst>
                <a:ext uri="{FF2B5EF4-FFF2-40B4-BE49-F238E27FC236}">
                  <a16:creationId xmlns:a16="http://schemas.microsoft.com/office/drawing/2014/main" id="{5F3F98F5-3AD4-444C-83E5-6250AD1D6AB3}"/>
                </a:ext>
              </a:extLst>
            </p:cNvPr>
            <p:cNvSpPr/>
            <p:nvPr/>
          </p:nvSpPr>
          <p:spPr>
            <a:xfrm flipH="1">
              <a:off x="692685" y="538923"/>
              <a:ext cx="2109125" cy="3927796"/>
            </a:xfrm>
            <a:custGeom>
              <a:avLst/>
              <a:gdLst/>
              <a:ahLst/>
              <a:cxnLst/>
              <a:rect l="l" t="t" r="r" b="b"/>
              <a:pathLst>
                <a:path w="72150" h="134364" extrusionOk="0">
                  <a:moveTo>
                    <a:pt x="65938" y="0"/>
                  </a:moveTo>
                  <a:cubicBezTo>
                    <a:pt x="65919" y="0"/>
                    <a:pt x="65899" y="1"/>
                    <a:pt x="65880" y="1"/>
                  </a:cubicBezTo>
                  <a:lnTo>
                    <a:pt x="15110" y="1"/>
                  </a:lnTo>
                  <a:cubicBezTo>
                    <a:pt x="11507" y="67"/>
                    <a:pt x="8539" y="2836"/>
                    <a:pt x="8272" y="6439"/>
                  </a:cubicBezTo>
                  <a:lnTo>
                    <a:pt x="299" y="127926"/>
                  </a:lnTo>
                  <a:cubicBezTo>
                    <a:pt x="1" y="131409"/>
                    <a:pt x="2770" y="134364"/>
                    <a:pt x="6245" y="134364"/>
                  </a:cubicBezTo>
                  <a:cubicBezTo>
                    <a:pt x="6265" y="134364"/>
                    <a:pt x="6284" y="134364"/>
                    <a:pt x="6304" y="134364"/>
                  </a:cubicBezTo>
                  <a:lnTo>
                    <a:pt x="57040" y="134364"/>
                  </a:lnTo>
                  <a:cubicBezTo>
                    <a:pt x="60642" y="134297"/>
                    <a:pt x="63645" y="131528"/>
                    <a:pt x="63911" y="127926"/>
                  </a:cubicBezTo>
                  <a:lnTo>
                    <a:pt x="71884" y="6439"/>
                  </a:lnTo>
                  <a:cubicBezTo>
                    <a:pt x="72149" y="2956"/>
                    <a:pt x="69413" y="0"/>
                    <a:pt x="65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13;p49">
              <a:extLst>
                <a:ext uri="{FF2B5EF4-FFF2-40B4-BE49-F238E27FC236}">
                  <a16:creationId xmlns:a16="http://schemas.microsoft.com/office/drawing/2014/main" id="{BF538746-DB93-4EAC-957E-C49B27D1E8D2}"/>
                </a:ext>
              </a:extLst>
            </p:cNvPr>
            <p:cNvSpPr/>
            <p:nvPr/>
          </p:nvSpPr>
          <p:spPr>
            <a:xfrm flipH="1">
              <a:off x="723905" y="538923"/>
              <a:ext cx="2109096" cy="3927796"/>
            </a:xfrm>
            <a:custGeom>
              <a:avLst/>
              <a:gdLst/>
              <a:ahLst/>
              <a:cxnLst/>
              <a:rect l="l" t="t" r="r" b="b"/>
              <a:pathLst>
                <a:path w="72149" h="134364" extrusionOk="0">
                  <a:moveTo>
                    <a:pt x="65905" y="0"/>
                  </a:moveTo>
                  <a:cubicBezTo>
                    <a:pt x="65885" y="0"/>
                    <a:pt x="65865" y="1"/>
                    <a:pt x="65846" y="1"/>
                  </a:cubicBezTo>
                  <a:lnTo>
                    <a:pt x="15110" y="1"/>
                  </a:lnTo>
                  <a:cubicBezTo>
                    <a:pt x="11507" y="67"/>
                    <a:pt x="8538" y="2836"/>
                    <a:pt x="8238" y="6439"/>
                  </a:cubicBezTo>
                  <a:lnTo>
                    <a:pt x="266" y="127926"/>
                  </a:lnTo>
                  <a:cubicBezTo>
                    <a:pt x="0" y="131409"/>
                    <a:pt x="2737" y="134364"/>
                    <a:pt x="6244" y="134364"/>
                  </a:cubicBezTo>
                  <a:cubicBezTo>
                    <a:pt x="6264" y="134364"/>
                    <a:pt x="6284" y="134364"/>
                    <a:pt x="6303" y="134364"/>
                  </a:cubicBezTo>
                  <a:lnTo>
                    <a:pt x="57039" y="134364"/>
                  </a:lnTo>
                  <a:cubicBezTo>
                    <a:pt x="60642" y="134297"/>
                    <a:pt x="63611" y="131528"/>
                    <a:pt x="63911" y="127926"/>
                  </a:cubicBezTo>
                  <a:lnTo>
                    <a:pt x="71883" y="6439"/>
                  </a:lnTo>
                  <a:cubicBezTo>
                    <a:pt x="72149" y="2956"/>
                    <a:pt x="69412" y="0"/>
                    <a:pt x="65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14;p49">
              <a:extLst>
                <a:ext uri="{FF2B5EF4-FFF2-40B4-BE49-F238E27FC236}">
                  <a16:creationId xmlns:a16="http://schemas.microsoft.com/office/drawing/2014/main" id="{35FD56C0-9CDE-42DB-97B0-99F9B5C72742}"/>
                </a:ext>
              </a:extLst>
            </p:cNvPr>
            <p:cNvSpPr/>
            <p:nvPr/>
          </p:nvSpPr>
          <p:spPr>
            <a:xfrm flipH="1">
              <a:off x="753109" y="759307"/>
              <a:ext cx="2050689" cy="3492874"/>
            </a:xfrm>
            <a:custGeom>
              <a:avLst/>
              <a:gdLst/>
              <a:ahLst/>
              <a:cxnLst/>
              <a:rect l="l" t="t" r="r" b="b"/>
              <a:pathLst>
                <a:path w="70151" h="119486" extrusionOk="0">
                  <a:moveTo>
                    <a:pt x="9007" y="0"/>
                  </a:moveTo>
                  <a:cubicBezTo>
                    <a:pt x="8340" y="0"/>
                    <a:pt x="7773" y="534"/>
                    <a:pt x="7739" y="1235"/>
                  </a:cubicBezTo>
                  <a:lnTo>
                    <a:pt x="67" y="118085"/>
                  </a:lnTo>
                  <a:cubicBezTo>
                    <a:pt x="0" y="118852"/>
                    <a:pt x="601" y="119486"/>
                    <a:pt x="1368" y="119486"/>
                  </a:cubicBezTo>
                  <a:lnTo>
                    <a:pt x="61111" y="119486"/>
                  </a:lnTo>
                  <a:cubicBezTo>
                    <a:pt x="61811" y="119486"/>
                    <a:pt x="62378" y="118952"/>
                    <a:pt x="62412" y="118285"/>
                  </a:cubicBezTo>
                  <a:lnTo>
                    <a:pt x="70084" y="1401"/>
                  </a:lnTo>
                  <a:cubicBezTo>
                    <a:pt x="70151" y="634"/>
                    <a:pt x="69550" y="0"/>
                    <a:pt x="68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5;p49">
              <a:extLst>
                <a:ext uri="{FF2B5EF4-FFF2-40B4-BE49-F238E27FC236}">
                  <a16:creationId xmlns:a16="http://schemas.microsoft.com/office/drawing/2014/main" id="{04BB1EB0-83A0-4D3A-B59A-5740B9A769EB}"/>
                </a:ext>
              </a:extLst>
            </p:cNvPr>
            <p:cNvSpPr/>
            <p:nvPr/>
          </p:nvSpPr>
          <p:spPr>
            <a:xfrm flipH="1">
              <a:off x="1717489" y="3861138"/>
              <a:ext cx="170542" cy="324393"/>
            </a:xfrm>
            <a:custGeom>
              <a:avLst/>
              <a:gdLst/>
              <a:ahLst/>
              <a:cxnLst/>
              <a:rect l="l" t="t" r="r" b="b"/>
              <a:pathLst>
                <a:path w="5834" h="11097" extrusionOk="0">
                  <a:moveTo>
                    <a:pt x="2097" y="1"/>
                  </a:moveTo>
                  <a:cubicBezTo>
                    <a:pt x="1630" y="168"/>
                    <a:pt x="1197" y="401"/>
                    <a:pt x="796" y="635"/>
                  </a:cubicBezTo>
                  <a:cubicBezTo>
                    <a:pt x="769" y="632"/>
                    <a:pt x="741" y="631"/>
                    <a:pt x="714" y="631"/>
                  </a:cubicBezTo>
                  <a:cubicBezTo>
                    <a:pt x="318" y="631"/>
                    <a:pt x="0" y="854"/>
                    <a:pt x="63" y="1135"/>
                  </a:cubicBezTo>
                  <a:cubicBezTo>
                    <a:pt x="296" y="2402"/>
                    <a:pt x="563" y="3303"/>
                    <a:pt x="896" y="4871"/>
                  </a:cubicBezTo>
                  <a:cubicBezTo>
                    <a:pt x="1063" y="5838"/>
                    <a:pt x="763" y="7673"/>
                    <a:pt x="1530" y="10108"/>
                  </a:cubicBezTo>
                  <a:cubicBezTo>
                    <a:pt x="1727" y="10747"/>
                    <a:pt x="2278" y="11097"/>
                    <a:pt x="2906" y="11097"/>
                  </a:cubicBezTo>
                  <a:cubicBezTo>
                    <a:pt x="3557" y="11097"/>
                    <a:pt x="4290" y="10722"/>
                    <a:pt x="4799" y="9908"/>
                  </a:cubicBezTo>
                  <a:cubicBezTo>
                    <a:pt x="5833" y="8307"/>
                    <a:pt x="5133" y="6205"/>
                    <a:pt x="4833" y="4237"/>
                  </a:cubicBezTo>
                  <a:cubicBezTo>
                    <a:pt x="4632" y="2803"/>
                    <a:pt x="5500" y="1935"/>
                    <a:pt x="5500" y="1068"/>
                  </a:cubicBezTo>
                  <a:lnTo>
                    <a:pt x="5500" y="1068"/>
                  </a:lnTo>
                  <a:cubicBezTo>
                    <a:pt x="5236" y="1138"/>
                    <a:pt x="4960" y="1172"/>
                    <a:pt x="4685" y="1172"/>
                  </a:cubicBezTo>
                  <a:cubicBezTo>
                    <a:pt x="4300" y="1172"/>
                    <a:pt x="3915" y="1104"/>
                    <a:pt x="3565" y="968"/>
                  </a:cubicBezTo>
                  <a:cubicBezTo>
                    <a:pt x="2998" y="768"/>
                    <a:pt x="2498" y="434"/>
                    <a:pt x="2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16;p49">
              <a:extLst>
                <a:ext uri="{FF2B5EF4-FFF2-40B4-BE49-F238E27FC236}">
                  <a16:creationId xmlns:a16="http://schemas.microsoft.com/office/drawing/2014/main" id="{6082E9D3-156D-4F91-AFC4-49E4EF8F2B06}"/>
                </a:ext>
              </a:extLst>
            </p:cNvPr>
            <p:cNvSpPr/>
            <p:nvPr/>
          </p:nvSpPr>
          <p:spPr>
            <a:xfrm flipH="1">
              <a:off x="784300" y="758342"/>
              <a:ext cx="1077539" cy="3415847"/>
            </a:xfrm>
            <a:custGeom>
              <a:avLst/>
              <a:gdLst/>
              <a:ahLst/>
              <a:cxnLst/>
              <a:rect l="l" t="t" r="r" b="b"/>
              <a:pathLst>
                <a:path w="36861" h="116851" extrusionOk="0">
                  <a:moveTo>
                    <a:pt x="23751" y="3469"/>
                  </a:moveTo>
                  <a:cubicBezTo>
                    <a:pt x="23984" y="4036"/>
                    <a:pt x="24418" y="4503"/>
                    <a:pt x="24985" y="4770"/>
                  </a:cubicBezTo>
                  <a:cubicBezTo>
                    <a:pt x="25052" y="5504"/>
                    <a:pt x="25052" y="6238"/>
                    <a:pt x="24985" y="6972"/>
                  </a:cubicBezTo>
                  <a:cubicBezTo>
                    <a:pt x="24018" y="6171"/>
                    <a:pt x="23517" y="4937"/>
                    <a:pt x="23717" y="3703"/>
                  </a:cubicBezTo>
                  <a:cubicBezTo>
                    <a:pt x="23717" y="3636"/>
                    <a:pt x="23717" y="3536"/>
                    <a:pt x="23751" y="3469"/>
                  </a:cubicBezTo>
                  <a:close/>
                  <a:moveTo>
                    <a:pt x="23551" y="2969"/>
                  </a:moveTo>
                  <a:cubicBezTo>
                    <a:pt x="23551" y="3002"/>
                    <a:pt x="23551" y="3036"/>
                    <a:pt x="23584" y="3069"/>
                  </a:cubicBezTo>
                  <a:cubicBezTo>
                    <a:pt x="23517" y="3236"/>
                    <a:pt x="23451" y="3436"/>
                    <a:pt x="23417" y="3636"/>
                  </a:cubicBezTo>
                  <a:cubicBezTo>
                    <a:pt x="23250" y="5037"/>
                    <a:pt x="23817" y="6438"/>
                    <a:pt x="24985" y="7305"/>
                  </a:cubicBezTo>
                  <a:cubicBezTo>
                    <a:pt x="24952" y="7739"/>
                    <a:pt x="24885" y="8139"/>
                    <a:pt x="24852" y="8540"/>
                  </a:cubicBezTo>
                  <a:cubicBezTo>
                    <a:pt x="24051" y="8206"/>
                    <a:pt x="23417" y="7606"/>
                    <a:pt x="23017" y="6872"/>
                  </a:cubicBezTo>
                  <a:cubicBezTo>
                    <a:pt x="22583" y="6104"/>
                    <a:pt x="22483" y="5170"/>
                    <a:pt x="22717" y="4337"/>
                  </a:cubicBezTo>
                  <a:cubicBezTo>
                    <a:pt x="22850" y="3803"/>
                    <a:pt x="23150" y="3336"/>
                    <a:pt x="23551" y="2969"/>
                  </a:cubicBezTo>
                  <a:close/>
                  <a:moveTo>
                    <a:pt x="22583" y="0"/>
                  </a:moveTo>
                  <a:cubicBezTo>
                    <a:pt x="22650" y="934"/>
                    <a:pt x="22950" y="1835"/>
                    <a:pt x="23451" y="2602"/>
                  </a:cubicBezTo>
                  <a:cubicBezTo>
                    <a:pt x="22950" y="3036"/>
                    <a:pt x="22617" y="3569"/>
                    <a:pt x="22450" y="4203"/>
                  </a:cubicBezTo>
                  <a:cubicBezTo>
                    <a:pt x="22183" y="5104"/>
                    <a:pt x="22316" y="6104"/>
                    <a:pt x="22783" y="6938"/>
                  </a:cubicBezTo>
                  <a:cubicBezTo>
                    <a:pt x="23217" y="7772"/>
                    <a:pt x="23951" y="8406"/>
                    <a:pt x="24785" y="8773"/>
                  </a:cubicBezTo>
                  <a:cubicBezTo>
                    <a:pt x="24585" y="9974"/>
                    <a:pt x="24151" y="10975"/>
                    <a:pt x="23417" y="11508"/>
                  </a:cubicBezTo>
                  <a:cubicBezTo>
                    <a:pt x="22917" y="11442"/>
                    <a:pt x="22416" y="11408"/>
                    <a:pt x="21916" y="11375"/>
                  </a:cubicBezTo>
                  <a:cubicBezTo>
                    <a:pt x="21516" y="11342"/>
                    <a:pt x="21116" y="11308"/>
                    <a:pt x="20749" y="11308"/>
                  </a:cubicBezTo>
                  <a:cubicBezTo>
                    <a:pt x="20660" y="11300"/>
                    <a:pt x="20572" y="11296"/>
                    <a:pt x="20485" y="11296"/>
                  </a:cubicBezTo>
                  <a:cubicBezTo>
                    <a:pt x="19480" y="11296"/>
                    <a:pt x="18532" y="11817"/>
                    <a:pt x="17980" y="12676"/>
                  </a:cubicBezTo>
                  <a:cubicBezTo>
                    <a:pt x="17780" y="12743"/>
                    <a:pt x="17546" y="12876"/>
                    <a:pt x="17380" y="13009"/>
                  </a:cubicBezTo>
                  <a:cubicBezTo>
                    <a:pt x="16846" y="13443"/>
                    <a:pt x="16412" y="13777"/>
                    <a:pt x="15945" y="14210"/>
                  </a:cubicBezTo>
                  <a:cubicBezTo>
                    <a:pt x="15512" y="14611"/>
                    <a:pt x="15045" y="15011"/>
                    <a:pt x="14611" y="15411"/>
                  </a:cubicBezTo>
                  <a:cubicBezTo>
                    <a:pt x="13744" y="16245"/>
                    <a:pt x="12910" y="17112"/>
                    <a:pt x="12109" y="18013"/>
                  </a:cubicBezTo>
                  <a:cubicBezTo>
                    <a:pt x="10708" y="19547"/>
                    <a:pt x="9441" y="21249"/>
                    <a:pt x="8373" y="23050"/>
                  </a:cubicBezTo>
                  <a:cubicBezTo>
                    <a:pt x="7773" y="23183"/>
                    <a:pt x="7139" y="23984"/>
                    <a:pt x="6772" y="25118"/>
                  </a:cubicBezTo>
                  <a:cubicBezTo>
                    <a:pt x="6405" y="26319"/>
                    <a:pt x="6472" y="27486"/>
                    <a:pt x="6905" y="27953"/>
                  </a:cubicBezTo>
                  <a:cubicBezTo>
                    <a:pt x="6905" y="28087"/>
                    <a:pt x="6905" y="28254"/>
                    <a:pt x="6905" y="28420"/>
                  </a:cubicBezTo>
                  <a:cubicBezTo>
                    <a:pt x="6872" y="29721"/>
                    <a:pt x="6939" y="30989"/>
                    <a:pt x="7072" y="32290"/>
                  </a:cubicBezTo>
                  <a:cubicBezTo>
                    <a:pt x="7272" y="34525"/>
                    <a:pt x="7673" y="36760"/>
                    <a:pt x="8173" y="38995"/>
                  </a:cubicBezTo>
                  <a:cubicBezTo>
                    <a:pt x="7939" y="39262"/>
                    <a:pt x="7806" y="39628"/>
                    <a:pt x="7806" y="39995"/>
                  </a:cubicBezTo>
                  <a:cubicBezTo>
                    <a:pt x="7839" y="40696"/>
                    <a:pt x="7906" y="41396"/>
                    <a:pt x="8106" y="42097"/>
                  </a:cubicBezTo>
                  <a:lnTo>
                    <a:pt x="8507" y="44765"/>
                  </a:lnTo>
                  <a:lnTo>
                    <a:pt x="12209" y="44866"/>
                  </a:lnTo>
                  <a:lnTo>
                    <a:pt x="12543" y="42030"/>
                  </a:lnTo>
                  <a:lnTo>
                    <a:pt x="11242" y="39495"/>
                  </a:lnTo>
                  <a:cubicBezTo>
                    <a:pt x="11175" y="39362"/>
                    <a:pt x="11075" y="39195"/>
                    <a:pt x="10942" y="39095"/>
                  </a:cubicBezTo>
                  <a:cubicBezTo>
                    <a:pt x="10942" y="36893"/>
                    <a:pt x="10942" y="34692"/>
                    <a:pt x="11042" y="32557"/>
                  </a:cubicBezTo>
                  <a:cubicBezTo>
                    <a:pt x="11075" y="31389"/>
                    <a:pt x="11175" y="30255"/>
                    <a:pt x="11309" y="29188"/>
                  </a:cubicBezTo>
                  <a:cubicBezTo>
                    <a:pt x="11375" y="28687"/>
                    <a:pt x="11475" y="28187"/>
                    <a:pt x="11609" y="27687"/>
                  </a:cubicBezTo>
                  <a:cubicBezTo>
                    <a:pt x="11675" y="27486"/>
                    <a:pt x="11742" y="27286"/>
                    <a:pt x="11809" y="27120"/>
                  </a:cubicBezTo>
                  <a:cubicBezTo>
                    <a:pt x="11842" y="27019"/>
                    <a:pt x="11876" y="26953"/>
                    <a:pt x="11909" y="26886"/>
                  </a:cubicBezTo>
                  <a:lnTo>
                    <a:pt x="11942" y="26819"/>
                  </a:lnTo>
                  <a:lnTo>
                    <a:pt x="11976" y="26786"/>
                  </a:lnTo>
                  <a:lnTo>
                    <a:pt x="12009" y="26719"/>
                  </a:lnTo>
                  <a:cubicBezTo>
                    <a:pt x="12609" y="25819"/>
                    <a:pt x="13243" y="24985"/>
                    <a:pt x="13910" y="24184"/>
                  </a:cubicBezTo>
                  <a:cubicBezTo>
                    <a:pt x="14611" y="23350"/>
                    <a:pt x="15345" y="22550"/>
                    <a:pt x="16112" y="21749"/>
                  </a:cubicBezTo>
                  <a:lnTo>
                    <a:pt x="17780" y="20081"/>
                  </a:lnTo>
                  <a:lnTo>
                    <a:pt x="17780" y="20515"/>
                  </a:lnTo>
                  <a:lnTo>
                    <a:pt x="17780" y="21115"/>
                  </a:lnTo>
                  <a:lnTo>
                    <a:pt x="17780" y="22783"/>
                  </a:lnTo>
                  <a:lnTo>
                    <a:pt x="17780" y="22917"/>
                  </a:lnTo>
                  <a:cubicBezTo>
                    <a:pt x="17780" y="23450"/>
                    <a:pt x="17746" y="23984"/>
                    <a:pt x="17713" y="24518"/>
                  </a:cubicBezTo>
                  <a:cubicBezTo>
                    <a:pt x="17646" y="26586"/>
                    <a:pt x="17546" y="28587"/>
                    <a:pt x="17380" y="30422"/>
                  </a:cubicBezTo>
                  <a:cubicBezTo>
                    <a:pt x="17246" y="32023"/>
                    <a:pt x="17079" y="33524"/>
                    <a:pt x="16913" y="34858"/>
                  </a:cubicBezTo>
                  <a:cubicBezTo>
                    <a:pt x="16746" y="36560"/>
                    <a:pt x="17246" y="38261"/>
                    <a:pt x="18347" y="39628"/>
                  </a:cubicBezTo>
                  <a:cubicBezTo>
                    <a:pt x="17646" y="40763"/>
                    <a:pt x="17313" y="42064"/>
                    <a:pt x="17313" y="43398"/>
                  </a:cubicBezTo>
                  <a:cubicBezTo>
                    <a:pt x="15912" y="44098"/>
                    <a:pt x="14911" y="45433"/>
                    <a:pt x="14644" y="46967"/>
                  </a:cubicBezTo>
                  <a:cubicBezTo>
                    <a:pt x="13277" y="53772"/>
                    <a:pt x="10775" y="65781"/>
                    <a:pt x="8240" y="74387"/>
                  </a:cubicBezTo>
                  <a:cubicBezTo>
                    <a:pt x="7372" y="74854"/>
                    <a:pt x="6705" y="75588"/>
                    <a:pt x="6338" y="76488"/>
                  </a:cubicBezTo>
                  <a:cubicBezTo>
                    <a:pt x="5838" y="77656"/>
                    <a:pt x="5838" y="78957"/>
                    <a:pt x="6305" y="80124"/>
                  </a:cubicBezTo>
                  <a:cubicBezTo>
                    <a:pt x="3536" y="87196"/>
                    <a:pt x="1435" y="97837"/>
                    <a:pt x="234" y="102940"/>
                  </a:cubicBezTo>
                  <a:cubicBezTo>
                    <a:pt x="0" y="104108"/>
                    <a:pt x="367" y="105309"/>
                    <a:pt x="1201" y="106176"/>
                  </a:cubicBezTo>
                  <a:cubicBezTo>
                    <a:pt x="1602" y="106576"/>
                    <a:pt x="2102" y="106910"/>
                    <a:pt x="2636" y="107110"/>
                  </a:cubicBezTo>
                  <a:cubicBezTo>
                    <a:pt x="3005" y="107246"/>
                    <a:pt x="3386" y="107314"/>
                    <a:pt x="3766" y="107314"/>
                  </a:cubicBezTo>
                  <a:cubicBezTo>
                    <a:pt x="4036" y="107314"/>
                    <a:pt x="4306" y="107280"/>
                    <a:pt x="4570" y="107210"/>
                  </a:cubicBezTo>
                  <a:cubicBezTo>
                    <a:pt x="5571" y="107010"/>
                    <a:pt x="6372" y="106276"/>
                    <a:pt x="6705" y="105342"/>
                  </a:cubicBezTo>
                  <a:cubicBezTo>
                    <a:pt x="8473" y="100339"/>
                    <a:pt x="11275" y="91366"/>
                    <a:pt x="14778" y="84094"/>
                  </a:cubicBezTo>
                  <a:cubicBezTo>
                    <a:pt x="16079" y="83793"/>
                    <a:pt x="17179" y="82859"/>
                    <a:pt x="17680" y="81625"/>
                  </a:cubicBezTo>
                  <a:cubicBezTo>
                    <a:pt x="18280" y="80258"/>
                    <a:pt x="18180" y="78690"/>
                    <a:pt x="17446" y="77422"/>
                  </a:cubicBezTo>
                  <a:cubicBezTo>
                    <a:pt x="19748" y="70851"/>
                    <a:pt x="22717" y="60977"/>
                    <a:pt x="24852" y="53805"/>
                  </a:cubicBezTo>
                  <a:cubicBezTo>
                    <a:pt x="24952" y="54606"/>
                    <a:pt x="25052" y="55406"/>
                    <a:pt x="25152" y="56274"/>
                  </a:cubicBezTo>
                  <a:cubicBezTo>
                    <a:pt x="25152" y="56340"/>
                    <a:pt x="25152" y="56441"/>
                    <a:pt x="25185" y="56541"/>
                  </a:cubicBezTo>
                  <a:cubicBezTo>
                    <a:pt x="25218" y="56974"/>
                    <a:pt x="25285" y="57441"/>
                    <a:pt x="25352" y="57908"/>
                  </a:cubicBezTo>
                  <a:lnTo>
                    <a:pt x="25352" y="58108"/>
                  </a:lnTo>
                  <a:cubicBezTo>
                    <a:pt x="25385" y="58575"/>
                    <a:pt x="25452" y="59076"/>
                    <a:pt x="25519" y="59543"/>
                  </a:cubicBezTo>
                  <a:cubicBezTo>
                    <a:pt x="25986" y="63579"/>
                    <a:pt x="26453" y="67949"/>
                    <a:pt x="26786" y="72052"/>
                  </a:cubicBezTo>
                  <a:cubicBezTo>
                    <a:pt x="27053" y="75187"/>
                    <a:pt x="27487" y="78189"/>
                    <a:pt x="27787" y="80825"/>
                  </a:cubicBezTo>
                  <a:cubicBezTo>
                    <a:pt x="27220" y="81492"/>
                    <a:pt x="26853" y="82292"/>
                    <a:pt x="26753" y="83160"/>
                  </a:cubicBezTo>
                  <a:cubicBezTo>
                    <a:pt x="26553" y="84694"/>
                    <a:pt x="27053" y="86228"/>
                    <a:pt x="28121" y="87296"/>
                  </a:cubicBezTo>
                  <a:cubicBezTo>
                    <a:pt x="28287" y="96636"/>
                    <a:pt x="29221" y="109378"/>
                    <a:pt x="29688" y="115249"/>
                  </a:cubicBezTo>
                  <a:cubicBezTo>
                    <a:pt x="29755" y="115816"/>
                    <a:pt x="29955" y="116383"/>
                    <a:pt x="30255" y="116850"/>
                  </a:cubicBezTo>
                  <a:lnTo>
                    <a:pt x="34859" y="47534"/>
                  </a:lnTo>
                  <a:cubicBezTo>
                    <a:pt x="34525" y="47100"/>
                    <a:pt x="34125" y="46700"/>
                    <a:pt x="33691" y="46333"/>
                  </a:cubicBezTo>
                  <a:cubicBezTo>
                    <a:pt x="33825" y="45633"/>
                    <a:pt x="33858" y="44932"/>
                    <a:pt x="33791" y="44232"/>
                  </a:cubicBezTo>
                  <a:cubicBezTo>
                    <a:pt x="33725" y="43698"/>
                    <a:pt x="33624" y="43198"/>
                    <a:pt x="33491" y="42664"/>
                  </a:cubicBezTo>
                  <a:cubicBezTo>
                    <a:pt x="34192" y="42264"/>
                    <a:pt x="34825" y="41663"/>
                    <a:pt x="35259" y="40996"/>
                  </a:cubicBezTo>
                  <a:lnTo>
                    <a:pt x="36860" y="16579"/>
                  </a:lnTo>
                  <a:cubicBezTo>
                    <a:pt x="36226" y="15078"/>
                    <a:pt x="34959" y="13943"/>
                    <a:pt x="33391" y="13410"/>
                  </a:cubicBezTo>
                  <a:cubicBezTo>
                    <a:pt x="33057" y="13310"/>
                    <a:pt x="32657" y="13176"/>
                    <a:pt x="32290" y="13076"/>
                  </a:cubicBezTo>
                  <a:cubicBezTo>
                    <a:pt x="31957" y="12976"/>
                    <a:pt x="31656" y="12909"/>
                    <a:pt x="31323" y="12809"/>
                  </a:cubicBezTo>
                  <a:cubicBezTo>
                    <a:pt x="29188" y="11942"/>
                    <a:pt x="28821" y="10541"/>
                    <a:pt x="29055" y="9073"/>
                  </a:cubicBezTo>
                  <a:cubicBezTo>
                    <a:pt x="29088" y="8873"/>
                    <a:pt x="29121" y="8706"/>
                    <a:pt x="29155" y="8506"/>
                  </a:cubicBezTo>
                  <a:lnTo>
                    <a:pt x="29221" y="8306"/>
                  </a:lnTo>
                  <a:cubicBezTo>
                    <a:pt x="29470" y="8349"/>
                    <a:pt x="29717" y="8370"/>
                    <a:pt x="29962" y="8370"/>
                  </a:cubicBezTo>
                  <a:cubicBezTo>
                    <a:pt x="31785" y="8370"/>
                    <a:pt x="33437" y="7202"/>
                    <a:pt x="34025" y="5437"/>
                  </a:cubicBezTo>
                  <a:cubicBezTo>
                    <a:pt x="34558" y="3669"/>
                    <a:pt x="34692" y="1801"/>
                    <a:pt x="3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17;p49">
              <a:extLst>
                <a:ext uri="{FF2B5EF4-FFF2-40B4-BE49-F238E27FC236}">
                  <a16:creationId xmlns:a16="http://schemas.microsoft.com/office/drawing/2014/main" id="{1E900BAA-E522-47AB-A3E8-C2DCD7E9C5C9}"/>
                </a:ext>
              </a:extLst>
            </p:cNvPr>
            <p:cNvSpPr/>
            <p:nvPr/>
          </p:nvSpPr>
          <p:spPr>
            <a:xfrm flipH="1">
              <a:off x="1454221" y="625714"/>
              <a:ext cx="405659" cy="45866"/>
            </a:xfrm>
            <a:custGeom>
              <a:avLst/>
              <a:gdLst/>
              <a:ahLst/>
              <a:cxnLst/>
              <a:rect l="l" t="t" r="r" b="b"/>
              <a:pathLst>
                <a:path w="13877" h="1569" extrusionOk="0">
                  <a:moveTo>
                    <a:pt x="901" y="1"/>
                  </a:moveTo>
                  <a:cubicBezTo>
                    <a:pt x="434" y="1"/>
                    <a:pt x="67" y="334"/>
                    <a:pt x="34" y="801"/>
                  </a:cubicBezTo>
                  <a:cubicBezTo>
                    <a:pt x="0" y="1201"/>
                    <a:pt x="334" y="1568"/>
                    <a:pt x="767" y="1568"/>
                  </a:cubicBezTo>
                  <a:lnTo>
                    <a:pt x="13043" y="1568"/>
                  </a:lnTo>
                  <a:cubicBezTo>
                    <a:pt x="13476" y="1568"/>
                    <a:pt x="13843" y="1235"/>
                    <a:pt x="13877" y="801"/>
                  </a:cubicBezTo>
                  <a:cubicBezTo>
                    <a:pt x="13877" y="367"/>
                    <a:pt x="13543" y="1"/>
                    <a:pt x="13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18;p49">
              <a:extLst>
                <a:ext uri="{FF2B5EF4-FFF2-40B4-BE49-F238E27FC236}">
                  <a16:creationId xmlns:a16="http://schemas.microsoft.com/office/drawing/2014/main" id="{CDB9BA46-3407-4E91-BB16-4629CAF5190A}"/>
                </a:ext>
              </a:extLst>
            </p:cNvPr>
            <p:cNvSpPr/>
            <p:nvPr/>
          </p:nvSpPr>
          <p:spPr>
            <a:xfrm flipH="1">
              <a:off x="3254271" y="1181015"/>
              <a:ext cx="524840" cy="875689"/>
            </a:xfrm>
            <a:custGeom>
              <a:avLst/>
              <a:gdLst/>
              <a:ahLst/>
              <a:cxnLst/>
              <a:rect l="l" t="t" r="r" b="b"/>
              <a:pathLst>
                <a:path w="17954" h="29956" extrusionOk="0">
                  <a:moveTo>
                    <a:pt x="15182" y="0"/>
                  </a:moveTo>
                  <a:cubicBezTo>
                    <a:pt x="13876" y="0"/>
                    <a:pt x="12771" y="985"/>
                    <a:pt x="12616" y="2286"/>
                  </a:cubicBezTo>
                  <a:lnTo>
                    <a:pt x="12616" y="2320"/>
                  </a:lnTo>
                  <a:cubicBezTo>
                    <a:pt x="12316" y="4822"/>
                    <a:pt x="11983" y="7357"/>
                    <a:pt x="11649" y="9859"/>
                  </a:cubicBezTo>
                  <a:cubicBezTo>
                    <a:pt x="11449" y="11093"/>
                    <a:pt x="11249" y="12327"/>
                    <a:pt x="11049" y="13561"/>
                  </a:cubicBezTo>
                  <a:cubicBezTo>
                    <a:pt x="10848" y="14729"/>
                    <a:pt x="10582" y="15863"/>
                    <a:pt x="10248" y="16997"/>
                  </a:cubicBezTo>
                  <a:cubicBezTo>
                    <a:pt x="10148" y="17264"/>
                    <a:pt x="10081" y="17497"/>
                    <a:pt x="9981" y="17697"/>
                  </a:cubicBezTo>
                  <a:cubicBezTo>
                    <a:pt x="9914" y="17864"/>
                    <a:pt x="9848" y="18031"/>
                    <a:pt x="9748" y="18198"/>
                  </a:cubicBezTo>
                  <a:cubicBezTo>
                    <a:pt x="9447" y="18631"/>
                    <a:pt x="9114" y="19065"/>
                    <a:pt x="8747" y="19499"/>
                  </a:cubicBezTo>
                  <a:cubicBezTo>
                    <a:pt x="8013" y="20399"/>
                    <a:pt x="7146" y="21300"/>
                    <a:pt x="6245" y="22234"/>
                  </a:cubicBezTo>
                  <a:cubicBezTo>
                    <a:pt x="4511" y="24035"/>
                    <a:pt x="2676" y="25870"/>
                    <a:pt x="875" y="27705"/>
                  </a:cubicBezTo>
                  <a:cubicBezTo>
                    <a:pt x="0" y="28606"/>
                    <a:pt x="782" y="29956"/>
                    <a:pt x="1809" y="29956"/>
                  </a:cubicBezTo>
                  <a:cubicBezTo>
                    <a:pt x="2035" y="29956"/>
                    <a:pt x="2274" y="29890"/>
                    <a:pt x="2509" y="29739"/>
                  </a:cubicBezTo>
                  <a:cubicBezTo>
                    <a:pt x="4744" y="28372"/>
                    <a:pt x="6912" y="26837"/>
                    <a:pt x="8980" y="25236"/>
                  </a:cubicBezTo>
                  <a:cubicBezTo>
                    <a:pt x="10014" y="24402"/>
                    <a:pt x="11049" y="23568"/>
                    <a:pt x="12049" y="22601"/>
                  </a:cubicBezTo>
                  <a:cubicBezTo>
                    <a:pt x="12616" y="22067"/>
                    <a:pt x="13117" y="21500"/>
                    <a:pt x="13584" y="20933"/>
                  </a:cubicBezTo>
                  <a:cubicBezTo>
                    <a:pt x="13884" y="20566"/>
                    <a:pt x="14117" y="20166"/>
                    <a:pt x="14318" y="19732"/>
                  </a:cubicBezTo>
                  <a:cubicBezTo>
                    <a:pt x="14518" y="19332"/>
                    <a:pt x="14684" y="18998"/>
                    <a:pt x="14818" y="18631"/>
                  </a:cubicBezTo>
                  <a:cubicBezTo>
                    <a:pt x="15318" y="17331"/>
                    <a:pt x="15719" y="15963"/>
                    <a:pt x="16019" y="14595"/>
                  </a:cubicBezTo>
                  <a:cubicBezTo>
                    <a:pt x="16352" y="13294"/>
                    <a:pt x="16586" y="11993"/>
                    <a:pt x="16819" y="10659"/>
                  </a:cubicBezTo>
                  <a:cubicBezTo>
                    <a:pt x="17286" y="8057"/>
                    <a:pt x="17620" y="5489"/>
                    <a:pt x="17853" y="2820"/>
                  </a:cubicBezTo>
                  <a:lnTo>
                    <a:pt x="17820" y="2820"/>
                  </a:lnTo>
                  <a:cubicBezTo>
                    <a:pt x="17953" y="1419"/>
                    <a:pt x="16886" y="152"/>
                    <a:pt x="15485" y="18"/>
                  </a:cubicBezTo>
                  <a:cubicBezTo>
                    <a:pt x="15383" y="6"/>
                    <a:pt x="15282" y="0"/>
                    <a:pt x="15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19;p49">
              <a:extLst>
                <a:ext uri="{FF2B5EF4-FFF2-40B4-BE49-F238E27FC236}">
                  <a16:creationId xmlns:a16="http://schemas.microsoft.com/office/drawing/2014/main" id="{899BAE86-5312-4809-B64E-987B6C5F047F}"/>
                </a:ext>
              </a:extLst>
            </p:cNvPr>
            <p:cNvSpPr/>
            <p:nvPr/>
          </p:nvSpPr>
          <p:spPr>
            <a:xfrm flipH="1">
              <a:off x="3335215" y="1680393"/>
              <a:ext cx="99478" cy="149027"/>
            </a:xfrm>
            <a:custGeom>
              <a:avLst/>
              <a:gdLst/>
              <a:ahLst/>
              <a:cxnLst/>
              <a:rect l="l" t="t" r="r" b="b"/>
              <a:pathLst>
                <a:path w="3403" h="5098" extrusionOk="0">
                  <a:moveTo>
                    <a:pt x="2531" y="1"/>
                  </a:moveTo>
                  <a:cubicBezTo>
                    <a:pt x="1912" y="1"/>
                    <a:pt x="1101" y="847"/>
                    <a:pt x="601" y="2082"/>
                  </a:cubicBezTo>
                  <a:cubicBezTo>
                    <a:pt x="0" y="3450"/>
                    <a:pt x="34" y="4784"/>
                    <a:pt x="668" y="5051"/>
                  </a:cubicBezTo>
                  <a:cubicBezTo>
                    <a:pt x="739" y="5083"/>
                    <a:pt x="815" y="5098"/>
                    <a:pt x="895" y="5098"/>
                  </a:cubicBezTo>
                  <a:cubicBezTo>
                    <a:pt x="1492" y="5098"/>
                    <a:pt x="2306" y="4251"/>
                    <a:pt x="2836" y="3016"/>
                  </a:cubicBezTo>
                  <a:cubicBezTo>
                    <a:pt x="3403" y="1649"/>
                    <a:pt x="3369" y="314"/>
                    <a:pt x="2769" y="47"/>
                  </a:cubicBezTo>
                  <a:cubicBezTo>
                    <a:pt x="2694" y="16"/>
                    <a:pt x="2614" y="1"/>
                    <a:pt x="2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0;p49">
              <a:extLst>
                <a:ext uri="{FF2B5EF4-FFF2-40B4-BE49-F238E27FC236}">
                  <a16:creationId xmlns:a16="http://schemas.microsoft.com/office/drawing/2014/main" id="{FBC81D5C-3FAC-4634-9A0E-E182B4035213}"/>
                </a:ext>
              </a:extLst>
            </p:cNvPr>
            <p:cNvSpPr/>
            <p:nvPr/>
          </p:nvSpPr>
          <p:spPr>
            <a:xfrm flipH="1">
              <a:off x="3690156" y="1983827"/>
              <a:ext cx="105325" cy="133856"/>
            </a:xfrm>
            <a:custGeom>
              <a:avLst/>
              <a:gdLst/>
              <a:ahLst/>
              <a:cxnLst/>
              <a:rect l="l" t="t" r="r" b="b"/>
              <a:pathLst>
                <a:path w="3603" h="4579" extrusionOk="0">
                  <a:moveTo>
                    <a:pt x="2036" y="0"/>
                  </a:moveTo>
                  <a:cubicBezTo>
                    <a:pt x="1759" y="0"/>
                    <a:pt x="1480" y="78"/>
                    <a:pt x="1234" y="242"/>
                  </a:cubicBezTo>
                  <a:lnTo>
                    <a:pt x="0" y="1076"/>
                  </a:lnTo>
                  <a:lnTo>
                    <a:pt x="1968" y="4578"/>
                  </a:lnTo>
                  <a:cubicBezTo>
                    <a:pt x="2502" y="3811"/>
                    <a:pt x="2969" y="2977"/>
                    <a:pt x="3403" y="2143"/>
                  </a:cubicBezTo>
                  <a:cubicBezTo>
                    <a:pt x="3603" y="1676"/>
                    <a:pt x="3569" y="1176"/>
                    <a:pt x="3336" y="742"/>
                  </a:cubicBezTo>
                  <a:cubicBezTo>
                    <a:pt x="3054" y="266"/>
                    <a:pt x="2548" y="0"/>
                    <a:pt x="20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1;p49">
              <a:extLst>
                <a:ext uri="{FF2B5EF4-FFF2-40B4-BE49-F238E27FC236}">
                  <a16:creationId xmlns:a16="http://schemas.microsoft.com/office/drawing/2014/main" id="{AB152FAB-6B63-4EB5-996E-DA369F91AC91}"/>
                </a:ext>
              </a:extLst>
            </p:cNvPr>
            <p:cNvSpPr/>
            <p:nvPr/>
          </p:nvSpPr>
          <p:spPr>
            <a:xfrm flipH="1">
              <a:off x="3737922" y="2015252"/>
              <a:ext cx="95590" cy="147273"/>
            </a:xfrm>
            <a:custGeom>
              <a:avLst/>
              <a:gdLst/>
              <a:ahLst/>
              <a:cxnLst/>
              <a:rect l="l" t="t" r="r" b="b"/>
              <a:pathLst>
                <a:path w="3270" h="5038" extrusionOk="0">
                  <a:moveTo>
                    <a:pt x="1301" y="1"/>
                  </a:moveTo>
                  <a:lnTo>
                    <a:pt x="0" y="2202"/>
                  </a:lnTo>
                  <a:lnTo>
                    <a:pt x="1935" y="5037"/>
                  </a:lnTo>
                  <a:lnTo>
                    <a:pt x="3269" y="3503"/>
                  </a:lnTo>
                  <a:lnTo>
                    <a:pt x="13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2;p49">
              <a:extLst>
                <a:ext uri="{FF2B5EF4-FFF2-40B4-BE49-F238E27FC236}">
                  <a16:creationId xmlns:a16="http://schemas.microsoft.com/office/drawing/2014/main" id="{478030EC-BDF5-4BB8-B2F6-9505D5C8AC22}"/>
                </a:ext>
              </a:extLst>
            </p:cNvPr>
            <p:cNvSpPr/>
            <p:nvPr/>
          </p:nvSpPr>
          <p:spPr>
            <a:xfrm flipH="1">
              <a:off x="1826701" y="3834624"/>
              <a:ext cx="183726" cy="332578"/>
            </a:xfrm>
            <a:custGeom>
              <a:avLst/>
              <a:gdLst/>
              <a:ahLst/>
              <a:cxnLst/>
              <a:rect l="l" t="t" r="r" b="b"/>
              <a:pathLst>
                <a:path w="6285" h="11377" extrusionOk="0">
                  <a:moveTo>
                    <a:pt x="2662" y="1"/>
                  </a:moveTo>
                  <a:cubicBezTo>
                    <a:pt x="2547" y="1"/>
                    <a:pt x="2439" y="87"/>
                    <a:pt x="2382" y="174"/>
                  </a:cubicBezTo>
                  <a:lnTo>
                    <a:pt x="580" y="4010"/>
                  </a:lnTo>
                  <a:cubicBezTo>
                    <a:pt x="514" y="4210"/>
                    <a:pt x="514" y="4410"/>
                    <a:pt x="580" y="4610"/>
                  </a:cubicBezTo>
                  <a:cubicBezTo>
                    <a:pt x="880" y="5711"/>
                    <a:pt x="1247" y="7746"/>
                    <a:pt x="147" y="10548"/>
                  </a:cubicBezTo>
                  <a:cubicBezTo>
                    <a:pt x="0" y="10903"/>
                    <a:pt x="417" y="11377"/>
                    <a:pt x="922" y="11377"/>
                  </a:cubicBezTo>
                  <a:cubicBezTo>
                    <a:pt x="1222" y="11377"/>
                    <a:pt x="1553" y="11209"/>
                    <a:pt x="1814" y="10748"/>
                  </a:cubicBezTo>
                  <a:cubicBezTo>
                    <a:pt x="3182" y="8413"/>
                    <a:pt x="3883" y="6011"/>
                    <a:pt x="4316" y="5077"/>
                  </a:cubicBezTo>
                  <a:cubicBezTo>
                    <a:pt x="5050" y="3510"/>
                    <a:pt x="5550" y="2642"/>
                    <a:pt x="6151" y="1441"/>
                  </a:cubicBezTo>
                  <a:cubicBezTo>
                    <a:pt x="6284" y="1141"/>
                    <a:pt x="6118" y="774"/>
                    <a:pt x="5817" y="708"/>
                  </a:cubicBezTo>
                  <a:lnTo>
                    <a:pt x="2715" y="7"/>
                  </a:lnTo>
                  <a:cubicBezTo>
                    <a:pt x="2697" y="3"/>
                    <a:pt x="2679" y="1"/>
                    <a:pt x="2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3;p49">
              <a:extLst>
                <a:ext uri="{FF2B5EF4-FFF2-40B4-BE49-F238E27FC236}">
                  <a16:creationId xmlns:a16="http://schemas.microsoft.com/office/drawing/2014/main" id="{7AEBE85C-9578-4C95-9EBE-F3BA069778F5}"/>
                </a:ext>
              </a:extLst>
            </p:cNvPr>
            <p:cNvSpPr/>
            <p:nvPr/>
          </p:nvSpPr>
          <p:spPr>
            <a:xfrm flipH="1">
              <a:off x="2921751" y="4298982"/>
              <a:ext cx="395925" cy="116053"/>
            </a:xfrm>
            <a:custGeom>
              <a:avLst/>
              <a:gdLst/>
              <a:ahLst/>
              <a:cxnLst/>
              <a:rect l="l" t="t" r="r" b="b"/>
              <a:pathLst>
                <a:path w="13544" h="3970" extrusionOk="0">
                  <a:moveTo>
                    <a:pt x="8706" y="0"/>
                  </a:moveTo>
                  <a:cubicBezTo>
                    <a:pt x="8406" y="33"/>
                    <a:pt x="8139" y="100"/>
                    <a:pt x="7873" y="267"/>
                  </a:cubicBezTo>
                  <a:cubicBezTo>
                    <a:pt x="5538" y="1701"/>
                    <a:pt x="3303" y="1735"/>
                    <a:pt x="601" y="2335"/>
                  </a:cubicBezTo>
                  <a:cubicBezTo>
                    <a:pt x="0" y="2435"/>
                    <a:pt x="401" y="3903"/>
                    <a:pt x="1802" y="3903"/>
                  </a:cubicBezTo>
                  <a:cubicBezTo>
                    <a:pt x="4137" y="3903"/>
                    <a:pt x="5904" y="3836"/>
                    <a:pt x="7906" y="3836"/>
                  </a:cubicBezTo>
                  <a:cubicBezTo>
                    <a:pt x="9607" y="3836"/>
                    <a:pt x="11609" y="3936"/>
                    <a:pt x="12943" y="3970"/>
                  </a:cubicBezTo>
                  <a:cubicBezTo>
                    <a:pt x="13276" y="3970"/>
                    <a:pt x="13543" y="3669"/>
                    <a:pt x="13477" y="3369"/>
                  </a:cubicBezTo>
                  <a:lnTo>
                    <a:pt x="12809" y="267"/>
                  </a:lnTo>
                  <a:cubicBezTo>
                    <a:pt x="12776" y="134"/>
                    <a:pt x="12643" y="33"/>
                    <a:pt x="12509" y="33"/>
                  </a:cubicBezTo>
                  <a:lnTo>
                    <a:pt x="8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4;p49">
              <a:extLst>
                <a:ext uri="{FF2B5EF4-FFF2-40B4-BE49-F238E27FC236}">
                  <a16:creationId xmlns:a16="http://schemas.microsoft.com/office/drawing/2014/main" id="{29BC5582-806A-427E-A15D-60B7443D787E}"/>
                </a:ext>
              </a:extLst>
            </p:cNvPr>
            <p:cNvSpPr/>
            <p:nvPr/>
          </p:nvSpPr>
          <p:spPr>
            <a:xfrm flipH="1">
              <a:off x="3039733" y="3084197"/>
              <a:ext cx="258445" cy="261602"/>
            </a:xfrm>
            <a:custGeom>
              <a:avLst/>
              <a:gdLst/>
              <a:ahLst/>
              <a:cxnLst/>
              <a:rect l="l" t="t" r="r" b="b"/>
              <a:pathLst>
                <a:path w="8841" h="8949" extrusionOk="0">
                  <a:moveTo>
                    <a:pt x="4239" y="0"/>
                  </a:moveTo>
                  <a:cubicBezTo>
                    <a:pt x="3973" y="0"/>
                    <a:pt x="3704" y="30"/>
                    <a:pt x="3436" y="93"/>
                  </a:cubicBezTo>
                  <a:cubicBezTo>
                    <a:pt x="1301" y="560"/>
                    <a:pt x="0" y="2928"/>
                    <a:pt x="567" y="5364"/>
                  </a:cubicBezTo>
                  <a:cubicBezTo>
                    <a:pt x="1038" y="7480"/>
                    <a:pt x="2803" y="8948"/>
                    <a:pt x="4676" y="8948"/>
                  </a:cubicBezTo>
                  <a:cubicBezTo>
                    <a:pt x="4929" y="8948"/>
                    <a:pt x="5184" y="8922"/>
                    <a:pt x="5438" y="8866"/>
                  </a:cubicBezTo>
                  <a:cubicBezTo>
                    <a:pt x="7572" y="8399"/>
                    <a:pt x="8840" y="6031"/>
                    <a:pt x="8306" y="3596"/>
                  </a:cubicBezTo>
                  <a:cubicBezTo>
                    <a:pt x="7810" y="1466"/>
                    <a:pt x="6090" y="0"/>
                    <a:pt x="4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25;p49">
              <a:extLst>
                <a:ext uri="{FF2B5EF4-FFF2-40B4-BE49-F238E27FC236}">
                  <a16:creationId xmlns:a16="http://schemas.microsoft.com/office/drawing/2014/main" id="{76D3E229-80E8-423E-8266-8FE71C6C99DF}"/>
                </a:ext>
              </a:extLst>
            </p:cNvPr>
            <p:cNvSpPr/>
            <p:nvPr/>
          </p:nvSpPr>
          <p:spPr>
            <a:xfrm flipH="1">
              <a:off x="2934438" y="2070677"/>
              <a:ext cx="369586" cy="2149349"/>
            </a:xfrm>
            <a:custGeom>
              <a:avLst/>
              <a:gdLst/>
              <a:ahLst/>
              <a:cxnLst/>
              <a:rect l="l" t="t" r="r" b="b"/>
              <a:pathLst>
                <a:path w="12643" h="73526" extrusionOk="0">
                  <a:moveTo>
                    <a:pt x="5858" y="1"/>
                  </a:moveTo>
                  <a:cubicBezTo>
                    <a:pt x="5555" y="1"/>
                    <a:pt x="5247" y="24"/>
                    <a:pt x="4937" y="73"/>
                  </a:cubicBezTo>
                  <a:cubicBezTo>
                    <a:pt x="2102" y="573"/>
                    <a:pt x="0" y="3041"/>
                    <a:pt x="67" y="5910"/>
                  </a:cubicBezTo>
                  <a:cubicBezTo>
                    <a:pt x="200" y="14783"/>
                    <a:pt x="667" y="33030"/>
                    <a:pt x="1968" y="40768"/>
                  </a:cubicBezTo>
                  <a:cubicBezTo>
                    <a:pt x="3403" y="49308"/>
                    <a:pt x="5571" y="64686"/>
                    <a:pt x="6438" y="70823"/>
                  </a:cubicBezTo>
                  <a:cubicBezTo>
                    <a:pt x="6638" y="72358"/>
                    <a:pt x="7939" y="73525"/>
                    <a:pt x="9507" y="73525"/>
                  </a:cubicBezTo>
                  <a:cubicBezTo>
                    <a:pt x="11242" y="73525"/>
                    <a:pt x="12643" y="72124"/>
                    <a:pt x="12643" y="70356"/>
                  </a:cubicBezTo>
                  <a:cubicBezTo>
                    <a:pt x="12509" y="64018"/>
                    <a:pt x="12209" y="49575"/>
                    <a:pt x="11342" y="40168"/>
                  </a:cubicBezTo>
                  <a:cubicBezTo>
                    <a:pt x="11041" y="36899"/>
                    <a:pt x="11442" y="32162"/>
                    <a:pt x="11375" y="27192"/>
                  </a:cubicBezTo>
                  <a:cubicBezTo>
                    <a:pt x="11308" y="20888"/>
                    <a:pt x="11442" y="14016"/>
                    <a:pt x="11642" y="8645"/>
                  </a:cubicBezTo>
                  <a:cubicBezTo>
                    <a:pt x="11642" y="7745"/>
                    <a:pt x="11675" y="6877"/>
                    <a:pt x="11709" y="6044"/>
                  </a:cubicBezTo>
                  <a:cubicBezTo>
                    <a:pt x="11831" y="2687"/>
                    <a:pt x="9106" y="1"/>
                    <a:pt x="5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6;p49">
              <a:extLst>
                <a:ext uri="{FF2B5EF4-FFF2-40B4-BE49-F238E27FC236}">
                  <a16:creationId xmlns:a16="http://schemas.microsoft.com/office/drawing/2014/main" id="{8F89CCBD-9C55-4F33-8AD0-46CC5EFE23BB}"/>
                </a:ext>
              </a:extLst>
            </p:cNvPr>
            <p:cNvSpPr/>
            <p:nvPr/>
          </p:nvSpPr>
          <p:spPr>
            <a:xfrm flipH="1">
              <a:off x="2922745" y="3084197"/>
              <a:ext cx="258415" cy="261602"/>
            </a:xfrm>
            <a:custGeom>
              <a:avLst/>
              <a:gdLst/>
              <a:ahLst/>
              <a:cxnLst/>
              <a:rect l="l" t="t" r="r" b="b"/>
              <a:pathLst>
                <a:path w="8840" h="8949" extrusionOk="0">
                  <a:moveTo>
                    <a:pt x="4229" y="0"/>
                  </a:moveTo>
                  <a:cubicBezTo>
                    <a:pt x="3965" y="0"/>
                    <a:pt x="3700" y="30"/>
                    <a:pt x="3436" y="93"/>
                  </a:cubicBezTo>
                  <a:cubicBezTo>
                    <a:pt x="1301" y="560"/>
                    <a:pt x="0" y="2928"/>
                    <a:pt x="567" y="5364"/>
                  </a:cubicBezTo>
                  <a:cubicBezTo>
                    <a:pt x="1038" y="7480"/>
                    <a:pt x="2777" y="8948"/>
                    <a:pt x="4667" y="8948"/>
                  </a:cubicBezTo>
                  <a:cubicBezTo>
                    <a:pt x="4922" y="8948"/>
                    <a:pt x="5180" y="8922"/>
                    <a:pt x="5437" y="8866"/>
                  </a:cubicBezTo>
                  <a:cubicBezTo>
                    <a:pt x="7572" y="8399"/>
                    <a:pt x="8840" y="6031"/>
                    <a:pt x="8306" y="3596"/>
                  </a:cubicBezTo>
                  <a:cubicBezTo>
                    <a:pt x="7810" y="1466"/>
                    <a:pt x="6065" y="0"/>
                    <a:pt x="4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27;p49">
              <a:extLst>
                <a:ext uri="{FF2B5EF4-FFF2-40B4-BE49-F238E27FC236}">
                  <a16:creationId xmlns:a16="http://schemas.microsoft.com/office/drawing/2014/main" id="{66E55135-9E77-46DE-9419-1F9390F8AAB1}"/>
                </a:ext>
              </a:extLst>
            </p:cNvPr>
            <p:cNvSpPr/>
            <p:nvPr/>
          </p:nvSpPr>
          <p:spPr>
            <a:xfrm flipH="1">
              <a:off x="2958818" y="2074740"/>
              <a:ext cx="153120" cy="425187"/>
            </a:xfrm>
            <a:custGeom>
              <a:avLst/>
              <a:gdLst/>
              <a:ahLst/>
              <a:cxnLst/>
              <a:rect l="l" t="t" r="r" b="b"/>
              <a:pathLst>
                <a:path w="5238" h="14545" extrusionOk="0">
                  <a:moveTo>
                    <a:pt x="568" y="0"/>
                  </a:moveTo>
                  <a:cubicBezTo>
                    <a:pt x="1" y="3369"/>
                    <a:pt x="2269" y="9540"/>
                    <a:pt x="4904" y="14544"/>
                  </a:cubicBezTo>
                  <a:cubicBezTo>
                    <a:pt x="4937" y="12409"/>
                    <a:pt x="5004" y="10374"/>
                    <a:pt x="5038" y="8506"/>
                  </a:cubicBezTo>
                  <a:cubicBezTo>
                    <a:pt x="5071" y="7606"/>
                    <a:pt x="5104" y="6705"/>
                    <a:pt x="5138" y="5905"/>
                  </a:cubicBezTo>
                  <a:cubicBezTo>
                    <a:pt x="5238" y="3103"/>
                    <a:pt x="3303" y="601"/>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28;p49">
              <a:extLst>
                <a:ext uri="{FF2B5EF4-FFF2-40B4-BE49-F238E27FC236}">
                  <a16:creationId xmlns:a16="http://schemas.microsoft.com/office/drawing/2014/main" id="{FF2F1A0C-AEB2-48AD-B40E-028CAE56F5E4}"/>
                </a:ext>
              </a:extLst>
            </p:cNvPr>
            <p:cNvSpPr/>
            <p:nvPr/>
          </p:nvSpPr>
          <p:spPr>
            <a:xfrm flipH="1">
              <a:off x="2739399" y="1810595"/>
              <a:ext cx="546092" cy="481079"/>
            </a:xfrm>
            <a:custGeom>
              <a:avLst/>
              <a:gdLst/>
              <a:ahLst/>
              <a:cxnLst/>
              <a:rect l="l" t="t" r="r" b="b"/>
              <a:pathLst>
                <a:path w="18681" h="16457" extrusionOk="0">
                  <a:moveTo>
                    <a:pt x="9331" y="1"/>
                  </a:moveTo>
                  <a:cubicBezTo>
                    <a:pt x="8278" y="1"/>
                    <a:pt x="7206" y="203"/>
                    <a:pt x="6171" y="630"/>
                  </a:cubicBezTo>
                  <a:cubicBezTo>
                    <a:pt x="2001" y="2398"/>
                    <a:pt x="0" y="7202"/>
                    <a:pt x="1768" y="11405"/>
                  </a:cubicBezTo>
                  <a:cubicBezTo>
                    <a:pt x="3071" y="14561"/>
                    <a:pt x="6122" y="16457"/>
                    <a:pt x="9327" y="16457"/>
                  </a:cubicBezTo>
                  <a:cubicBezTo>
                    <a:pt x="10391" y="16457"/>
                    <a:pt x="11470" y="16248"/>
                    <a:pt x="12509" y="15808"/>
                  </a:cubicBezTo>
                  <a:cubicBezTo>
                    <a:pt x="16712" y="14073"/>
                    <a:pt x="18680" y="9270"/>
                    <a:pt x="16945" y="5067"/>
                  </a:cubicBezTo>
                  <a:cubicBezTo>
                    <a:pt x="15613" y="1899"/>
                    <a:pt x="12556" y="1"/>
                    <a:pt x="9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29;p49">
              <a:extLst>
                <a:ext uri="{FF2B5EF4-FFF2-40B4-BE49-F238E27FC236}">
                  <a16:creationId xmlns:a16="http://schemas.microsoft.com/office/drawing/2014/main" id="{530C5BA3-8927-460E-8F3C-796F124E53AB}"/>
                </a:ext>
              </a:extLst>
            </p:cNvPr>
            <p:cNvSpPr/>
            <p:nvPr/>
          </p:nvSpPr>
          <p:spPr>
            <a:xfrm flipH="1">
              <a:off x="2438099" y="2961654"/>
              <a:ext cx="273061" cy="257363"/>
            </a:xfrm>
            <a:custGeom>
              <a:avLst/>
              <a:gdLst/>
              <a:ahLst/>
              <a:cxnLst/>
              <a:rect l="l" t="t" r="r" b="b"/>
              <a:pathLst>
                <a:path w="9341" h="8804" extrusionOk="0">
                  <a:moveTo>
                    <a:pt x="4240" y="1"/>
                  </a:moveTo>
                  <a:cubicBezTo>
                    <a:pt x="3666" y="1"/>
                    <a:pt x="3096" y="134"/>
                    <a:pt x="2569" y="416"/>
                  </a:cubicBezTo>
                  <a:cubicBezTo>
                    <a:pt x="634" y="1450"/>
                    <a:pt x="0" y="4052"/>
                    <a:pt x="1168" y="6253"/>
                  </a:cubicBezTo>
                  <a:cubicBezTo>
                    <a:pt x="2017" y="7855"/>
                    <a:pt x="3572" y="8803"/>
                    <a:pt x="5115" y="8803"/>
                  </a:cubicBezTo>
                  <a:cubicBezTo>
                    <a:pt x="5693" y="8803"/>
                    <a:pt x="6269" y="8670"/>
                    <a:pt x="6805" y="8388"/>
                  </a:cubicBezTo>
                  <a:cubicBezTo>
                    <a:pt x="8740" y="7354"/>
                    <a:pt x="9340" y="4752"/>
                    <a:pt x="8206" y="2551"/>
                  </a:cubicBezTo>
                  <a:cubicBezTo>
                    <a:pt x="7333" y="949"/>
                    <a:pt x="5771" y="1"/>
                    <a:pt x="4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30;p49">
              <a:extLst>
                <a:ext uri="{FF2B5EF4-FFF2-40B4-BE49-F238E27FC236}">
                  <a16:creationId xmlns:a16="http://schemas.microsoft.com/office/drawing/2014/main" id="{57150C62-9ABB-4165-825A-C90431C010CF}"/>
                </a:ext>
              </a:extLst>
            </p:cNvPr>
            <p:cNvSpPr/>
            <p:nvPr/>
          </p:nvSpPr>
          <p:spPr>
            <a:xfrm flipH="1">
              <a:off x="1971022" y="2010516"/>
              <a:ext cx="1065817" cy="1851031"/>
            </a:xfrm>
            <a:custGeom>
              <a:avLst/>
              <a:gdLst/>
              <a:ahLst/>
              <a:cxnLst/>
              <a:rect l="l" t="t" r="r" b="b"/>
              <a:pathLst>
                <a:path w="36460" h="63321" extrusionOk="0">
                  <a:moveTo>
                    <a:pt x="6584" y="1"/>
                  </a:moveTo>
                  <a:cubicBezTo>
                    <a:pt x="6095" y="1"/>
                    <a:pt x="5599" y="64"/>
                    <a:pt x="5104" y="196"/>
                  </a:cubicBezTo>
                  <a:cubicBezTo>
                    <a:pt x="1801" y="1030"/>
                    <a:pt x="0" y="4599"/>
                    <a:pt x="1234" y="7768"/>
                  </a:cubicBezTo>
                  <a:cubicBezTo>
                    <a:pt x="4603" y="16508"/>
                    <a:pt x="10875" y="32386"/>
                    <a:pt x="14144" y="38790"/>
                  </a:cubicBezTo>
                  <a:cubicBezTo>
                    <a:pt x="17946" y="46329"/>
                    <a:pt x="26252" y="57203"/>
                    <a:pt x="30022" y="62040"/>
                  </a:cubicBezTo>
                  <a:cubicBezTo>
                    <a:pt x="30670" y="62871"/>
                    <a:pt x="31664" y="63321"/>
                    <a:pt x="32665" y="63321"/>
                  </a:cubicBezTo>
                  <a:cubicBezTo>
                    <a:pt x="33312" y="63321"/>
                    <a:pt x="33962" y="63133"/>
                    <a:pt x="34525" y="62741"/>
                  </a:cubicBezTo>
                  <a:cubicBezTo>
                    <a:pt x="36026" y="61740"/>
                    <a:pt x="36459" y="59705"/>
                    <a:pt x="35492" y="58171"/>
                  </a:cubicBezTo>
                  <a:cubicBezTo>
                    <a:pt x="32657" y="53601"/>
                    <a:pt x="26953" y="44227"/>
                    <a:pt x="23484" y="37122"/>
                  </a:cubicBezTo>
                  <a:cubicBezTo>
                    <a:pt x="19581" y="29083"/>
                    <a:pt x="14544" y="12605"/>
                    <a:pt x="12042" y="4099"/>
                  </a:cubicBezTo>
                  <a:cubicBezTo>
                    <a:pt x="11318" y="1619"/>
                    <a:pt x="9058" y="1"/>
                    <a:pt x="6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31;p49">
              <a:extLst>
                <a:ext uri="{FF2B5EF4-FFF2-40B4-BE49-F238E27FC236}">
                  <a16:creationId xmlns:a16="http://schemas.microsoft.com/office/drawing/2014/main" id="{4BCC106A-4D74-4801-AEB7-221E8A0AC57C}"/>
                </a:ext>
              </a:extLst>
            </p:cNvPr>
            <p:cNvSpPr/>
            <p:nvPr/>
          </p:nvSpPr>
          <p:spPr>
            <a:xfrm flipH="1">
              <a:off x="2325963" y="2919735"/>
              <a:ext cx="273061" cy="256924"/>
            </a:xfrm>
            <a:custGeom>
              <a:avLst/>
              <a:gdLst/>
              <a:ahLst/>
              <a:cxnLst/>
              <a:rect l="l" t="t" r="r" b="b"/>
              <a:pathLst>
                <a:path w="9341" h="8789" extrusionOk="0">
                  <a:moveTo>
                    <a:pt x="4244" y="0"/>
                  </a:moveTo>
                  <a:cubicBezTo>
                    <a:pt x="3668" y="0"/>
                    <a:pt x="3096" y="133"/>
                    <a:pt x="2569" y="415"/>
                  </a:cubicBezTo>
                  <a:cubicBezTo>
                    <a:pt x="634" y="1449"/>
                    <a:pt x="0" y="4051"/>
                    <a:pt x="1168" y="6253"/>
                  </a:cubicBezTo>
                  <a:cubicBezTo>
                    <a:pt x="2019" y="7857"/>
                    <a:pt x="3578" y="8788"/>
                    <a:pt x="5110" y="8788"/>
                  </a:cubicBezTo>
                  <a:cubicBezTo>
                    <a:pt x="5680" y="8788"/>
                    <a:pt x="6247" y="8659"/>
                    <a:pt x="6772" y="8388"/>
                  </a:cubicBezTo>
                  <a:cubicBezTo>
                    <a:pt x="8740" y="7354"/>
                    <a:pt x="9340" y="4752"/>
                    <a:pt x="8173" y="2550"/>
                  </a:cubicBezTo>
                  <a:cubicBezTo>
                    <a:pt x="7348" y="949"/>
                    <a:pt x="5782" y="0"/>
                    <a:pt x="4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32;p49">
              <a:extLst>
                <a:ext uri="{FF2B5EF4-FFF2-40B4-BE49-F238E27FC236}">
                  <a16:creationId xmlns:a16="http://schemas.microsoft.com/office/drawing/2014/main" id="{58D9DE16-C0DA-498E-B13D-0CAFEBC14E62}"/>
                </a:ext>
              </a:extLst>
            </p:cNvPr>
            <p:cNvSpPr/>
            <p:nvPr/>
          </p:nvSpPr>
          <p:spPr>
            <a:xfrm flipH="1">
              <a:off x="2764772" y="1089722"/>
              <a:ext cx="667963" cy="938685"/>
            </a:xfrm>
            <a:custGeom>
              <a:avLst/>
              <a:gdLst/>
              <a:ahLst/>
              <a:cxnLst/>
              <a:rect l="l" t="t" r="r" b="b"/>
              <a:pathLst>
                <a:path w="22850" h="32111" extrusionOk="0">
                  <a:moveTo>
                    <a:pt x="16224" y="1"/>
                  </a:moveTo>
                  <a:cubicBezTo>
                    <a:pt x="16164" y="1"/>
                    <a:pt x="16105" y="2"/>
                    <a:pt x="16045" y="6"/>
                  </a:cubicBezTo>
                  <a:cubicBezTo>
                    <a:pt x="15678" y="6"/>
                    <a:pt x="15278" y="39"/>
                    <a:pt x="14877" y="39"/>
                  </a:cubicBezTo>
                  <a:cubicBezTo>
                    <a:pt x="14377" y="72"/>
                    <a:pt x="13877" y="139"/>
                    <a:pt x="13376" y="172"/>
                  </a:cubicBezTo>
                  <a:cubicBezTo>
                    <a:pt x="10774" y="473"/>
                    <a:pt x="8173" y="873"/>
                    <a:pt x="5604" y="1473"/>
                  </a:cubicBezTo>
                  <a:cubicBezTo>
                    <a:pt x="5304" y="1540"/>
                    <a:pt x="4970" y="1640"/>
                    <a:pt x="4670" y="1707"/>
                  </a:cubicBezTo>
                  <a:cubicBezTo>
                    <a:pt x="4303" y="1840"/>
                    <a:pt x="3936" y="1940"/>
                    <a:pt x="3603" y="2074"/>
                  </a:cubicBezTo>
                  <a:cubicBezTo>
                    <a:pt x="1601" y="2741"/>
                    <a:pt x="234" y="4542"/>
                    <a:pt x="167" y="6644"/>
                  </a:cubicBezTo>
                  <a:cubicBezTo>
                    <a:pt x="0" y="10546"/>
                    <a:pt x="300" y="17818"/>
                    <a:pt x="3403" y="27725"/>
                  </a:cubicBezTo>
                  <a:cubicBezTo>
                    <a:pt x="4204" y="30367"/>
                    <a:pt x="6642" y="32110"/>
                    <a:pt x="9332" y="32110"/>
                  </a:cubicBezTo>
                  <a:cubicBezTo>
                    <a:pt x="9665" y="32110"/>
                    <a:pt x="10002" y="32084"/>
                    <a:pt x="10341" y="32028"/>
                  </a:cubicBezTo>
                  <a:lnTo>
                    <a:pt x="17046" y="30928"/>
                  </a:lnTo>
                  <a:cubicBezTo>
                    <a:pt x="20548" y="30361"/>
                    <a:pt x="22850" y="26992"/>
                    <a:pt x="22116" y="23522"/>
                  </a:cubicBezTo>
                  <a:cubicBezTo>
                    <a:pt x="21816" y="22188"/>
                    <a:pt x="21515" y="20687"/>
                    <a:pt x="21249" y="19086"/>
                  </a:cubicBezTo>
                  <a:cubicBezTo>
                    <a:pt x="20815" y="16818"/>
                    <a:pt x="20415" y="14182"/>
                    <a:pt x="20114" y="11581"/>
                  </a:cubicBezTo>
                  <a:cubicBezTo>
                    <a:pt x="19814" y="8945"/>
                    <a:pt x="19614" y="6177"/>
                    <a:pt x="19581" y="3341"/>
                  </a:cubicBezTo>
                  <a:cubicBezTo>
                    <a:pt x="19581" y="1499"/>
                    <a:pt x="18077" y="1"/>
                    <a:pt x="16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33;p49">
              <a:extLst>
                <a:ext uri="{FF2B5EF4-FFF2-40B4-BE49-F238E27FC236}">
                  <a16:creationId xmlns:a16="http://schemas.microsoft.com/office/drawing/2014/main" id="{43F80A21-B2B2-449F-83C0-549B20C23DF2}"/>
                </a:ext>
              </a:extLst>
            </p:cNvPr>
            <p:cNvSpPr/>
            <p:nvPr/>
          </p:nvSpPr>
          <p:spPr>
            <a:xfrm flipH="1">
              <a:off x="2838877" y="1244917"/>
              <a:ext cx="118976" cy="230147"/>
            </a:xfrm>
            <a:custGeom>
              <a:avLst/>
              <a:gdLst/>
              <a:ahLst/>
              <a:cxnLst/>
              <a:rect l="l" t="t" r="r" b="b"/>
              <a:pathLst>
                <a:path w="4070" h="7873" extrusionOk="0">
                  <a:moveTo>
                    <a:pt x="3402" y="0"/>
                  </a:moveTo>
                  <a:lnTo>
                    <a:pt x="0" y="601"/>
                  </a:lnTo>
                  <a:cubicBezTo>
                    <a:pt x="600" y="3369"/>
                    <a:pt x="2035" y="5871"/>
                    <a:pt x="4070" y="7873"/>
                  </a:cubicBezTo>
                  <a:cubicBezTo>
                    <a:pt x="4003" y="7339"/>
                    <a:pt x="3936" y="6805"/>
                    <a:pt x="3869" y="6272"/>
                  </a:cubicBezTo>
                  <a:cubicBezTo>
                    <a:pt x="3636" y="4237"/>
                    <a:pt x="3469" y="2135"/>
                    <a:pt x="3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34;p49">
              <a:extLst>
                <a:ext uri="{FF2B5EF4-FFF2-40B4-BE49-F238E27FC236}">
                  <a16:creationId xmlns:a16="http://schemas.microsoft.com/office/drawing/2014/main" id="{80D5134F-746D-42E3-A889-F6275C67C639}"/>
                </a:ext>
              </a:extLst>
            </p:cNvPr>
            <p:cNvSpPr/>
            <p:nvPr/>
          </p:nvSpPr>
          <p:spPr>
            <a:xfrm flipH="1">
              <a:off x="3015704" y="813796"/>
              <a:ext cx="262011" cy="210766"/>
            </a:xfrm>
            <a:custGeom>
              <a:avLst/>
              <a:gdLst/>
              <a:ahLst/>
              <a:cxnLst/>
              <a:rect l="l" t="t" r="r" b="b"/>
              <a:pathLst>
                <a:path w="8963" h="7210" extrusionOk="0">
                  <a:moveTo>
                    <a:pt x="4969" y="264"/>
                  </a:moveTo>
                  <a:cubicBezTo>
                    <a:pt x="6322" y="264"/>
                    <a:pt x="7588" y="1083"/>
                    <a:pt x="8107" y="2406"/>
                  </a:cubicBezTo>
                  <a:cubicBezTo>
                    <a:pt x="8962" y="4725"/>
                    <a:pt x="7168" y="6952"/>
                    <a:pt x="4993" y="6952"/>
                  </a:cubicBezTo>
                  <a:cubicBezTo>
                    <a:pt x="4540" y="6952"/>
                    <a:pt x="4070" y="6855"/>
                    <a:pt x="3603" y="6643"/>
                  </a:cubicBezTo>
                  <a:cubicBezTo>
                    <a:pt x="902" y="5408"/>
                    <a:pt x="1002" y="1539"/>
                    <a:pt x="3804" y="471"/>
                  </a:cubicBezTo>
                  <a:cubicBezTo>
                    <a:pt x="4189" y="331"/>
                    <a:pt x="4582" y="264"/>
                    <a:pt x="4969" y="264"/>
                  </a:cubicBezTo>
                  <a:close/>
                  <a:moveTo>
                    <a:pt x="5019" y="0"/>
                  </a:moveTo>
                  <a:cubicBezTo>
                    <a:pt x="4595" y="0"/>
                    <a:pt x="4162" y="76"/>
                    <a:pt x="3737" y="238"/>
                  </a:cubicBezTo>
                  <a:cubicBezTo>
                    <a:pt x="1" y="1672"/>
                    <a:pt x="1035" y="7210"/>
                    <a:pt x="5004" y="7210"/>
                  </a:cubicBezTo>
                  <a:cubicBezTo>
                    <a:pt x="7273" y="7210"/>
                    <a:pt x="8941" y="5141"/>
                    <a:pt x="8540" y="2940"/>
                  </a:cubicBezTo>
                  <a:cubicBezTo>
                    <a:pt x="8221" y="1183"/>
                    <a:pt x="6691" y="0"/>
                    <a:pt x="5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35;p49">
              <a:extLst>
                <a:ext uri="{FF2B5EF4-FFF2-40B4-BE49-F238E27FC236}">
                  <a16:creationId xmlns:a16="http://schemas.microsoft.com/office/drawing/2014/main" id="{04966F2C-DAC0-4232-ACCF-00144031607F}"/>
                </a:ext>
              </a:extLst>
            </p:cNvPr>
            <p:cNvSpPr/>
            <p:nvPr/>
          </p:nvSpPr>
          <p:spPr>
            <a:xfrm flipH="1">
              <a:off x="3050549" y="783950"/>
              <a:ext cx="248593" cy="211380"/>
            </a:xfrm>
            <a:custGeom>
              <a:avLst/>
              <a:gdLst/>
              <a:ahLst/>
              <a:cxnLst/>
              <a:rect l="l" t="t" r="r" b="b"/>
              <a:pathLst>
                <a:path w="8504" h="7231" extrusionOk="0">
                  <a:moveTo>
                    <a:pt x="4591" y="279"/>
                  </a:moveTo>
                  <a:cubicBezTo>
                    <a:pt x="5171" y="279"/>
                    <a:pt x="5752" y="442"/>
                    <a:pt x="6271" y="759"/>
                  </a:cubicBezTo>
                  <a:cubicBezTo>
                    <a:pt x="7839" y="1693"/>
                    <a:pt x="8373" y="3761"/>
                    <a:pt x="7405" y="5329"/>
                  </a:cubicBezTo>
                  <a:cubicBezTo>
                    <a:pt x="6788" y="6387"/>
                    <a:pt x="5689" y="6964"/>
                    <a:pt x="4563" y="6964"/>
                  </a:cubicBezTo>
                  <a:cubicBezTo>
                    <a:pt x="3985" y="6964"/>
                    <a:pt x="3400" y="6813"/>
                    <a:pt x="2869" y="6496"/>
                  </a:cubicBezTo>
                  <a:cubicBezTo>
                    <a:pt x="334" y="4962"/>
                    <a:pt x="867" y="1126"/>
                    <a:pt x="3736" y="392"/>
                  </a:cubicBezTo>
                  <a:lnTo>
                    <a:pt x="3769" y="392"/>
                  </a:lnTo>
                  <a:cubicBezTo>
                    <a:pt x="4039" y="316"/>
                    <a:pt x="4315" y="279"/>
                    <a:pt x="4591" y="279"/>
                  </a:cubicBezTo>
                  <a:close/>
                  <a:moveTo>
                    <a:pt x="4636" y="0"/>
                  </a:moveTo>
                  <a:cubicBezTo>
                    <a:pt x="4328" y="0"/>
                    <a:pt x="4015" y="41"/>
                    <a:pt x="3703" y="125"/>
                  </a:cubicBezTo>
                  <a:cubicBezTo>
                    <a:pt x="600" y="925"/>
                    <a:pt x="0" y="5062"/>
                    <a:pt x="2735" y="6730"/>
                  </a:cubicBezTo>
                  <a:cubicBezTo>
                    <a:pt x="3269" y="7063"/>
                    <a:pt x="3936" y="7230"/>
                    <a:pt x="4570" y="7230"/>
                  </a:cubicBezTo>
                  <a:lnTo>
                    <a:pt x="4603" y="7230"/>
                  </a:lnTo>
                  <a:cubicBezTo>
                    <a:pt x="4622" y="7230"/>
                    <a:pt x="4640" y="7230"/>
                    <a:pt x="4659" y="7230"/>
                  </a:cubicBezTo>
                  <a:cubicBezTo>
                    <a:pt x="6801" y="7230"/>
                    <a:pt x="8504" y="5310"/>
                    <a:pt x="8206" y="3160"/>
                  </a:cubicBezTo>
                  <a:cubicBezTo>
                    <a:pt x="7979" y="1314"/>
                    <a:pt x="6398" y="0"/>
                    <a:pt x="4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36;p49">
              <a:extLst>
                <a:ext uri="{FF2B5EF4-FFF2-40B4-BE49-F238E27FC236}">
                  <a16:creationId xmlns:a16="http://schemas.microsoft.com/office/drawing/2014/main" id="{76B417C8-4974-451C-9C1E-C864B751BB06}"/>
                </a:ext>
              </a:extLst>
            </p:cNvPr>
            <p:cNvSpPr/>
            <p:nvPr/>
          </p:nvSpPr>
          <p:spPr>
            <a:xfrm flipH="1">
              <a:off x="3034647" y="637086"/>
              <a:ext cx="276218" cy="210006"/>
            </a:xfrm>
            <a:custGeom>
              <a:avLst/>
              <a:gdLst/>
              <a:ahLst/>
              <a:cxnLst/>
              <a:rect l="l" t="t" r="r" b="b"/>
              <a:pathLst>
                <a:path w="9449" h="7184" extrusionOk="0">
                  <a:moveTo>
                    <a:pt x="4985" y="204"/>
                  </a:moveTo>
                  <a:cubicBezTo>
                    <a:pt x="7466" y="204"/>
                    <a:pt x="9221" y="3003"/>
                    <a:pt x="7840" y="5316"/>
                  </a:cubicBezTo>
                  <a:cubicBezTo>
                    <a:pt x="7373" y="6083"/>
                    <a:pt x="6639" y="6650"/>
                    <a:pt x="5772" y="6850"/>
                  </a:cubicBezTo>
                  <a:cubicBezTo>
                    <a:pt x="5491" y="6923"/>
                    <a:pt x="5210" y="6957"/>
                    <a:pt x="4933" y="6957"/>
                  </a:cubicBezTo>
                  <a:cubicBezTo>
                    <a:pt x="3432" y="6957"/>
                    <a:pt x="2063" y="5936"/>
                    <a:pt x="1669" y="4415"/>
                  </a:cubicBezTo>
                  <a:cubicBezTo>
                    <a:pt x="1202" y="2614"/>
                    <a:pt x="2302" y="779"/>
                    <a:pt x="4104" y="345"/>
                  </a:cubicBezTo>
                  <a:lnTo>
                    <a:pt x="4137" y="312"/>
                  </a:lnTo>
                  <a:cubicBezTo>
                    <a:pt x="4427" y="239"/>
                    <a:pt x="4710" y="204"/>
                    <a:pt x="4985" y="204"/>
                  </a:cubicBezTo>
                  <a:close/>
                  <a:moveTo>
                    <a:pt x="4962" y="0"/>
                  </a:moveTo>
                  <a:cubicBezTo>
                    <a:pt x="4673" y="0"/>
                    <a:pt x="4375" y="36"/>
                    <a:pt x="4070" y="112"/>
                  </a:cubicBezTo>
                  <a:cubicBezTo>
                    <a:pt x="1" y="1179"/>
                    <a:pt x="735" y="7150"/>
                    <a:pt x="4938" y="7184"/>
                  </a:cubicBezTo>
                  <a:cubicBezTo>
                    <a:pt x="5238" y="7184"/>
                    <a:pt x="5505" y="7117"/>
                    <a:pt x="5805" y="7050"/>
                  </a:cubicBezTo>
                  <a:cubicBezTo>
                    <a:pt x="6739" y="6817"/>
                    <a:pt x="7506" y="6250"/>
                    <a:pt x="8006" y="5416"/>
                  </a:cubicBezTo>
                  <a:cubicBezTo>
                    <a:pt x="9449" y="2952"/>
                    <a:pt x="7589" y="0"/>
                    <a:pt x="49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37;p49">
              <a:extLst>
                <a:ext uri="{FF2B5EF4-FFF2-40B4-BE49-F238E27FC236}">
                  <a16:creationId xmlns:a16="http://schemas.microsoft.com/office/drawing/2014/main" id="{F62E1A43-762D-429B-8D3E-3299FEC96FE2}"/>
                </a:ext>
              </a:extLst>
            </p:cNvPr>
            <p:cNvSpPr/>
            <p:nvPr/>
          </p:nvSpPr>
          <p:spPr>
            <a:xfrm flipH="1">
              <a:off x="3089925" y="605164"/>
              <a:ext cx="269699" cy="209743"/>
            </a:xfrm>
            <a:custGeom>
              <a:avLst/>
              <a:gdLst/>
              <a:ahLst/>
              <a:cxnLst/>
              <a:rect l="l" t="t" r="r" b="b"/>
              <a:pathLst>
                <a:path w="9226" h="7175" extrusionOk="0">
                  <a:moveTo>
                    <a:pt x="4960" y="204"/>
                  </a:moveTo>
                  <a:cubicBezTo>
                    <a:pt x="7455" y="204"/>
                    <a:pt x="9226" y="2987"/>
                    <a:pt x="7840" y="5307"/>
                  </a:cubicBezTo>
                  <a:cubicBezTo>
                    <a:pt x="7373" y="6074"/>
                    <a:pt x="6639" y="6641"/>
                    <a:pt x="5772" y="6841"/>
                  </a:cubicBezTo>
                  <a:cubicBezTo>
                    <a:pt x="5491" y="6914"/>
                    <a:pt x="5210" y="6949"/>
                    <a:pt x="4933" y="6949"/>
                  </a:cubicBezTo>
                  <a:cubicBezTo>
                    <a:pt x="3432" y="6949"/>
                    <a:pt x="2063" y="5927"/>
                    <a:pt x="1669" y="4406"/>
                  </a:cubicBezTo>
                  <a:cubicBezTo>
                    <a:pt x="1235" y="2605"/>
                    <a:pt x="2303" y="804"/>
                    <a:pt x="4104" y="337"/>
                  </a:cubicBezTo>
                  <a:lnTo>
                    <a:pt x="4137" y="303"/>
                  </a:lnTo>
                  <a:cubicBezTo>
                    <a:pt x="4418" y="236"/>
                    <a:pt x="4693" y="204"/>
                    <a:pt x="4960" y="204"/>
                  </a:cubicBezTo>
                  <a:close/>
                  <a:moveTo>
                    <a:pt x="4918" y="0"/>
                  </a:moveTo>
                  <a:cubicBezTo>
                    <a:pt x="4638" y="0"/>
                    <a:pt x="4354" y="34"/>
                    <a:pt x="4070" y="103"/>
                  </a:cubicBezTo>
                  <a:cubicBezTo>
                    <a:pt x="1" y="1171"/>
                    <a:pt x="735" y="7141"/>
                    <a:pt x="4938" y="7175"/>
                  </a:cubicBezTo>
                  <a:cubicBezTo>
                    <a:pt x="5238" y="7175"/>
                    <a:pt x="5505" y="7141"/>
                    <a:pt x="5805" y="7075"/>
                  </a:cubicBezTo>
                  <a:cubicBezTo>
                    <a:pt x="7740" y="6574"/>
                    <a:pt x="8874" y="4640"/>
                    <a:pt x="8407" y="2705"/>
                  </a:cubicBezTo>
                  <a:cubicBezTo>
                    <a:pt x="7981" y="1087"/>
                    <a:pt x="6516" y="0"/>
                    <a:pt x="49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38;p49">
              <a:extLst>
                <a:ext uri="{FF2B5EF4-FFF2-40B4-BE49-F238E27FC236}">
                  <a16:creationId xmlns:a16="http://schemas.microsoft.com/office/drawing/2014/main" id="{557C1A9D-CCFD-4ACB-AFE4-1E78A6A4E1BE}"/>
                </a:ext>
              </a:extLst>
            </p:cNvPr>
            <p:cNvSpPr/>
            <p:nvPr/>
          </p:nvSpPr>
          <p:spPr>
            <a:xfrm flipH="1">
              <a:off x="3027076" y="594932"/>
              <a:ext cx="369586" cy="328193"/>
            </a:xfrm>
            <a:custGeom>
              <a:avLst/>
              <a:gdLst/>
              <a:ahLst/>
              <a:cxnLst/>
              <a:rect l="l" t="t" r="r" b="b"/>
              <a:pathLst>
                <a:path w="12643" h="11227" extrusionOk="0">
                  <a:moveTo>
                    <a:pt x="6289" y="1"/>
                  </a:moveTo>
                  <a:cubicBezTo>
                    <a:pt x="5638" y="1"/>
                    <a:pt x="4978" y="114"/>
                    <a:pt x="4337" y="353"/>
                  </a:cubicBezTo>
                  <a:cubicBezTo>
                    <a:pt x="1435" y="1454"/>
                    <a:pt x="0" y="4689"/>
                    <a:pt x="1101" y="7592"/>
                  </a:cubicBezTo>
                  <a:cubicBezTo>
                    <a:pt x="1954" y="9839"/>
                    <a:pt x="4087" y="11226"/>
                    <a:pt x="6338" y="11226"/>
                  </a:cubicBezTo>
                  <a:cubicBezTo>
                    <a:pt x="6994" y="11226"/>
                    <a:pt x="7659" y="11109"/>
                    <a:pt x="8306" y="10861"/>
                  </a:cubicBezTo>
                  <a:cubicBezTo>
                    <a:pt x="11208" y="9760"/>
                    <a:pt x="12643" y="6524"/>
                    <a:pt x="11542" y="3622"/>
                  </a:cubicBezTo>
                  <a:cubicBezTo>
                    <a:pt x="10687" y="1369"/>
                    <a:pt x="8546" y="1"/>
                    <a:pt x="6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39;p49">
              <a:extLst>
                <a:ext uri="{FF2B5EF4-FFF2-40B4-BE49-F238E27FC236}">
                  <a16:creationId xmlns:a16="http://schemas.microsoft.com/office/drawing/2014/main" id="{72A7A9BD-238F-4B6F-A28E-D6F16A30F77B}"/>
                </a:ext>
              </a:extLst>
            </p:cNvPr>
            <p:cNvSpPr/>
            <p:nvPr/>
          </p:nvSpPr>
          <p:spPr>
            <a:xfrm flipH="1">
              <a:off x="3040727" y="844139"/>
              <a:ext cx="237953" cy="392037"/>
            </a:xfrm>
            <a:custGeom>
              <a:avLst/>
              <a:gdLst/>
              <a:ahLst/>
              <a:cxnLst/>
              <a:rect l="l" t="t" r="r" b="b"/>
              <a:pathLst>
                <a:path w="8140" h="13411" extrusionOk="0">
                  <a:moveTo>
                    <a:pt x="5938" y="1"/>
                  </a:moveTo>
                  <a:lnTo>
                    <a:pt x="1802" y="4837"/>
                  </a:lnTo>
                  <a:cubicBezTo>
                    <a:pt x="2636" y="6705"/>
                    <a:pt x="3036" y="8773"/>
                    <a:pt x="367" y="9908"/>
                  </a:cubicBezTo>
                  <a:cubicBezTo>
                    <a:pt x="1" y="10808"/>
                    <a:pt x="2169" y="13410"/>
                    <a:pt x="2169" y="13410"/>
                  </a:cubicBezTo>
                  <a:cubicBezTo>
                    <a:pt x="2169" y="13410"/>
                    <a:pt x="7072" y="10141"/>
                    <a:pt x="8140" y="8607"/>
                  </a:cubicBezTo>
                  <a:cubicBezTo>
                    <a:pt x="6105" y="7239"/>
                    <a:pt x="5838" y="2569"/>
                    <a:pt x="5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40;p49">
              <a:extLst>
                <a:ext uri="{FF2B5EF4-FFF2-40B4-BE49-F238E27FC236}">
                  <a16:creationId xmlns:a16="http://schemas.microsoft.com/office/drawing/2014/main" id="{5E16B548-DE34-4443-9F92-584D52487A4B}"/>
                </a:ext>
              </a:extLst>
            </p:cNvPr>
            <p:cNvSpPr/>
            <p:nvPr/>
          </p:nvSpPr>
          <p:spPr>
            <a:xfrm flipH="1">
              <a:off x="3145058" y="900704"/>
              <a:ext cx="80974" cy="123858"/>
            </a:xfrm>
            <a:custGeom>
              <a:avLst/>
              <a:gdLst/>
              <a:ahLst/>
              <a:cxnLst/>
              <a:rect l="l" t="t" r="r" b="b"/>
              <a:pathLst>
                <a:path w="2770" h="4237" extrusionOk="0">
                  <a:moveTo>
                    <a:pt x="2436" y="0"/>
                  </a:moveTo>
                  <a:lnTo>
                    <a:pt x="1" y="2902"/>
                  </a:lnTo>
                  <a:cubicBezTo>
                    <a:pt x="201" y="3336"/>
                    <a:pt x="334" y="3770"/>
                    <a:pt x="468" y="4237"/>
                  </a:cubicBezTo>
                  <a:cubicBezTo>
                    <a:pt x="1502" y="3903"/>
                    <a:pt x="2769" y="2502"/>
                    <a:pt x="2703" y="1368"/>
                  </a:cubicBezTo>
                  <a:cubicBezTo>
                    <a:pt x="2703" y="901"/>
                    <a:pt x="2603" y="434"/>
                    <a:pt x="2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41;p49">
              <a:extLst>
                <a:ext uri="{FF2B5EF4-FFF2-40B4-BE49-F238E27FC236}">
                  <a16:creationId xmlns:a16="http://schemas.microsoft.com/office/drawing/2014/main" id="{339B9C7A-E9CC-4BAB-B2A4-EE0C4A82D772}"/>
                </a:ext>
              </a:extLst>
            </p:cNvPr>
            <p:cNvSpPr/>
            <p:nvPr/>
          </p:nvSpPr>
          <p:spPr>
            <a:xfrm flipH="1">
              <a:off x="3094340" y="606450"/>
              <a:ext cx="320856" cy="397124"/>
            </a:xfrm>
            <a:custGeom>
              <a:avLst/>
              <a:gdLst/>
              <a:ahLst/>
              <a:cxnLst/>
              <a:rect l="l" t="t" r="r" b="b"/>
              <a:pathLst>
                <a:path w="10976" h="13585" extrusionOk="0">
                  <a:moveTo>
                    <a:pt x="5583" y="1"/>
                  </a:moveTo>
                  <a:cubicBezTo>
                    <a:pt x="4749" y="1"/>
                    <a:pt x="3894" y="228"/>
                    <a:pt x="3103" y="726"/>
                  </a:cubicBezTo>
                  <a:cubicBezTo>
                    <a:pt x="1" y="2594"/>
                    <a:pt x="367" y="7731"/>
                    <a:pt x="1602" y="10633"/>
                  </a:cubicBezTo>
                  <a:cubicBezTo>
                    <a:pt x="2387" y="12510"/>
                    <a:pt x="4184" y="13584"/>
                    <a:pt x="5976" y="13584"/>
                  </a:cubicBezTo>
                  <a:cubicBezTo>
                    <a:pt x="7305" y="13584"/>
                    <a:pt x="8632" y="12993"/>
                    <a:pt x="9541" y="11701"/>
                  </a:cubicBezTo>
                  <a:cubicBezTo>
                    <a:pt x="10975" y="9699"/>
                    <a:pt x="10608" y="7698"/>
                    <a:pt x="10241" y="4295"/>
                  </a:cubicBezTo>
                  <a:cubicBezTo>
                    <a:pt x="10021" y="1726"/>
                    <a:pt x="7880" y="1"/>
                    <a:pt x="5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42;p49">
              <a:extLst>
                <a:ext uri="{FF2B5EF4-FFF2-40B4-BE49-F238E27FC236}">
                  <a16:creationId xmlns:a16="http://schemas.microsoft.com/office/drawing/2014/main" id="{358A8CE5-D646-43F1-AB6E-C37A3066F71A}"/>
                </a:ext>
              </a:extLst>
            </p:cNvPr>
            <p:cNvSpPr/>
            <p:nvPr/>
          </p:nvSpPr>
          <p:spPr>
            <a:xfrm flipH="1">
              <a:off x="2504399" y="1123953"/>
              <a:ext cx="489557" cy="828449"/>
            </a:xfrm>
            <a:custGeom>
              <a:avLst/>
              <a:gdLst/>
              <a:ahLst/>
              <a:cxnLst/>
              <a:rect l="l" t="t" r="r" b="b"/>
              <a:pathLst>
                <a:path w="16747" h="28340" extrusionOk="0">
                  <a:moveTo>
                    <a:pt x="2981" y="0"/>
                  </a:moveTo>
                  <a:cubicBezTo>
                    <a:pt x="2192" y="0"/>
                    <a:pt x="1409" y="352"/>
                    <a:pt x="901" y="1036"/>
                  </a:cubicBezTo>
                  <a:cubicBezTo>
                    <a:pt x="1" y="2170"/>
                    <a:pt x="234" y="3838"/>
                    <a:pt x="1368" y="4705"/>
                  </a:cubicBezTo>
                  <a:lnTo>
                    <a:pt x="1435" y="4772"/>
                  </a:lnTo>
                  <a:lnTo>
                    <a:pt x="2769" y="5840"/>
                  </a:lnTo>
                  <a:cubicBezTo>
                    <a:pt x="3203" y="6206"/>
                    <a:pt x="3670" y="6573"/>
                    <a:pt x="4104" y="6940"/>
                  </a:cubicBezTo>
                  <a:cubicBezTo>
                    <a:pt x="4971" y="7708"/>
                    <a:pt x="5838" y="8475"/>
                    <a:pt x="6672" y="9275"/>
                  </a:cubicBezTo>
                  <a:cubicBezTo>
                    <a:pt x="7506" y="10043"/>
                    <a:pt x="8340" y="10843"/>
                    <a:pt x="9107" y="11677"/>
                  </a:cubicBezTo>
                  <a:cubicBezTo>
                    <a:pt x="9875" y="12511"/>
                    <a:pt x="10608" y="13345"/>
                    <a:pt x="11276" y="14212"/>
                  </a:cubicBezTo>
                  <a:lnTo>
                    <a:pt x="11309" y="14279"/>
                  </a:lnTo>
                  <a:lnTo>
                    <a:pt x="11342" y="14312"/>
                  </a:lnTo>
                  <a:cubicBezTo>
                    <a:pt x="11342" y="14346"/>
                    <a:pt x="11376" y="14346"/>
                    <a:pt x="11409" y="14379"/>
                  </a:cubicBezTo>
                  <a:cubicBezTo>
                    <a:pt x="11442" y="14446"/>
                    <a:pt x="11476" y="14512"/>
                    <a:pt x="11509" y="14579"/>
                  </a:cubicBezTo>
                  <a:cubicBezTo>
                    <a:pt x="11609" y="14779"/>
                    <a:pt x="11676" y="14946"/>
                    <a:pt x="11776" y="15180"/>
                  </a:cubicBezTo>
                  <a:cubicBezTo>
                    <a:pt x="11943" y="15680"/>
                    <a:pt x="12076" y="16180"/>
                    <a:pt x="12176" y="16681"/>
                  </a:cubicBezTo>
                  <a:cubicBezTo>
                    <a:pt x="12410" y="17748"/>
                    <a:pt x="12610" y="18882"/>
                    <a:pt x="12777" y="20050"/>
                  </a:cubicBezTo>
                  <a:cubicBezTo>
                    <a:pt x="13110" y="22351"/>
                    <a:pt x="13344" y="24753"/>
                    <a:pt x="13544" y="27121"/>
                  </a:cubicBezTo>
                  <a:lnTo>
                    <a:pt x="13544" y="27155"/>
                  </a:lnTo>
                  <a:cubicBezTo>
                    <a:pt x="13629" y="27939"/>
                    <a:pt x="14245" y="28340"/>
                    <a:pt x="14859" y="28340"/>
                  </a:cubicBezTo>
                  <a:cubicBezTo>
                    <a:pt x="15446" y="28340"/>
                    <a:pt x="16031" y="27972"/>
                    <a:pt x="16146" y="27222"/>
                  </a:cubicBezTo>
                  <a:cubicBezTo>
                    <a:pt x="16513" y="24786"/>
                    <a:pt x="16713" y="22285"/>
                    <a:pt x="16713" y="19783"/>
                  </a:cubicBezTo>
                  <a:cubicBezTo>
                    <a:pt x="16746" y="18515"/>
                    <a:pt x="16679" y="17214"/>
                    <a:pt x="16513" y="15947"/>
                  </a:cubicBezTo>
                  <a:cubicBezTo>
                    <a:pt x="16446" y="15246"/>
                    <a:pt x="16312" y="14579"/>
                    <a:pt x="16146" y="13879"/>
                  </a:cubicBezTo>
                  <a:cubicBezTo>
                    <a:pt x="16046" y="13512"/>
                    <a:pt x="15946" y="13145"/>
                    <a:pt x="15812" y="12778"/>
                  </a:cubicBezTo>
                  <a:cubicBezTo>
                    <a:pt x="15745" y="12611"/>
                    <a:pt x="15645" y="12378"/>
                    <a:pt x="15545" y="12177"/>
                  </a:cubicBezTo>
                  <a:lnTo>
                    <a:pt x="15345" y="11844"/>
                  </a:lnTo>
                  <a:lnTo>
                    <a:pt x="15278" y="11677"/>
                  </a:lnTo>
                  <a:lnTo>
                    <a:pt x="15178" y="11577"/>
                  </a:lnTo>
                  <a:cubicBezTo>
                    <a:pt x="13811" y="9375"/>
                    <a:pt x="12176" y="7341"/>
                    <a:pt x="10308" y="5539"/>
                  </a:cubicBezTo>
                  <a:cubicBezTo>
                    <a:pt x="9441" y="4639"/>
                    <a:pt x="8507" y="3771"/>
                    <a:pt x="7540" y="2937"/>
                  </a:cubicBezTo>
                  <a:cubicBezTo>
                    <a:pt x="7073" y="2537"/>
                    <a:pt x="6606" y="2137"/>
                    <a:pt x="6105" y="1737"/>
                  </a:cubicBezTo>
                  <a:cubicBezTo>
                    <a:pt x="5605" y="1303"/>
                    <a:pt x="5138" y="969"/>
                    <a:pt x="4571" y="536"/>
                  </a:cubicBezTo>
                  <a:cubicBezTo>
                    <a:pt x="4101" y="176"/>
                    <a:pt x="3539" y="0"/>
                    <a:pt x="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3;p49">
              <a:extLst>
                <a:ext uri="{FF2B5EF4-FFF2-40B4-BE49-F238E27FC236}">
                  <a16:creationId xmlns:a16="http://schemas.microsoft.com/office/drawing/2014/main" id="{DA30B3BA-3F89-44C3-8FDE-1BFCF2F05497}"/>
                </a:ext>
              </a:extLst>
            </p:cNvPr>
            <p:cNvSpPr/>
            <p:nvPr/>
          </p:nvSpPr>
          <p:spPr>
            <a:xfrm flipH="1">
              <a:off x="2500511" y="1432034"/>
              <a:ext cx="98514" cy="149670"/>
            </a:xfrm>
            <a:custGeom>
              <a:avLst/>
              <a:gdLst/>
              <a:ahLst/>
              <a:cxnLst/>
              <a:rect l="l" t="t" r="r" b="b"/>
              <a:pathLst>
                <a:path w="3370" h="5120" extrusionOk="0">
                  <a:moveTo>
                    <a:pt x="870" y="1"/>
                  </a:moveTo>
                  <a:cubicBezTo>
                    <a:pt x="799" y="1"/>
                    <a:pt x="731" y="13"/>
                    <a:pt x="668" y="37"/>
                  </a:cubicBezTo>
                  <a:cubicBezTo>
                    <a:pt x="34" y="304"/>
                    <a:pt x="0" y="1638"/>
                    <a:pt x="568" y="3039"/>
                  </a:cubicBezTo>
                  <a:cubicBezTo>
                    <a:pt x="1069" y="4249"/>
                    <a:pt x="1884" y="5120"/>
                    <a:pt x="2504" y="5120"/>
                  </a:cubicBezTo>
                  <a:cubicBezTo>
                    <a:pt x="2585" y="5120"/>
                    <a:pt x="2663" y="5105"/>
                    <a:pt x="2736" y="5074"/>
                  </a:cubicBezTo>
                  <a:cubicBezTo>
                    <a:pt x="3336" y="4807"/>
                    <a:pt x="3370" y="3473"/>
                    <a:pt x="2802" y="2105"/>
                  </a:cubicBezTo>
                  <a:cubicBezTo>
                    <a:pt x="2296" y="853"/>
                    <a:pt x="1469" y="1"/>
                    <a:pt x="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4;p49">
              <a:extLst>
                <a:ext uri="{FF2B5EF4-FFF2-40B4-BE49-F238E27FC236}">
                  <a16:creationId xmlns:a16="http://schemas.microsoft.com/office/drawing/2014/main" id="{701BA0F9-41C3-43E6-960B-73EB663A7E23}"/>
                </a:ext>
              </a:extLst>
            </p:cNvPr>
            <p:cNvSpPr/>
            <p:nvPr/>
          </p:nvSpPr>
          <p:spPr>
            <a:xfrm flipH="1">
              <a:off x="2504399" y="1880227"/>
              <a:ext cx="132657" cy="109710"/>
            </a:xfrm>
            <a:custGeom>
              <a:avLst/>
              <a:gdLst/>
              <a:ahLst/>
              <a:cxnLst/>
              <a:rect l="l" t="t" r="r" b="b"/>
              <a:pathLst>
                <a:path w="4538" h="3753" extrusionOk="0">
                  <a:moveTo>
                    <a:pt x="2671" y="1"/>
                  </a:moveTo>
                  <a:cubicBezTo>
                    <a:pt x="2593" y="1"/>
                    <a:pt x="2515" y="6"/>
                    <a:pt x="2436" y="16"/>
                  </a:cubicBezTo>
                  <a:cubicBezTo>
                    <a:pt x="1802" y="116"/>
                    <a:pt x="1268" y="550"/>
                    <a:pt x="1035" y="1150"/>
                  </a:cubicBezTo>
                  <a:lnTo>
                    <a:pt x="1" y="3686"/>
                  </a:lnTo>
                  <a:lnTo>
                    <a:pt x="4404" y="3752"/>
                  </a:lnTo>
                  <a:cubicBezTo>
                    <a:pt x="4537" y="3018"/>
                    <a:pt x="4537" y="2318"/>
                    <a:pt x="4504" y="1617"/>
                  </a:cubicBezTo>
                  <a:cubicBezTo>
                    <a:pt x="4381" y="696"/>
                    <a:pt x="3579" y="1"/>
                    <a:pt x="267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5;p49">
              <a:extLst>
                <a:ext uri="{FF2B5EF4-FFF2-40B4-BE49-F238E27FC236}">
                  <a16:creationId xmlns:a16="http://schemas.microsoft.com/office/drawing/2014/main" id="{E52FB8BA-8C6C-4E50-A0DF-F860152E135D}"/>
                </a:ext>
              </a:extLst>
            </p:cNvPr>
            <p:cNvSpPr/>
            <p:nvPr/>
          </p:nvSpPr>
          <p:spPr>
            <a:xfrm flipH="1">
              <a:off x="2508316" y="1987949"/>
              <a:ext cx="128740" cy="82903"/>
            </a:xfrm>
            <a:custGeom>
              <a:avLst/>
              <a:gdLst/>
              <a:ahLst/>
              <a:cxnLst/>
              <a:rect l="l" t="t" r="r" b="b"/>
              <a:pathLst>
                <a:path w="4404" h="2836" extrusionOk="0">
                  <a:moveTo>
                    <a:pt x="1" y="1"/>
                  </a:moveTo>
                  <a:lnTo>
                    <a:pt x="601" y="2836"/>
                  </a:lnTo>
                  <a:lnTo>
                    <a:pt x="4270" y="2702"/>
                  </a:lnTo>
                  <a:lnTo>
                    <a:pt x="4404" y="6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6;p49">
              <a:extLst>
                <a:ext uri="{FF2B5EF4-FFF2-40B4-BE49-F238E27FC236}">
                  <a16:creationId xmlns:a16="http://schemas.microsoft.com/office/drawing/2014/main" id="{DE32204E-F1C8-4331-BA07-3D39EC5E44FA}"/>
                </a:ext>
              </a:extLst>
            </p:cNvPr>
            <p:cNvSpPr/>
            <p:nvPr/>
          </p:nvSpPr>
          <p:spPr>
            <a:xfrm flipH="1">
              <a:off x="3063149" y="760067"/>
              <a:ext cx="101437" cy="139878"/>
            </a:xfrm>
            <a:custGeom>
              <a:avLst/>
              <a:gdLst/>
              <a:ahLst/>
              <a:cxnLst/>
              <a:rect l="l" t="t" r="r" b="b"/>
              <a:pathLst>
                <a:path w="3470" h="4785" extrusionOk="0">
                  <a:moveTo>
                    <a:pt x="1877" y="1"/>
                  </a:moveTo>
                  <a:cubicBezTo>
                    <a:pt x="1025" y="1"/>
                    <a:pt x="261" y="969"/>
                    <a:pt x="134" y="2209"/>
                  </a:cubicBezTo>
                  <a:cubicBezTo>
                    <a:pt x="0" y="3544"/>
                    <a:pt x="567" y="4678"/>
                    <a:pt x="1468" y="4778"/>
                  </a:cubicBezTo>
                  <a:cubicBezTo>
                    <a:pt x="1508" y="4783"/>
                    <a:pt x="1548" y="4785"/>
                    <a:pt x="1588" y="4785"/>
                  </a:cubicBezTo>
                  <a:cubicBezTo>
                    <a:pt x="2411" y="4785"/>
                    <a:pt x="3177" y="3817"/>
                    <a:pt x="3336" y="2576"/>
                  </a:cubicBezTo>
                  <a:cubicBezTo>
                    <a:pt x="3469" y="1275"/>
                    <a:pt x="2869" y="108"/>
                    <a:pt x="2002" y="8"/>
                  </a:cubicBezTo>
                  <a:cubicBezTo>
                    <a:pt x="1960" y="3"/>
                    <a:pt x="1919" y="1"/>
                    <a:pt x="1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7;p49">
              <a:extLst>
                <a:ext uri="{FF2B5EF4-FFF2-40B4-BE49-F238E27FC236}">
                  <a16:creationId xmlns:a16="http://schemas.microsoft.com/office/drawing/2014/main" id="{04BF346D-942D-4A05-9897-4D1EB8675A0A}"/>
                </a:ext>
              </a:extLst>
            </p:cNvPr>
            <p:cNvSpPr/>
            <p:nvPr/>
          </p:nvSpPr>
          <p:spPr>
            <a:xfrm flipH="1">
              <a:off x="3202003" y="756150"/>
              <a:ext cx="76385" cy="45749"/>
            </a:xfrm>
            <a:custGeom>
              <a:avLst/>
              <a:gdLst/>
              <a:ahLst/>
              <a:cxnLst/>
              <a:rect l="l" t="t" r="r" b="b"/>
              <a:pathLst>
                <a:path w="2613" h="1565" extrusionOk="0">
                  <a:moveTo>
                    <a:pt x="2137" y="0"/>
                  </a:moveTo>
                  <a:cubicBezTo>
                    <a:pt x="2112" y="0"/>
                    <a:pt x="2086" y="3"/>
                    <a:pt x="2059" y="8"/>
                  </a:cubicBezTo>
                  <a:lnTo>
                    <a:pt x="558" y="108"/>
                  </a:lnTo>
                  <a:cubicBezTo>
                    <a:pt x="324" y="108"/>
                    <a:pt x="157" y="242"/>
                    <a:pt x="124" y="475"/>
                  </a:cubicBezTo>
                  <a:lnTo>
                    <a:pt x="57" y="1076"/>
                  </a:lnTo>
                  <a:cubicBezTo>
                    <a:pt x="0" y="1332"/>
                    <a:pt x="211" y="1564"/>
                    <a:pt x="461" y="1564"/>
                  </a:cubicBezTo>
                  <a:cubicBezTo>
                    <a:pt x="503" y="1564"/>
                    <a:pt x="547" y="1557"/>
                    <a:pt x="591" y="1543"/>
                  </a:cubicBezTo>
                  <a:lnTo>
                    <a:pt x="2025" y="1209"/>
                  </a:lnTo>
                  <a:cubicBezTo>
                    <a:pt x="2125" y="1176"/>
                    <a:pt x="2259" y="1076"/>
                    <a:pt x="2292" y="976"/>
                  </a:cubicBezTo>
                  <a:lnTo>
                    <a:pt x="2459" y="609"/>
                  </a:lnTo>
                  <a:cubicBezTo>
                    <a:pt x="2612" y="333"/>
                    <a:pt x="2427" y="0"/>
                    <a:pt x="2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48;p49">
              <a:extLst>
                <a:ext uri="{FF2B5EF4-FFF2-40B4-BE49-F238E27FC236}">
                  <a16:creationId xmlns:a16="http://schemas.microsoft.com/office/drawing/2014/main" id="{56F44F08-65FC-4B24-8861-2C65504B3CCA}"/>
                </a:ext>
              </a:extLst>
            </p:cNvPr>
            <p:cNvSpPr/>
            <p:nvPr/>
          </p:nvSpPr>
          <p:spPr>
            <a:xfrm flipH="1">
              <a:off x="3343196" y="759160"/>
              <a:ext cx="39727" cy="41656"/>
            </a:xfrm>
            <a:custGeom>
              <a:avLst/>
              <a:gdLst/>
              <a:ahLst/>
              <a:cxnLst/>
              <a:rect l="l" t="t" r="r" b="b"/>
              <a:pathLst>
                <a:path w="1359" h="1425" extrusionOk="0">
                  <a:moveTo>
                    <a:pt x="190" y="0"/>
                  </a:moveTo>
                  <a:cubicBezTo>
                    <a:pt x="78" y="0"/>
                    <a:pt x="1" y="120"/>
                    <a:pt x="31" y="239"/>
                  </a:cubicBezTo>
                  <a:lnTo>
                    <a:pt x="264" y="939"/>
                  </a:lnTo>
                  <a:cubicBezTo>
                    <a:pt x="298" y="973"/>
                    <a:pt x="331" y="1040"/>
                    <a:pt x="364" y="1040"/>
                  </a:cubicBezTo>
                  <a:lnTo>
                    <a:pt x="1065" y="1406"/>
                  </a:lnTo>
                  <a:cubicBezTo>
                    <a:pt x="1089" y="1419"/>
                    <a:pt x="1115" y="1424"/>
                    <a:pt x="1140" y="1424"/>
                  </a:cubicBezTo>
                  <a:cubicBezTo>
                    <a:pt x="1253" y="1424"/>
                    <a:pt x="1359" y="1315"/>
                    <a:pt x="1332" y="1206"/>
                  </a:cubicBezTo>
                  <a:lnTo>
                    <a:pt x="1098" y="172"/>
                  </a:lnTo>
                  <a:cubicBezTo>
                    <a:pt x="1065" y="106"/>
                    <a:pt x="998" y="39"/>
                    <a:pt x="931" y="39"/>
                  </a:cubicBezTo>
                  <a:lnTo>
                    <a:pt x="231" y="5"/>
                  </a:lnTo>
                  <a:cubicBezTo>
                    <a:pt x="217" y="2"/>
                    <a:pt x="203"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9;p49">
              <a:extLst>
                <a:ext uri="{FF2B5EF4-FFF2-40B4-BE49-F238E27FC236}">
                  <a16:creationId xmlns:a16="http://schemas.microsoft.com/office/drawing/2014/main" id="{5FBF43C7-8ACA-45DD-8F59-C477B588BF40}"/>
                </a:ext>
              </a:extLst>
            </p:cNvPr>
            <p:cNvSpPr/>
            <p:nvPr/>
          </p:nvSpPr>
          <p:spPr>
            <a:xfrm flipH="1">
              <a:off x="2794999" y="1210773"/>
              <a:ext cx="177500" cy="813277"/>
            </a:xfrm>
            <a:custGeom>
              <a:avLst/>
              <a:gdLst/>
              <a:ahLst/>
              <a:cxnLst/>
              <a:rect l="l" t="t" r="r" b="b"/>
              <a:pathLst>
                <a:path w="6072" h="27821" extrusionOk="0">
                  <a:moveTo>
                    <a:pt x="2669" y="1"/>
                  </a:moveTo>
                  <a:cubicBezTo>
                    <a:pt x="2603" y="1"/>
                    <a:pt x="2569" y="34"/>
                    <a:pt x="2569" y="101"/>
                  </a:cubicBezTo>
                  <a:cubicBezTo>
                    <a:pt x="2603" y="2669"/>
                    <a:pt x="2769" y="5438"/>
                    <a:pt x="3103" y="8340"/>
                  </a:cubicBezTo>
                  <a:cubicBezTo>
                    <a:pt x="3370" y="10775"/>
                    <a:pt x="3737" y="13210"/>
                    <a:pt x="4204" y="15879"/>
                  </a:cubicBezTo>
                  <a:cubicBezTo>
                    <a:pt x="4471" y="17280"/>
                    <a:pt x="4771" y="18714"/>
                    <a:pt x="5104" y="20315"/>
                  </a:cubicBezTo>
                  <a:cubicBezTo>
                    <a:pt x="5805" y="23718"/>
                    <a:pt x="3537" y="27020"/>
                    <a:pt x="101" y="27587"/>
                  </a:cubicBezTo>
                  <a:cubicBezTo>
                    <a:pt x="34" y="27587"/>
                    <a:pt x="1" y="27654"/>
                    <a:pt x="1" y="27721"/>
                  </a:cubicBezTo>
                  <a:cubicBezTo>
                    <a:pt x="1" y="27754"/>
                    <a:pt x="67" y="27821"/>
                    <a:pt x="101" y="27821"/>
                  </a:cubicBezTo>
                  <a:lnTo>
                    <a:pt x="134" y="27787"/>
                  </a:lnTo>
                  <a:cubicBezTo>
                    <a:pt x="3703" y="27220"/>
                    <a:pt x="6072" y="23785"/>
                    <a:pt x="5304" y="20249"/>
                  </a:cubicBezTo>
                  <a:cubicBezTo>
                    <a:pt x="4971" y="18681"/>
                    <a:pt x="4671" y="17213"/>
                    <a:pt x="4437" y="15812"/>
                  </a:cubicBezTo>
                  <a:cubicBezTo>
                    <a:pt x="3937" y="13177"/>
                    <a:pt x="3603" y="10742"/>
                    <a:pt x="3303" y="8307"/>
                  </a:cubicBezTo>
                  <a:cubicBezTo>
                    <a:pt x="3003" y="5438"/>
                    <a:pt x="2803" y="2669"/>
                    <a:pt x="2803" y="101"/>
                  </a:cubicBezTo>
                  <a:cubicBezTo>
                    <a:pt x="2803" y="34"/>
                    <a:pt x="2736" y="1"/>
                    <a:pt x="2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00526643"/>
      </p:ext>
    </p:extLst>
  </p:cSld>
  <p:clrMapOvr>
    <a:masterClrMapping/>
  </p:clrMapOvr>
</p:sld>
</file>

<file path=ppt/theme/theme1.xml><?xml version="1.0" encoding="utf-8"?>
<a:theme xmlns:a="http://schemas.openxmlformats.org/drawingml/2006/main" name="Robotic Workshop by Slidesgo">
  <a:themeElements>
    <a:clrScheme name="Simple Light">
      <a:dk1>
        <a:srgbClr val="263238"/>
      </a:dk1>
      <a:lt1>
        <a:srgbClr val="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1213</Words>
  <Application>Microsoft Office PowerPoint</Application>
  <PresentationFormat>On-screen Show (16:9)</PresentationFormat>
  <Paragraphs>87</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Poppins</vt:lpstr>
      <vt:lpstr>Arial</vt:lpstr>
      <vt:lpstr>Source Sans Pro</vt:lpstr>
      <vt:lpstr>Poppins Black</vt:lpstr>
      <vt:lpstr>Palanquin Dark</vt:lpstr>
      <vt:lpstr>Robotic Workshop by Slidesgo</vt:lpstr>
      <vt:lpstr>Fundamentos de la Inteligencia Artificial</vt:lpstr>
      <vt:lpstr>Tabla de Contenido</vt:lpstr>
      <vt:lpstr>Inteligencia Artificial</vt:lpstr>
      <vt:lpstr>Inteligencia Artificial</vt:lpstr>
      <vt:lpstr>Tipos de Inteligencia Artificial</vt:lpstr>
      <vt:lpstr>Máquinas reactivas</vt:lpstr>
      <vt:lpstr>Memoria limitada</vt:lpstr>
      <vt:lpstr>Teoría de la mente </vt:lpstr>
      <vt:lpstr>Autoconciencia</vt:lpstr>
      <vt:lpstr>Máquina inteligente</vt:lpstr>
      <vt:lpstr>Máquinas Inteligentes</vt:lpstr>
      <vt:lpstr>Aplicaciones en la industria y servicios </vt:lpstr>
      <vt:lpstr>Aplicaciones</vt:lpstr>
      <vt:lpstr>Aplicaciones</vt:lpstr>
      <vt:lpstr>Ventajas y desventajas</vt:lpstr>
      <vt:lpstr>Test de Turing</vt:lpstr>
      <vt:lpstr>Test de Turing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la Inteligencia Artificial</dc:title>
  <dc:creator>USUARIO</dc:creator>
  <cp:lastModifiedBy>Dulce Maria Huamani Avenda�o</cp:lastModifiedBy>
  <cp:revision>5</cp:revision>
  <dcterms:modified xsi:type="dcterms:W3CDTF">2021-11-08T01:52:21Z</dcterms:modified>
</cp:coreProperties>
</file>