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8"/>
  </p:notesMasterIdLst>
  <p:sldIdLst>
    <p:sldId id="256" r:id="rId2"/>
    <p:sldId id="258" r:id="rId3"/>
    <p:sldId id="257" r:id="rId4"/>
    <p:sldId id="316" r:id="rId5"/>
    <p:sldId id="259" r:id="rId6"/>
    <p:sldId id="317" r:id="rId7"/>
  </p:sldIdLst>
  <p:sldSz cx="9144000" cy="5143500" type="screen16x9"/>
  <p:notesSz cx="6858000" cy="9144000"/>
  <p:embeddedFontLst>
    <p:embeddedFont>
      <p:font typeface="Encode Sans" panose="020B0604020202020204" charset="0"/>
      <p:regular r:id="rId9"/>
      <p:bold r:id="rId10"/>
    </p:embeddedFont>
    <p:embeddedFont>
      <p:font typeface="Montserrat Alternates" panose="020B0604020202020204" charset="0"/>
      <p:regular r:id="rId11"/>
      <p:bold r:id="rId12"/>
      <p:italic r:id="rId13"/>
      <p:boldItalic r:id="rId14"/>
    </p:embeddedFont>
    <p:embeddedFont>
      <p:font typeface="Nunito Light" pitchFamily="2" charset="0"/>
      <p:regular r:id="rId15"/>
      <p:italic r:id="rId16"/>
    </p:embeddedFont>
    <p:embeddedFont>
      <p:font typeface="Oxygen" panose="02000503000000000000" pitchFamily="2" charset="0"/>
      <p:regular r:id="rId17"/>
      <p:bold r:id="rId18"/>
    </p:embeddedFont>
    <p:embeddedFont>
      <p:font typeface="Paytone One" panose="020B0604020202020204"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06CAC-B728-4F3E-B8F8-CE9F2F09342D}">
  <a:tblStyle styleId="{C9606CAC-B728-4F3E-B8F8-CE9F2F093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2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80cf2c36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a80cf2c36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5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a80cf2c364_1_24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a80cf2c364_1_24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a80cf2c364_1_24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a80cf2c364_1_24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9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35200" y="3617400"/>
            <a:ext cx="5308680" cy="1526057"/>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724" y="0"/>
            <a:ext cx="4953404" cy="1790987"/>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555577" y="1013346"/>
            <a:ext cx="38118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77" y="3341271"/>
            <a:ext cx="291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146800" y="-60100"/>
            <a:ext cx="725875" cy="709300"/>
            <a:chOff x="703175" y="3286325"/>
            <a:chExt cx="725875" cy="709300"/>
          </a:xfrm>
        </p:grpSpPr>
        <p:sp>
          <p:nvSpPr>
            <p:cNvPr id="14" name="Google Shape;14;p2"/>
            <p:cNvSpPr/>
            <p:nvPr/>
          </p:nvSpPr>
          <p:spPr>
            <a:xfrm>
              <a:off x="1048975" y="3589325"/>
              <a:ext cx="51950" cy="52525"/>
            </a:xfrm>
            <a:custGeom>
              <a:avLst/>
              <a:gdLst/>
              <a:ahLst/>
              <a:cxnLst/>
              <a:rect l="l" t="t" r="r" b="b"/>
              <a:pathLst>
                <a:path w="2078" h="2101" extrusionOk="0">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06175" y="3486050"/>
              <a:ext cx="46825" cy="49075"/>
            </a:xfrm>
            <a:custGeom>
              <a:avLst/>
              <a:gdLst/>
              <a:ahLst/>
              <a:cxnLst/>
              <a:rect l="l" t="t" r="r" b="b"/>
              <a:pathLst>
                <a:path w="1873" h="1963" extrusionOk="0">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5725" y="3567650"/>
              <a:ext cx="49675" cy="47375"/>
            </a:xfrm>
            <a:custGeom>
              <a:avLst/>
              <a:gdLst/>
              <a:ahLst/>
              <a:cxnLst/>
              <a:rect l="l" t="t" r="r" b="b"/>
              <a:pathLst>
                <a:path w="1987" h="1895" extrusionOk="0">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6850" y="3693750"/>
              <a:ext cx="43375" cy="51675"/>
            </a:xfrm>
            <a:custGeom>
              <a:avLst/>
              <a:gdLst/>
              <a:ahLst/>
              <a:cxnLst/>
              <a:rect l="l" t="t" r="r" b="b"/>
              <a:pathLst>
                <a:path w="1735" h="2067" extrusionOk="0">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675" y="3739125"/>
              <a:ext cx="41675" cy="49350"/>
            </a:xfrm>
            <a:custGeom>
              <a:avLst/>
              <a:gdLst/>
              <a:ahLst/>
              <a:cxnLst/>
              <a:rect l="l" t="t" r="r" b="b"/>
              <a:pathLst>
                <a:path w="1667" h="1974" extrusionOk="0">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57400" y="3674925"/>
              <a:ext cx="44525" cy="41675"/>
            </a:xfrm>
            <a:custGeom>
              <a:avLst/>
              <a:gdLst/>
              <a:ahLst/>
              <a:cxnLst/>
              <a:rect l="l" t="t" r="r" b="b"/>
              <a:pathLst>
                <a:path w="1781" h="1667" extrusionOk="0">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73950" y="3534550"/>
              <a:ext cx="41675" cy="46525"/>
            </a:xfrm>
            <a:custGeom>
              <a:avLst/>
              <a:gdLst/>
              <a:ahLst/>
              <a:cxnLst/>
              <a:rect l="l" t="t" r="r" b="b"/>
              <a:pathLst>
                <a:path w="1667" h="1861" extrusionOk="0">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07175" y="3440400"/>
              <a:ext cx="41700" cy="48175"/>
            </a:xfrm>
            <a:custGeom>
              <a:avLst/>
              <a:gdLst/>
              <a:ahLst/>
              <a:cxnLst/>
              <a:rect l="l" t="t" r="r" b="b"/>
              <a:pathLst>
                <a:path w="1668" h="1927" extrusionOk="0">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77650" y="3383475"/>
              <a:ext cx="50825" cy="51225"/>
            </a:xfrm>
            <a:custGeom>
              <a:avLst/>
              <a:gdLst/>
              <a:ahLst/>
              <a:cxnLst/>
              <a:rect l="l" t="t" r="r" b="b"/>
              <a:pathLst>
                <a:path w="2033" h="2049" extrusionOk="0">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1225" y="3473475"/>
              <a:ext cx="46800" cy="47825"/>
            </a:xfrm>
            <a:custGeom>
              <a:avLst/>
              <a:gdLst/>
              <a:ahLst/>
              <a:cxnLst/>
              <a:rect l="l" t="t" r="r" b="b"/>
              <a:pathLst>
                <a:path w="1872" h="1913" extrusionOk="0">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575" y="3607200"/>
              <a:ext cx="45125" cy="49900"/>
            </a:xfrm>
            <a:custGeom>
              <a:avLst/>
              <a:gdLst/>
              <a:ahLst/>
              <a:cxnLst/>
              <a:rect l="l" t="t" r="r" b="b"/>
              <a:pathLst>
                <a:path w="1805" h="1996" extrusionOk="0">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5525" y="3754800"/>
              <a:ext cx="41700" cy="49675"/>
            </a:xfrm>
            <a:custGeom>
              <a:avLst/>
              <a:gdLst/>
              <a:ahLst/>
              <a:cxnLst/>
              <a:rect l="l" t="t" r="r" b="b"/>
              <a:pathLst>
                <a:path w="1668" h="1987" extrusionOk="0">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03900" y="3859000"/>
              <a:ext cx="49100" cy="46850"/>
            </a:xfrm>
            <a:custGeom>
              <a:avLst/>
              <a:gdLst/>
              <a:ahLst/>
              <a:cxnLst/>
              <a:rect l="l" t="t" r="r" b="b"/>
              <a:pathLst>
                <a:path w="1964" h="1874" extrusionOk="0">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1375" y="3800650"/>
              <a:ext cx="47375" cy="53000"/>
            </a:xfrm>
            <a:custGeom>
              <a:avLst/>
              <a:gdLst/>
              <a:ahLst/>
              <a:cxnLst/>
              <a:rect l="l" t="t" r="r" b="b"/>
              <a:pathLst>
                <a:path w="1895" h="2120" extrusionOk="0">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73250" y="3659075"/>
              <a:ext cx="48525" cy="51250"/>
            </a:xfrm>
            <a:custGeom>
              <a:avLst/>
              <a:gdLst/>
              <a:ahLst/>
              <a:cxnLst/>
              <a:rect l="l" t="t" r="r" b="b"/>
              <a:pathLst>
                <a:path w="1941" h="2050" extrusionOk="0">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4650" y="3505575"/>
              <a:ext cx="45100" cy="53250"/>
            </a:xfrm>
            <a:custGeom>
              <a:avLst/>
              <a:gdLst/>
              <a:ahLst/>
              <a:cxnLst/>
              <a:rect l="l" t="t" r="r" b="b"/>
              <a:pathLst>
                <a:path w="1804" h="2130" extrusionOk="0">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49850" y="3394925"/>
              <a:ext cx="600" cy="975"/>
            </a:xfrm>
            <a:custGeom>
              <a:avLst/>
              <a:gdLst/>
              <a:ahLst/>
              <a:cxnLst/>
              <a:rect l="l" t="t" r="r" b="b"/>
              <a:pathLst>
                <a:path w="24" h="39" extrusionOk="0">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03050" y="3383325"/>
              <a:ext cx="49675" cy="42825"/>
            </a:xfrm>
            <a:custGeom>
              <a:avLst/>
              <a:gdLst/>
              <a:ahLst/>
              <a:cxnLst/>
              <a:rect l="l" t="t" r="r" b="b"/>
              <a:pathLst>
                <a:path w="1987" h="1713" extrusionOk="0">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3225" y="3300150"/>
              <a:ext cx="43950" cy="42550"/>
            </a:xfrm>
            <a:custGeom>
              <a:avLst/>
              <a:gdLst/>
              <a:ahLst/>
              <a:cxnLst/>
              <a:rect l="l" t="t" r="r" b="b"/>
              <a:pathLst>
                <a:path w="1758" h="1702" extrusionOk="0">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82925" y="3315425"/>
              <a:ext cx="46825" cy="48525"/>
            </a:xfrm>
            <a:custGeom>
              <a:avLst/>
              <a:gdLst/>
              <a:ahLst/>
              <a:cxnLst/>
              <a:rect l="l" t="t" r="r" b="b"/>
              <a:pathLst>
                <a:path w="1873" h="1941" extrusionOk="0">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500" y="3442100"/>
              <a:ext cx="41675" cy="44750"/>
            </a:xfrm>
            <a:custGeom>
              <a:avLst/>
              <a:gdLst/>
              <a:ahLst/>
              <a:cxnLst/>
              <a:rect l="l" t="t" r="r" b="b"/>
              <a:pathLst>
                <a:path w="1667" h="1790" extrusionOk="0">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3175" y="3628400"/>
              <a:ext cx="42825" cy="40825"/>
            </a:xfrm>
            <a:custGeom>
              <a:avLst/>
              <a:gdLst/>
              <a:ahLst/>
              <a:cxnLst/>
              <a:rect l="l" t="t" r="r" b="b"/>
              <a:pathLst>
                <a:path w="1713" h="1633" extrusionOk="0">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9400" y="3799875"/>
              <a:ext cx="45675" cy="45125"/>
            </a:xfrm>
            <a:custGeom>
              <a:avLst/>
              <a:gdLst/>
              <a:ahLst/>
              <a:cxnLst/>
              <a:rect l="l" t="t" r="r" b="b"/>
              <a:pathLst>
                <a:path w="1827" h="1805" extrusionOk="0">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075" y="3920575"/>
              <a:ext cx="43375" cy="44475"/>
            </a:xfrm>
            <a:custGeom>
              <a:avLst/>
              <a:gdLst/>
              <a:ahLst/>
              <a:cxnLst/>
              <a:rect l="l" t="t" r="r" b="b"/>
              <a:pathLst>
                <a:path w="1735" h="1779" extrusionOk="0">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675" y="3952375"/>
              <a:ext cx="43375" cy="43250"/>
            </a:xfrm>
            <a:custGeom>
              <a:avLst/>
              <a:gdLst/>
              <a:ahLst/>
              <a:cxnLst/>
              <a:rect l="l" t="t" r="r" b="b"/>
              <a:pathLst>
                <a:path w="1735" h="1730" extrusionOk="0">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62400" y="3871225"/>
              <a:ext cx="41100" cy="47800"/>
            </a:xfrm>
            <a:custGeom>
              <a:avLst/>
              <a:gdLst/>
              <a:ahLst/>
              <a:cxnLst/>
              <a:rect l="l" t="t" r="r" b="b"/>
              <a:pathLst>
                <a:path w="1644" h="1912" extrusionOk="0">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22325" y="3765075"/>
              <a:ext cx="41675" cy="46525"/>
            </a:xfrm>
            <a:custGeom>
              <a:avLst/>
              <a:gdLst/>
              <a:ahLst/>
              <a:cxnLst/>
              <a:rect l="l" t="t" r="r" b="b"/>
              <a:pathLst>
                <a:path w="1667" h="1861" extrusionOk="0">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2800" y="3611000"/>
              <a:ext cx="46250" cy="51950"/>
            </a:xfrm>
            <a:custGeom>
              <a:avLst/>
              <a:gdLst/>
              <a:ahLst/>
              <a:cxnLst/>
              <a:rect l="l" t="t" r="r" b="b"/>
              <a:pathLst>
                <a:path w="1850" h="2078" extrusionOk="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51425" y="3407600"/>
              <a:ext cx="43375" cy="47650"/>
            </a:xfrm>
            <a:custGeom>
              <a:avLst/>
              <a:gdLst/>
              <a:ahLst/>
              <a:cxnLst/>
              <a:rect l="l" t="t" r="r" b="b"/>
              <a:pathLst>
                <a:path w="1735" h="1906" extrusionOk="0">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40150" y="3286325"/>
              <a:ext cx="45100" cy="44375"/>
            </a:xfrm>
            <a:custGeom>
              <a:avLst/>
              <a:gdLst/>
              <a:ahLst/>
              <a:cxnLst/>
              <a:rect l="l" t="t" r="r" b="b"/>
              <a:pathLst>
                <a:path w="1804" h="1775" extrusionOk="0">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6106" y="902930"/>
            <a:ext cx="679575" cy="655229"/>
            <a:chOff x="493750" y="169525"/>
            <a:chExt cx="1067675" cy="1029425"/>
          </a:xfrm>
        </p:grpSpPr>
        <p:sp>
          <p:nvSpPr>
            <p:cNvPr id="45" name="Google Shape;45;p2"/>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67925" y="4654500"/>
            <a:ext cx="446250" cy="453375"/>
            <a:chOff x="4350100" y="1147775"/>
            <a:chExt cx="446250" cy="453375"/>
          </a:xfrm>
        </p:grpSpPr>
        <p:sp>
          <p:nvSpPr>
            <p:cNvPr id="53" name="Google Shape;53;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667925" y="3535200"/>
            <a:ext cx="572925" cy="787025"/>
            <a:chOff x="3127800" y="2228675"/>
            <a:chExt cx="572925" cy="787025"/>
          </a:xfrm>
        </p:grpSpPr>
        <p:sp>
          <p:nvSpPr>
            <p:cNvPr id="57" name="Google Shape;57;p2"/>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7481383">
            <a:off x="1162903" y="-100174"/>
            <a:ext cx="446225" cy="453350"/>
            <a:chOff x="4350100" y="1147775"/>
            <a:chExt cx="446250" cy="453375"/>
          </a:xfrm>
        </p:grpSpPr>
        <p:sp>
          <p:nvSpPr>
            <p:cNvPr id="72" name="Google Shape;72;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p:nvPr/>
        </p:nvSpPr>
        <p:spPr>
          <a:xfrm flipH="1">
            <a:off x="4451877" y="-3165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54" name="Google Shape;154;p4"/>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8352300" y="-170450"/>
            <a:ext cx="1067675" cy="1029425"/>
            <a:chOff x="493750" y="169525"/>
            <a:chExt cx="1067675" cy="1029425"/>
          </a:xfrm>
        </p:grpSpPr>
        <p:sp>
          <p:nvSpPr>
            <p:cNvPr id="156" name="Google Shape;156;p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2335426">
            <a:off x="-103754" y="3961016"/>
            <a:ext cx="1084249" cy="1583336"/>
            <a:chOff x="6208650" y="2186900"/>
            <a:chExt cx="1084225" cy="1583300"/>
          </a:xfrm>
        </p:grpSpPr>
        <p:grpSp>
          <p:nvGrpSpPr>
            <p:cNvPr id="164" name="Google Shape;164;p4"/>
            <p:cNvGrpSpPr/>
            <p:nvPr/>
          </p:nvGrpSpPr>
          <p:grpSpPr>
            <a:xfrm>
              <a:off x="6693675" y="2186900"/>
              <a:ext cx="465675" cy="498700"/>
              <a:chOff x="6693675" y="2186900"/>
              <a:chExt cx="465675" cy="498700"/>
            </a:xfrm>
          </p:grpSpPr>
          <p:sp>
            <p:nvSpPr>
              <p:cNvPr id="165" name="Google Shape;165;p4"/>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6958450" y="3653900"/>
              <a:ext cx="334425" cy="116300"/>
              <a:chOff x="6958450" y="3653900"/>
              <a:chExt cx="334425" cy="116300"/>
            </a:xfrm>
          </p:grpSpPr>
          <p:sp>
            <p:nvSpPr>
              <p:cNvPr id="178" name="Google Shape;178;p4"/>
              <p:cNvSpPr/>
              <p:nvPr/>
            </p:nvSpPr>
            <p:spPr>
              <a:xfrm>
                <a:off x="6958450" y="3674500"/>
                <a:ext cx="69075" cy="56250"/>
              </a:xfrm>
              <a:custGeom>
                <a:avLst/>
                <a:gdLst/>
                <a:ahLst/>
                <a:cxnLst/>
                <a:rect l="l" t="t" r="r" b="b"/>
                <a:pathLst>
                  <a:path w="2763" h="2250" extrusionOk="0">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077725" y="3736650"/>
                <a:ext cx="77050" cy="33550"/>
              </a:xfrm>
              <a:custGeom>
                <a:avLst/>
                <a:gdLst/>
                <a:ahLst/>
                <a:cxnLst/>
                <a:rect l="l" t="t" r="r" b="b"/>
                <a:pathLst>
                  <a:path w="3082" h="1342" extrusionOk="0">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07250" y="3699750"/>
                <a:ext cx="85625" cy="56800"/>
              </a:xfrm>
              <a:custGeom>
                <a:avLst/>
                <a:gdLst/>
                <a:ahLst/>
                <a:cxnLst/>
                <a:rect l="l" t="t" r="r" b="b"/>
                <a:pathLst>
                  <a:path w="3425" h="2272" extrusionOk="0">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141625" y="3658950"/>
                <a:ext cx="79925" cy="43600"/>
              </a:xfrm>
              <a:custGeom>
                <a:avLst/>
                <a:gdLst/>
                <a:ahLst/>
                <a:cxnLst/>
                <a:rect l="l" t="t" r="r" b="b"/>
                <a:pathLst>
                  <a:path w="3197" h="1744" extrusionOk="0">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029200" y="3653900"/>
                <a:ext cx="62775" cy="35900"/>
              </a:xfrm>
              <a:custGeom>
                <a:avLst/>
                <a:gdLst/>
                <a:ahLst/>
                <a:cxnLst/>
                <a:rect l="l" t="t" r="r" b="b"/>
                <a:pathLst>
                  <a:path w="2511" h="1436" extrusionOk="0">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6208650" y="2868925"/>
              <a:ext cx="204300" cy="433525"/>
              <a:chOff x="6208650" y="2868925"/>
              <a:chExt cx="204300" cy="433525"/>
            </a:xfrm>
          </p:grpSpPr>
          <p:sp>
            <p:nvSpPr>
              <p:cNvPr id="184" name="Google Shape;184;p4"/>
              <p:cNvSpPr/>
              <p:nvPr/>
            </p:nvSpPr>
            <p:spPr>
              <a:xfrm>
                <a:off x="6213225" y="2978950"/>
                <a:ext cx="41675" cy="79750"/>
              </a:xfrm>
              <a:custGeom>
                <a:avLst/>
                <a:gdLst/>
                <a:ahLst/>
                <a:cxnLst/>
                <a:rect l="l" t="t" r="r" b="b"/>
                <a:pathLst>
                  <a:path w="1667" h="3190" extrusionOk="0">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208650" y="3112275"/>
                <a:ext cx="35400" cy="79900"/>
              </a:xfrm>
              <a:custGeom>
                <a:avLst/>
                <a:gdLst/>
                <a:ahLst/>
                <a:cxnLst/>
                <a:rect l="l" t="t" r="r" b="b"/>
                <a:pathLst>
                  <a:path w="1416" h="3196" extrusionOk="0">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255425" y="3235500"/>
                <a:ext cx="75925" cy="66950"/>
              </a:xfrm>
              <a:custGeom>
                <a:avLst/>
                <a:gdLst/>
                <a:ahLst/>
                <a:cxnLst/>
                <a:rect l="l" t="t" r="r" b="b"/>
                <a:pathLst>
                  <a:path w="3037" h="2678" extrusionOk="0">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93100" y="3148225"/>
                <a:ext cx="49675" cy="64500"/>
              </a:xfrm>
              <a:custGeom>
                <a:avLst/>
                <a:gdLst/>
                <a:ahLst/>
                <a:cxnLst/>
                <a:rect l="l" t="t" r="r" b="b"/>
                <a:pathLst>
                  <a:path w="1987" h="2580" extrusionOk="0">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284525" y="3005000"/>
                <a:ext cx="35975" cy="66800"/>
              </a:xfrm>
              <a:custGeom>
                <a:avLst/>
                <a:gdLst/>
                <a:ahLst/>
                <a:cxnLst/>
                <a:rect l="l" t="t" r="r" b="b"/>
                <a:pathLst>
                  <a:path w="1439" h="2672" extrusionOk="0">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345025" y="3061100"/>
                <a:ext cx="43400" cy="79850"/>
              </a:xfrm>
              <a:custGeom>
                <a:avLst/>
                <a:gdLst/>
                <a:ahLst/>
                <a:cxnLst/>
                <a:rect l="l" t="t" r="r" b="b"/>
                <a:pathLst>
                  <a:path w="1736" h="3194" extrusionOk="0">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360425" y="2925100"/>
                <a:ext cx="52525" cy="74600"/>
              </a:xfrm>
              <a:custGeom>
                <a:avLst/>
                <a:gdLst/>
                <a:ahLst/>
                <a:cxnLst/>
                <a:rect l="l" t="t" r="r" b="b"/>
                <a:pathLst>
                  <a:path w="2101" h="2984" extrusionOk="0">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315925" y="2868925"/>
                <a:ext cx="49100" cy="66850"/>
              </a:xfrm>
              <a:custGeom>
                <a:avLst/>
                <a:gdLst/>
                <a:ahLst/>
                <a:cxnLst/>
                <a:rect l="l" t="t" r="r" b="b"/>
                <a:pathLst>
                  <a:path w="1964" h="2674" extrusionOk="0">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sp>
        <p:nvSpPr>
          <p:cNvPr id="372" name="Google Shape;372;p9"/>
          <p:cNvSpPr/>
          <p:nvPr/>
        </p:nvSpPr>
        <p:spPr>
          <a:xfrm flipH="1">
            <a:off x="3761724" y="-45225"/>
            <a:ext cx="5421127" cy="1960100"/>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flipH="1">
            <a:off x="-10415" y="3681600"/>
            <a:ext cx="5085340" cy="1461854"/>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1206750" y="1522150"/>
            <a:ext cx="6730500" cy="27132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Font typeface="Nunito Light"/>
              <a:buChar char="●"/>
              <a:defRPr sz="1600"/>
            </a:lvl1pPr>
            <a:lvl2pPr marL="914400" lvl="1" indent="-330200" rtl="0">
              <a:spcBef>
                <a:spcPts val="0"/>
              </a:spcBef>
              <a:spcAft>
                <a:spcPts val="0"/>
              </a:spcAft>
              <a:buClr>
                <a:srgbClr val="E76A28"/>
              </a:buClr>
              <a:buSzPts val="1600"/>
              <a:buFont typeface="Nunito Light"/>
              <a:buChar char="○"/>
              <a:defRPr/>
            </a:lvl2pPr>
            <a:lvl3pPr marL="1371600" lvl="2" indent="-323850" rtl="0">
              <a:spcBef>
                <a:spcPts val="0"/>
              </a:spcBef>
              <a:spcAft>
                <a:spcPts val="0"/>
              </a:spcAft>
              <a:buClr>
                <a:srgbClr val="E76A28"/>
              </a:buClr>
              <a:buSzPts val="1500"/>
              <a:buFont typeface="Nunito Light"/>
              <a:buChar char="■"/>
              <a:defRPr/>
            </a:lvl3pPr>
            <a:lvl4pPr marL="1828800" lvl="3" indent="-323850" rtl="0">
              <a:spcBef>
                <a:spcPts val="0"/>
              </a:spcBef>
              <a:spcAft>
                <a:spcPts val="0"/>
              </a:spcAft>
              <a:buClr>
                <a:srgbClr val="E76A28"/>
              </a:buClr>
              <a:buSzPts val="1500"/>
              <a:buFont typeface="Nunito Light"/>
              <a:buChar char="●"/>
              <a:defRPr/>
            </a:lvl4pPr>
            <a:lvl5pPr marL="2286000" lvl="4" indent="-317500" rtl="0">
              <a:spcBef>
                <a:spcPts val="0"/>
              </a:spcBef>
              <a:spcAft>
                <a:spcPts val="0"/>
              </a:spcAft>
              <a:buClr>
                <a:srgbClr val="E76A28"/>
              </a:buClr>
              <a:buSzPts val="1400"/>
              <a:buFont typeface="Nunito Light"/>
              <a:buChar char="○"/>
              <a:defRPr/>
            </a:lvl5pPr>
            <a:lvl6pPr marL="2743200" lvl="5" indent="-317500" rtl="0">
              <a:spcBef>
                <a:spcPts val="0"/>
              </a:spcBef>
              <a:spcAft>
                <a:spcPts val="0"/>
              </a:spcAft>
              <a:buClr>
                <a:srgbClr val="999999"/>
              </a:buClr>
              <a:buSzPts val="1400"/>
              <a:buFont typeface="Nunito Light"/>
              <a:buChar char="■"/>
              <a:defRPr/>
            </a:lvl6pPr>
            <a:lvl7pPr marL="3200400" lvl="6" indent="-311150" rtl="0">
              <a:spcBef>
                <a:spcPts val="0"/>
              </a:spcBef>
              <a:spcAft>
                <a:spcPts val="0"/>
              </a:spcAft>
              <a:buClr>
                <a:srgbClr val="999999"/>
              </a:buClr>
              <a:buSzPts val="1300"/>
              <a:buFont typeface="Nunito Light"/>
              <a:buChar char="●"/>
              <a:defRPr/>
            </a:lvl7pPr>
            <a:lvl8pPr marL="3657600" lvl="7" indent="-311150" rtl="0">
              <a:spcBef>
                <a:spcPts val="0"/>
              </a:spcBef>
              <a:spcAft>
                <a:spcPts val="0"/>
              </a:spcAft>
              <a:buClr>
                <a:srgbClr val="999999"/>
              </a:buClr>
              <a:buSzPts val="1300"/>
              <a:buFont typeface="Nunito Light"/>
              <a:buChar char="○"/>
              <a:defRPr/>
            </a:lvl8pPr>
            <a:lvl9pPr marL="4114800" lvl="8" indent="-317500" rtl="0">
              <a:spcBef>
                <a:spcPts val="0"/>
              </a:spcBef>
              <a:spcAft>
                <a:spcPts val="0"/>
              </a:spcAft>
              <a:buClr>
                <a:srgbClr val="999999"/>
              </a:buClr>
              <a:buSzPts val="1400"/>
              <a:buFont typeface="Nunito Light"/>
              <a:buChar char="■"/>
              <a:defRPr/>
            </a:lvl9pPr>
          </a:lstStyle>
          <a:p>
            <a:endParaRPr/>
          </a:p>
        </p:txBody>
      </p:sp>
      <p:sp>
        <p:nvSpPr>
          <p:cNvPr id="375" name="Google Shape;375;p9"/>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6" name="Google Shape;376;p9"/>
          <p:cNvGrpSpPr/>
          <p:nvPr/>
        </p:nvGrpSpPr>
        <p:grpSpPr>
          <a:xfrm>
            <a:off x="8285150" y="-214100"/>
            <a:ext cx="1067700" cy="1029050"/>
            <a:chOff x="4445375" y="3754025"/>
            <a:chExt cx="1067700" cy="1029050"/>
          </a:xfrm>
        </p:grpSpPr>
        <p:sp>
          <p:nvSpPr>
            <p:cNvPr id="377" name="Google Shape;377;p9"/>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9"/>
          <p:cNvGrpSpPr/>
          <p:nvPr/>
        </p:nvGrpSpPr>
        <p:grpSpPr>
          <a:xfrm rot="-1413944">
            <a:off x="24" y="4167079"/>
            <a:ext cx="671649" cy="976573"/>
            <a:chOff x="6754175" y="1092800"/>
            <a:chExt cx="671650" cy="976575"/>
          </a:xfrm>
        </p:grpSpPr>
        <p:sp>
          <p:nvSpPr>
            <p:cNvPr id="385" name="Google Shape;385;p9"/>
            <p:cNvSpPr/>
            <p:nvPr/>
          </p:nvSpPr>
          <p:spPr>
            <a:xfrm>
              <a:off x="7014950" y="1223675"/>
              <a:ext cx="70200" cy="69675"/>
            </a:xfrm>
            <a:custGeom>
              <a:avLst/>
              <a:gdLst/>
              <a:ahLst/>
              <a:cxnLst/>
              <a:rect l="l" t="t" r="r" b="b"/>
              <a:pathLst>
                <a:path w="2808" h="2787" extrusionOk="0">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904250" y="1350500"/>
              <a:ext cx="62225" cy="62125"/>
            </a:xfrm>
            <a:custGeom>
              <a:avLst/>
              <a:gdLst/>
              <a:ahLst/>
              <a:cxnLst/>
              <a:rect l="l" t="t" r="r" b="b"/>
              <a:pathLst>
                <a:path w="2489" h="2485" extrusionOk="0">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895125" y="1500800"/>
              <a:ext cx="41675" cy="53100"/>
            </a:xfrm>
            <a:custGeom>
              <a:avLst/>
              <a:gdLst/>
              <a:ahLst/>
              <a:cxnLst/>
              <a:rect l="l" t="t" r="r" b="b"/>
              <a:pathLst>
                <a:path w="1667" h="2124" extrusionOk="0">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954450" y="1656600"/>
              <a:ext cx="55950" cy="61800"/>
            </a:xfrm>
            <a:custGeom>
              <a:avLst/>
              <a:gdLst/>
              <a:ahLst/>
              <a:cxnLst/>
              <a:rect l="l" t="t" r="r" b="b"/>
              <a:pathLst>
                <a:path w="2238" h="2472" extrusionOk="0">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7072000" y="1827275"/>
              <a:ext cx="57675" cy="69825"/>
            </a:xfrm>
            <a:custGeom>
              <a:avLst/>
              <a:gdLst/>
              <a:ahLst/>
              <a:cxnLst/>
              <a:rect l="l" t="t" r="r" b="b"/>
              <a:pathLst>
                <a:path w="2307" h="2793" extrusionOk="0">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7220375" y="1878275"/>
              <a:ext cx="75925" cy="59250"/>
            </a:xfrm>
            <a:custGeom>
              <a:avLst/>
              <a:gdLst/>
              <a:ahLst/>
              <a:cxnLst/>
              <a:rect l="l" t="t" r="r" b="b"/>
              <a:pathLst>
                <a:path w="3037" h="2370" extrusionOk="0">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7359050" y="1770925"/>
              <a:ext cx="66775" cy="64875"/>
            </a:xfrm>
            <a:custGeom>
              <a:avLst/>
              <a:gdLst/>
              <a:ahLst/>
              <a:cxnLst/>
              <a:rect l="l" t="t" r="r" b="b"/>
              <a:pathLst>
                <a:path w="2671" h="2595" extrusionOk="0">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7275150" y="1140175"/>
              <a:ext cx="63375" cy="66325"/>
            </a:xfrm>
            <a:custGeom>
              <a:avLst/>
              <a:gdLst/>
              <a:ahLst/>
              <a:cxnLst/>
              <a:rect l="l" t="t" r="r" b="b"/>
              <a:pathLst>
                <a:path w="2535" h="2653" extrusionOk="0">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158175" y="1293225"/>
              <a:ext cx="54225" cy="54925"/>
            </a:xfrm>
            <a:custGeom>
              <a:avLst/>
              <a:gdLst/>
              <a:ahLst/>
              <a:cxnLst/>
              <a:rect l="l" t="t" r="r" b="b"/>
              <a:pathLst>
                <a:path w="2169" h="2197" extrusionOk="0">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7034350" y="1398425"/>
              <a:ext cx="54225" cy="53575"/>
            </a:xfrm>
            <a:custGeom>
              <a:avLst/>
              <a:gdLst/>
              <a:ahLst/>
              <a:cxnLst/>
              <a:rect l="l" t="t" r="r" b="b"/>
              <a:pathLst>
                <a:path w="2169" h="2143" extrusionOk="0">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7035500" y="1552750"/>
              <a:ext cx="55375" cy="58225"/>
            </a:xfrm>
            <a:custGeom>
              <a:avLst/>
              <a:gdLst/>
              <a:ahLst/>
              <a:cxnLst/>
              <a:rect l="l" t="t" r="r" b="b"/>
              <a:pathLst>
                <a:path w="2215" h="2329" extrusionOk="0">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7147900" y="1679900"/>
              <a:ext cx="64500" cy="61400"/>
            </a:xfrm>
            <a:custGeom>
              <a:avLst/>
              <a:gdLst/>
              <a:ahLst/>
              <a:cxnLst/>
              <a:rect l="l" t="t" r="r" b="b"/>
              <a:pathLst>
                <a:path w="2580" h="2456" extrusionOk="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7300825" y="1652600"/>
              <a:ext cx="67375" cy="59600"/>
            </a:xfrm>
            <a:custGeom>
              <a:avLst/>
              <a:gdLst/>
              <a:ahLst/>
              <a:cxnLst/>
              <a:rect l="l" t="t" r="r" b="b"/>
              <a:pathLst>
                <a:path w="2695" h="2384" extrusionOk="0">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46475" y="1317650"/>
              <a:ext cx="61650" cy="58225"/>
            </a:xfrm>
            <a:custGeom>
              <a:avLst/>
              <a:gdLst/>
              <a:ahLst/>
              <a:cxnLst/>
              <a:rect l="l" t="t" r="r" b="b"/>
              <a:pathLst>
                <a:path w="2466" h="2329" extrusionOk="0">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26650" y="1439075"/>
              <a:ext cx="57650" cy="66900"/>
            </a:xfrm>
            <a:custGeom>
              <a:avLst/>
              <a:gdLst/>
              <a:ahLst/>
              <a:cxnLst/>
              <a:rect l="l" t="t" r="r" b="b"/>
              <a:pathLst>
                <a:path w="2306" h="2676" extrusionOk="0">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7148475" y="1550950"/>
              <a:ext cx="53675" cy="54750"/>
            </a:xfrm>
            <a:custGeom>
              <a:avLst/>
              <a:gdLst/>
              <a:ahLst/>
              <a:cxnLst/>
              <a:rect l="l" t="t" r="r" b="b"/>
              <a:pathLst>
                <a:path w="2147" h="2190" extrusionOk="0">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2575" y="1538050"/>
              <a:ext cx="51375" cy="58650"/>
            </a:xfrm>
            <a:custGeom>
              <a:avLst/>
              <a:gdLst/>
              <a:ahLst/>
              <a:cxnLst/>
              <a:rect l="l" t="t" r="r" b="b"/>
              <a:pathLst>
                <a:path w="2055" h="2346" extrusionOk="0">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120525" y="1092800"/>
              <a:ext cx="57075" cy="68500"/>
            </a:xfrm>
            <a:custGeom>
              <a:avLst/>
              <a:gdLst/>
              <a:ahLst/>
              <a:cxnLst/>
              <a:rect l="l" t="t" r="r" b="b"/>
              <a:pathLst>
                <a:path w="2283" h="2740" extrusionOk="0">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865450" y="1172575"/>
              <a:ext cx="58800" cy="61325"/>
            </a:xfrm>
            <a:custGeom>
              <a:avLst/>
              <a:gdLst/>
              <a:ahLst/>
              <a:cxnLst/>
              <a:rect l="l" t="t" r="r" b="b"/>
              <a:pathLst>
                <a:path w="2352" h="2453" extrusionOk="0">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54175" y="1444325"/>
              <a:ext cx="46800" cy="59575"/>
            </a:xfrm>
            <a:custGeom>
              <a:avLst/>
              <a:gdLst/>
              <a:ahLst/>
              <a:cxnLst/>
              <a:rect l="l" t="t" r="r" b="b"/>
              <a:pathLst>
                <a:path w="1872" h="2383" extrusionOk="0">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810100" y="1665450"/>
              <a:ext cx="54225" cy="53950"/>
            </a:xfrm>
            <a:custGeom>
              <a:avLst/>
              <a:gdLst/>
              <a:ahLst/>
              <a:cxnLst/>
              <a:rect l="l" t="t" r="r" b="b"/>
              <a:pathLst>
                <a:path w="2169" h="2158" extrusionOk="0">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6898525" y="1849475"/>
              <a:ext cx="62800" cy="61025"/>
            </a:xfrm>
            <a:custGeom>
              <a:avLst/>
              <a:gdLst/>
              <a:ahLst/>
              <a:cxnLst/>
              <a:rect l="l" t="t" r="r" b="b"/>
              <a:pathLst>
                <a:path w="2512" h="2441" extrusionOk="0">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147900" y="2001825"/>
              <a:ext cx="67925" cy="67550"/>
            </a:xfrm>
            <a:custGeom>
              <a:avLst/>
              <a:gdLst/>
              <a:ahLst/>
              <a:cxnLst/>
              <a:rect l="l" t="t" r="r" b="b"/>
              <a:pathLst>
                <a:path w="2717" h="2702" extrusionOk="0">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9"/>
          <p:cNvGrpSpPr/>
          <p:nvPr/>
        </p:nvGrpSpPr>
        <p:grpSpPr>
          <a:xfrm>
            <a:off x="8679950" y="976150"/>
            <a:ext cx="416575" cy="426150"/>
            <a:chOff x="5045125" y="2936525"/>
            <a:chExt cx="416575" cy="426150"/>
          </a:xfrm>
        </p:grpSpPr>
        <p:sp>
          <p:nvSpPr>
            <p:cNvPr id="409" name="Google Shape;409;p9"/>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p:nvPr/>
        </p:nvSpPr>
        <p:spPr>
          <a:xfrm>
            <a:off x="4431175" y="4739775"/>
            <a:ext cx="1028079" cy="292585"/>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28"/>
        <p:cNvGrpSpPr/>
        <p:nvPr/>
      </p:nvGrpSpPr>
      <p:grpSpPr>
        <a:xfrm>
          <a:off x="0" y="0"/>
          <a:ext cx="0" cy="0"/>
          <a:chOff x="0" y="0"/>
          <a:chExt cx="0" cy="0"/>
        </a:xfrm>
      </p:grpSpPr>
      <p:sp>
        <p:nvSpPr>
          <p:cNvPr id="529" name="Google Shape;529;p13"/>
          <p:cNvSpPr/>
          <p:nvPr/>
        </p:nvSpPr>
        <p:spPr>
          <a:xfrm>
            <a:off x="-23550" y="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txBox="1">
            <a:spLocks noGrp="1"/>
          </p:cNvSpPr>
          <p:nvPr>
            <p:ph type="subTitle" idx="1"/>
          </p:nvPr>
        </p:nvSpPr>
        <p:spPr>
          <a:xfrm>
            <a:off x="1427225"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1" name="Google Shape;531;p13"/>
          <p:cNvSpPr txBox="1">
            <a:spLocks noGrp="1"/>
          </p:cNvSpPr>
          <p:nvPr>
            <p:ph type="subTitle" idx="2"/>
          </p:nvPr>
        </p:nvSpPr>
        <p:spPr>
          <a:xfrm>
            <a:off x="1427225"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2" name="Google Shape;532;p13"/>
          <p:cNvSpPr txBox="1">
            <a:spLocks noGrp="1"/>
          </p:cNvSpPr>
          <p:nvPr>
            <p:ph type="title" hasCustomPrompt="1"/>
          </p:nvPr>
        </p:nvSpPr>
        <p:spPr>
          <a:xfrm>
            <a:off x="713225"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3" name="Google Shape;533;p13"/>
          <p:cNvSpPr txBox="1">
            <a:spLocks noGrp="1"/>
          </p:cNvSpPr>
          <p:nvPr>
            <p:ph type="subTitle" idx="3"/>
          </p:nvPr>
        </p:nvSpPr>
        <p:spPr>
          <a:xfrm>
            <a:off x="1427225"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4" name="Google Shape;534;p13"/>
          <p:cNvSpPr txBox="1">
            <a:spLocks noGrp="1"/>
          </p:cNvSpPr>
          <p:nvPr>
            <p:ph type="subTitle" idx="4"/>
          </p:nvPr>
        </p:nvSpPr>
        <p:spPr>
          <a:xfrm>
            <a:off x="1427225"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5" name="Google Shape;535;p13"/>
          <p:cNvSpPr txBox="1">
            <a:spLocks noGrp="1"/>
          </p:cNvSpPr>
          <p:nvPr>
            <p:ph type="title" idx="5" hasCustomPrompt="1"/>
          </p:nvPr>
        </p:nvSpPr>
        <p:spPr>
          <a:xfrm>
            <a:off x="713225"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6" name="Google Shape;536;p13"/>
          <p:cNvSpPr txBox="1">
            <a:spLocks noGrp="1"/>
          </p:cNvSpPr>
          <p:nvPr>
            <p:ph type="subTitle" idx="6"/>
          </p:nvPr>
        </p:nvSpPr>
        <p:spPr>
          <a:xfrm>
            <a:off x="5318350"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7" name="Google Shape;537;p13"/>
          <p:cNvSpPr txBox="1">
            <a:spLocks noGrp="1"/>
          </p:cNvSpPr>
          <p:nvPr>
            <p:ph type="subTitle" idx="7"/>
          </p:nvPr>
        </p:nvSpPr>
        <p:spPr>
          <a:xfrm>
            <a:off x="5318350"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8" name="Google Shape;538;p13"/>
          <p:cNvSpPr txBox="1">
            <a:spLocks noGrp="1"/>
          </p:cNvSpPr>
          <p:nvPr>
            <p:ph type="title" idx="8" hasCustomPrompt="1"/>
          </p:nvPr>
        </p:nvSpPr>
        <p:spPr>
          <a:xfrm>
            <a:off x="4604350"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9" name="Google Shape;539;p13"/>
          <p:cNvSpPr txBox="1">
            <a:spLocks noGrp="1"/>
          </p:cNvSpPr>
          <p:nvPr>
            <p:ph type="subTitle" idx="9"/>
          </p:nvPr>
        </p:nvSpPr>
        <p:spPr>
          <a:xfrm>
            <a:off x="5318350"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40" name="Google Shape;540;p13"/>
          <p:cNvSpPr txBox="1">
            <a:spLocks noGrp="1"/>
          </p:cNvSpPr>
          <p:nvPr>
            <p:ph type="subTitle" idx="13"/>
          </p:nvPr>
        </p:nvSpPr>
        <p:spPr>
          <a:xfrm>
            <a:off x="5318350"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41" name="Google Shape;541;p13"/>
          <p:cNvSpPr txBox="1">
            <a:spLocks noGrp="1"/>
          </p:cNvSpPr>
          <p:nvPr>
            <p:ph type="title" idx="14" hasCustomPrompt="1"/>
          </p:nvPr>
        </p:nvSpPr>
        <p:spPr>
          <a:xfrm>
            <a:off x="4604350"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42" name="Google Shape;54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13"/>
          <p:cNvSpPr/>
          <p:nvPr/>
        </p:nvSpPr>
        <p:spPr>
          <a:xfrm rot="10800000">
            <a:off x="5708083" y="4408411"/>
            <a:ext cx="3480342" cy="750689"/>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17450" y="-64200"/>
            <a:ext cx="999200" cy="990975"/>
            <a:chOff x="3102700" y="494350"/>
            <a:chExt cx="999200" cy="990975"/>
          </a:xfrm>
        </p:grpSpPr>
        <p:sp>
          <p:nvSpPr>
            <p:cNvPr id="545" name="Google Shape;545;p1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3"/>
          <p:cNvGrpSpPr/>
          <p:nvPr/>
        </p:nvGrpSpPr>
        <p:grpSpPr>
          <a:xfrm>
            <a:off x="6514450" y="4555425"/>
            <a:ext cx="1067700" cy="1029050"/>
            <a:chOff x="4445375" y="3754025"/>
            <a:chExt cx="1067700" cy="1029050"/>
          </a:xfrm>
        </p:grpSpPr>
        <p:sp>
          <p:nvSpPr>
            <p:cNvPr id="578" name="Google Shape;578;p13"/>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3"/>
          <p:cNvGrpSpPr/>
          <p:nvPr/>
        </p:nvGrpSpPr>
        <p:grpSpPr>
          <a:xfrm>
            <a:off x="8678125" y="4247900"/>
            <a:ext cx="416575" cy="426150"/>
            <a:chOff x="5045125" y="2936525"/>
            <a:chExt cx="416575" cy="426150"/>
          </a:xfrm>
        </p:grpSpPr>
        <p:sp>
          <p:nvSpPr>
            <p:cNvPr id="586" name="Google Shape;586;p1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37"/>
          <p:cNvSpPr txBox="1">
            <a:spLocks noGrp="1"/>
          </p:cNvSpPr>
          <p:nvPr>
            <p:ph type="ctrTitle"/>
          </p:nvPr>
        </p:nvSpPr>
        <p:spPr>
          <a:xfrm>
            <a:off x="4572000" y="409749"/>
            <a:ext cx="4471465"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Representación de problemas de juego humano – máquina como búsqueda  en un espacio de estado</a:t>
            </a:r>
            <a:endParaRPr sz="3200" dirty="0"/>
          </a:p>
        </p:txBody>
      </p:sp>
      <p:sp>
        <p:nvSpPr>
          <p:cNvPr id="1745" name="Google Shape;1745;p37"/>
          <p:cNvSpPr txBox="1">
            <a:spLocks noGrp="1"/>
          </p:cNvSpPr>
          <p:nvPr>
            <p:ph type="subTitle" idx="1"/>
          </p:nvPr>
        </p:nvSpPr>
        <p:spPr>
          <a:xfrm>
            <a:off x="4471178" y="2920232"/>
            <a:ext cx="4221125" cy="1836729"/>
          </a:xfrm>
          <a:prstGeom prst="rect">
            <a:avLst/>
          </a:prstGeom>
        </p:spPr>
        <p:txBody>
          <a:bodyPr spcFirstLastPara="1" wrap="square" lIns="91425" tIns="91425" rIns="91425" bIns="91425" anchor="ctr" anchorCtr="0">
            <a:noAutofit/>
          </a:bodyPr>
          <a:lstStyle/>
          <a:p>
            <a:pPr marL="0" lvl="0" indent="0" algn="l" rtl="0">
              <a:spcBef>
                <a:spcPts val="0"/>
              </a:spcBef>
              <a:spcAft>
                <a:spcPts val="600"/>
              </a:spcAft>
              <a:buNone/>
            </a:pPr>
            <a:r>
              <a:rPr lang="en-US" sz="1400" dirty="0"/>
              <a:t>Integrantes</a:t>
            </a:r>
          </a:p>
          <a:p>
            <a:pPr marL="285750" lvl="0" indent="-285750" algn="l" rtl="0">
              <a:spcBef>
                <a:spcPts val="0"/>
              </a:spcBef>
              <a:spcAft>
                <a:spcPts val="0"/>
              </a:spcAft>
              <a:buSzPct val="100000"/>
              <a:buFont typeface="Arial" panose="020B0604020202020204" pitchFamily="34" charset="0"/>
              <a:buChar char="•"/>
            </a:pPr>
            <a:r>
              <a:rPr lang="en-US" sz="1400" dirty="0" err="1"/>
              <a:t>Cáceres</a:t>
            </a:r>
            <a:r>
              <a:rPr lang="en-US" sz="1400" dirty="0"/>
              <a:t> Díaz, Renzo	 (11200004)</a:t>
            </a:r>
          </a:p>
          <a:p>
            <a:pPr marL="285750" lvl="0" indent="-285750" algn="l" rtl="0">
              <a:spcBef>
                <a:spcPts val="0"/>
              </a:spcBef>
              <a:spcAft>
                <a:spcPts val="0"/>
              </a:spcAft>
              <a:buSzPct val="100000"/>
              <a:buFont typeface="Arial" panose="020B0604020202020204" pitchFamily="34" charset="0"/>
              <a:buChar char="•"/>
            </a:pPr>
            <a:r>
              <a:rPr lang="en-US" sz="1400" dirty="0"/>
              <a:t>Escobar Villa, Andrés 	 (6200075)</a:t>
            </a:r>
          </a:p>
          <a:p>
            <a:pPr marL="285750" lvl="0" indent="-285750" algn="l" rtl="0">
              <a:spcBef>
                <a:spcPts val="0"/>
              </a:spcBef>
              <a:spcAft>
                <a:spcPts val="0"/>
              </a:spcAft>
              <a:buSzPct val="100000"/>
              <a:buFont typeface="Arial" panose="020B0604020202020204" pitchFamily="34" charset="0"/>
              <a:buChar char="•"/>
            </a:pPr>
            <a:r>
              <a:rPr lang="en-US" sz="1400" dirty="0"/>
              <a:t>Gonzales </a:t>
            </a:r>
            <a:r>
              <a:rPr lang="en-US" sz="1400" dirty="0" err="1"/>
              <a:t>Aburto</a:t>
            </a:r>
            <a:r>
              <a:rPr lang="en-US" sz="1400" dirty="0"/>
              <a:t>, Ricardo            (18200061)</a:t>
            </a:r>
          </a:p>
          <a:p>
            <a:pPr marL="285750" lvl="0" indent="-285750" algn="l" rtl="0">
              <a:spcBef>
                <a:spcPts val="0"/>
              </a:spcBef>
              <a:spcAft>
                <a:spcPts val="0"/>
              </a:spcAft>
              <a:buSzPct val="100000"/>
              <a:buFont typeface="Arial" panose="020B0604020202020204" pitchFamily="34" charset="0"/>
              <a:buChar char="•"/>
            </a:pPr>
            <a:r>
              <a:rPr lang="en-US" sz="1400" dirty="0"/>
              <a:t>Huamaní </a:t>
            </a:r>
            <a:r>
              <a:rPr lang="en-US" sz="1400" dirty="0" err="1"/>
              <a:t>Avendaño</a:t>
            </a:r>
            <a:r>
              <a:rPr lang="en-US" sz="1400" dirty="0"/>
              <a:t>, Dulce          (18200219)</a:t>
            </a:r>
          </a:p>
          <a:p>
            <a:pPr marL="285750" lvl="0" indent="-285750" algn="l" rtl="0">
              <a:spcBef>
                <a:spcPts val="0"/>
              </a:spcBef>
              <a:spcAft>
                <a:spcPts val="0"/>
              </a:spcAft>
              <a:buSzPct val="100000"/>
              <a:buFont typeface="Arial" panose="020B0604020202020204" pitchFamily="34" charset="0"/>
              <a:buChar char="•"/>
            </a:pPr>
            <a:r>
              <a:rPr lang="en-US" sz="1400" dirty="0"/>
              <a:t>Molina </a:t>
            </a:r>
            <a:r>
              <a:rPr lang="en-US" sz="1400" dirty="0" err="1"/>
              <a:t>Yupanqui</a:t>
            </a:r>
            <a:r>
              <a:rPr lang="en-US" sz="1400" dirty="0"/>
              <a:t>, </a:t>
            </a:r>
            <a:r>
              <a:rPr lang="en-US" sz="1400" dirty="0" err="1"/>
              <a:t>Flor</a:t>
            </a:r>
            <a:r>
              <a:rPr lang="en-US" sz="1400" dirty="0"/>
              <a:t>                   (18200164)</a:t>
            </a:r>
          </a:p>
          <a:p>
            <a:pPr marL="285750" lvl="0" indent="-285750" algn="l" rtl="0">
              <a:spcBef>
                <a:spcPts val="0"/>
              </a:spcBef>
              <a:spcAft>
                <a:spcPts val="0"/>
              </a:spcAft>
              <a:buSzPct val="100000"/>
              <a:buFont typeface="Arial" panose="020B0604020202020204" pitchFamily="34" charset="0"/>
              <a:buChar char="•"/>
            </a:pPr>
            <a:r>
              <a:rPr lang="en-US" sz="1400" dirty="0"/>
              <a:t>Palomino Loa, Junior                     (18200172)</a:t>
            </a:r>
          </a:p>
          <a:p>
            <a:pPr marL="285750" lvl="0" indent="-285750" algn="l" rtl="0">
              <a:spcBef>
                <a:spcPts val="0"/>
              </a:spcBef>
              <a:spcAft>
                <a:spcPts val="0"/>
              </a:spcAft>
              <a:buSzPct val="100000"/>
              <a:buFont typeface="Arial" panose="020B0604020202020204" pitchFamily="34" charset="0"/>
              <a:buChar char="•"/>
            </a:pPr>
            <a:r>
              <a:rPr lang="en-US" sz="1400" dirty="0" err="1"/>
              <a:t>Quispe</a:t>
            </a:r>
            <a:r>
              <a:rPr lang="en-US" sz="1400" dirty="0"/>
              <a:t> Vega, Anthony                 (18200179)</a:t>
            </a:r>
          </a:p>
          <a:p>
            <a:pPr marL="285750" lvl="0" indent="-285750" algn="l" rtl="0">
              <a:spcBef>
                <a:spcPts val="0"/>
              </a:spcBef>
              <a:spcAft>
                <a:spcPts val="0"/>
              </a:spcAft>
              <a:buSzPct val="100000"/>
              <a:buFont typeface="Arial" panose="020B0604020202020204" pitchFamily="34" charset="0"/>
              <a:buChar char="•"/>
            </a:pPr>
            <a:r>
              <a:rPr lang="en-US" sz="1400" dirty="0"/>
              <a:t>Vera León, Bryan                           (18200124)</a:t>
            </a:r>
          </a:p>
        </p:txBody>
      </p:sp>
      <p:grpSp>
        <p:nvGrpSpPr>
          <p:cNvPr id="1755" name="Google Shape;1755;p37"/>
          <p:cNvGrpSpPr/>
          <p:nvPr/>
        </p:nvGrpSpPr>
        <p:grpSpPr>
          <a:xfrm>
            <a:off x="3362387" y="2571750"/>
            <a:ext cx="865229" cy="588779"/>
            <a:chOff x="3492675" y="2373759"/>
            <a:chExt cx="943441" cy="642001"/>
          </a:xfrm>
        </p:grpSpPr>
        <p:sp>
          <p:nvSpPr>
            <p:cNvPr id="1756" name="Google Shape;1756;p37"/>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7"/>
          <p:cNvGrpSpPr/>
          <p:nvPr/>
        </p:nvGrpSpPr>
        <p:grpSpPr>
          <a:xfrm>
            <a:off x="461972" y="740375"/>
            <a:ext cx="1104681" cy="721939"/>
            <a:chOff x="713225" y="901338"/>
            <a:chExt cx="1204537" cy="787197"/>
          </a:xfrm>
        </p:grpSpPr>
        <p:sp>
          <p:nvSpPr>
            <p:cNvPr id="1760" name="Google Shape;1760;p37"/>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p:nvPr/>
        </p:nvSpPr>
        <p:spPr>
          <a:xfrm>
            <a:off x="1400206" y="3573444"/>
            <a:ext cx="2260159" cy="530307"/>
          </a:xfrm>
          <a:custGeom>
            <a:avLst/>
            <a:gdLst/>
            <a:ahLst/>
            <a:cxnLst/>
            <a:rect l="l" t="t" r="r" b="b"/>
            <a:pathLst>
              <a:path w="40378" h="9474" extrusionOk="0">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nteligencia artificial">
            <a:extLst>
              <a:ext uri="{FF2B5EF4-FFF2-40B4-BE49-F238E27FC236}">
                <a16:creationId xmlns:a16="http://schemas.microsoft.com/office/drawing/2014/main" id="{9BDCC5E7-E8EB-46BB-BA43-89BF5F33F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61" y="744380"/>
            <a:ext cx="2624990" cy="2624990"/>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1744;p37">
            <a:extLst>
              <a:ext uri="{FF2B5EF4-FFF2-40B4-BE49-F238E27FC236}">
                <a16:creationId xmlns:a16="http://schemas.microsoft.com/office/drawing/2014/main" id="{48522C34-4044-41E1-9C1A-631BC74A0C77}"/>
              </a:ext>
            </a:extLst>
          </p:cNvPr>
          <p:cNvSpPr txBox="1">
            <a:spLocks/>
          </p:cNvSpPr>
          <p:nvPr/>
        </p:nvSpPr>
        <p:spPr>
          <a:xfrm>
            <a:off x="-262146" y="4500051"/>
            <a:ext cx="1828799" cy="721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Paytone One"/>
              <a:buNone/>
              <a:defRPr sz="52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9pPr>
          </a:lstStyle>
          <a:p>
            <a:r>
              <a:rPr lang="es-ES" sz="2400" dirty="0"/>
              <a:t>Grupo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6"/>
        <p:cNvGrpSpPr/>
        <p:nvPr/>
      </p:nvGrpSpPr>
      <p:grpSpPr>
        <a:xfrm>
          <a:off x="0" y="0"/>
          <a:ext cx="0" cy="0"/>
          <a:chOff x="0" y="0"/>
          <a:chExt cx="0" cy="0"/>
        </a:xfrm>
      </p:grpSpPr>
      <p:sp>
        <p:nvSpPr>
          <p:cNvPr id="1847" name="Google Shape;1847;p39"/>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1848" name="Google Shape;1848;p39"/>
          <p:cNvSpPr/>
          <p:nvPr/>
        </p:nvSpPr>
        <p:spPr>
          <a:xfrm>
            <a:off x="4613198" y="1703038"/>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0" name="Google Shape;1850;p39"/>
          <p:cNvSpPr/>
          <p:nvPr/>
        </p:nvSpPr>
        <p:spPr>
          <a:xfrm>
            <a:off x="723048" y="1703038"/>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3" name="Google Shape;1853;p39"/>
          <p:cNvSpPr txBox="1">
            <a:spLocks noGrp="1"/>
          </p:cNvSpPr>
          <p:nvPr>
            <p:ph type="subTitle" idx="2"/>
          </p:nvPr>
        </p:nvSpPr>
        <p:spPr>
          <a:xfrm>
            <a:off x="1416648" y="1794796"/>
            <a:ext cx="3177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ESPACIOS DE ESTADOS</a:t>
            </a:r>
            <a:endParaRPr dirty="0"/>
          </a:p>
        </p:txBody>
      </p:sp>
      <p:sp>
        <p:nvSpPr>
          <p:cNvPr id="1854" name="Google Shape;1854;p39"/>
          <p:cNvSpPr txBox="1">
            <a:spLocks noGrp="1"/>
          </p:cNvSpPr>
          <p:nvPr>
            <p:ph type="title"/>
          </p:nvPr>
        </p:nvSpPr>
        <p:spPr>
          <a:xfrm>
            <a:off x="713225" y="1800838"/>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59" name="Google Shape;1859;p39"/>
          <p:cNvSpPr txBox="1">
            <a:spLocks noGrp="1"/>
          </p:cNvSpPr>
          <p:nvPr>
            <p:ph type="subTitle" idx="7"/>
          </p:nvPr>
        </p:nvSpPr>
        <p:spPr>
          <a:xfrm>
            <a:off x="5318350" y="1801522"/>
            <a:ext cx="3177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EJEMPLOS</a:t>
            </a:r>
            <a:endParaRPr dirty="0"/>
          </a:p>
        </p:txBody>
      </p:sp>
      <p:sp>
        <p:nvSpPr>
          <p:cNvPr id="1860" name="Google Shape;1860;p39"/>
          <p:cNvSpPr txBox="1">
            <a:spLocks noGrp="1"/>
          </p:cNvSpPr>
          <p:nvPr>
            <p:ph type="title" idx="8"/>
          </p:nvPr>
        </p:nvSpPr>
        <p:spPr>
          <a:xfrm>
            <a:off x="4604350" y="1800838"/>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2050" name="Picture 2" descr="inteligencia artificial icono gratis">
            <a:extLst>
              <a:ext uri="{FF2B5EF4-FFF2-40B4-BE49-F238E27FC236}">
                <a16:creationId xmlns:a16="http://schemas.microsoft.com/office/drawing/2014/main" id="{89E43B97-7DF7-4B3D-BD5B-7D778ACCB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445" y="2746863"/>
            <a:ext cx="2025059" cy="2025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ESPACIOS DE ESTADOS</a:t>
            </a:r>
            <a:endParaRPr dirty="0"/>
          </a:p>
        </p:txBody>
      </p:sp>
      <p:sp>
        <p:nvSpPr>
          <p:cNvPr id="1842" name="Google Shape;1842;p38"/>
          <p:cNvSpPr txBox="1">
            <a:spLocks noGrp="1"/>
          </p:cNvSpPr>
          <p:nvPr>
            <p:ph type="body" idx="1"/>
          </p:nvPr>
        </p:nvSpPr>
        <p:spPr>
          <a:xfrm>
            <a:off x="4297680" y="1791102"/>
            <a:ext cx="4699635" cy="2441263"/>
          </a:xfrm>
          <a:prstGeom prst="rect">
            <a:avLst/>
          </a:prstGeom>
        </p:spPr>
        <p:txBody>
          <a:bodyPr spcFirstLastPara="1" wrap="square" lIns="91425" tIns="91425" rIns="91425" bIns="91425" anchor="ctr" anchorCtr="0">
            <a:noAutofit/>
          </a:bodyPr>
          <a:lstStyle/>
          <a:p>
            <a:pPr marL="0" indent="0">
              <a:lnSpc>
                <a:spcPct val="150000"/>
              </a:lnSpc>
              <a:buNone/>
            </a:pPr>
            <a:r>
              <a:rPr lang="es-ES" sz="1200" dirty="0">
                <a:solidFill>
                  <a:srgbClr val="30394B"/>
                </a:solidFill>
              </a:rPr>
              <a:t>El </a:t>
            </a:r>
            <a:r>
              <a:rPr lang="es-ES" sz="1200" b="1" i="1" dirty="0">
                <a:solidFill>
                  <a:srgbClr val="30394B"/>
                </a:solidFill>
              </a:rPr>
              <a:t>espacio de estados </a:t>
            </a:r>
            <a:r>
              <a:rPr lang="es-ES" sz="1200" dirty="0">
                <a:solidFill>
                  <a:srgbClr val="30394B"/>
                </a:solidFill>
              </a:rPr>
              <a:t>de un juego es un grafo cuyos nodos representan las configuraciones alcanzables (los estados válidos) y cuyos arcos explicitan las movidas posibles (las transiciones de estado). En principio, se puede construir cualquier espacio de estados partiendo del estado inicial, aplicando cada una de las reglas para generar los sucesores inmediatos, y así sucesivamente con cada uno de los nuevos estados generados (en la práctica, los espacios de estados suelen ser demasiado grandes para explicitarlos por completo).</a:t>
            </a:r>
          </a:p>
          <a:p>
            <a:pPr marL="0" indent="0">
              <a:lnSpc>
                <a:spcPct val="150000"/>
              </a:lnSpc>
              <a:buNone/>
            </a:pPr>
            <a:endParaRPr lang="es-ES" sz="1200" dirty="0">
              <a:solidFill>
                <a:srgbClr val="30394B"/>
              </a:solidFill>
            </a:endParaRPr>
          </a:p>
          <a:p>
            <a:pPr marL="0" indent="0">
              <a:lnSpc>
                <a:spcPct val="150000"/>
              </a:lnSpc>
              <a:buNone/>
            </a:pPr>
            <a:r>
              <a:rPr lang="es-ES" sz="1200" dirty="0">
                <a:solidFill>
                  <a:srgbClr val="30394B"/>
                </a:solidFill>
              </a:rPr>
              <a:t>Cuando un problema se puede representar mediante un espacio de estados, la solución computacional corresponde a encontrar un camino desde el estado inicial a un estado objetivo.</a:t>
            </a:r>
            <a:endParaRPr sz="1200" dirty="0">
              <a:solidFill>
                <a:srgbClr val="30394B"/>
              </a:solidFill>
            </a:endParaRPr>
          </a:p>
        </p:txBody>
      </p:sp>
      <p:pic>
        <p:nvPicPr>
          <p:cNvPr id="7" name="Picture 6">
            <a:extLst>
              <a:ext uri="{FF2B5EF4-FFF2-40B4-BE49-F238E27FC236}">
                <a16:creationId xmlns:a16="http://schemas.microsoft.com/office/drawing/2014/main" id="{9CE83EE1-F883-48DA-B5D8-A0ECACF2646F}"/>
              </a:ext>
            </a:extLst>
          </p:cNvPr>
          <p:cNvPicPr>
            <a:picLocks noChangeAspect="1"/>
          </p:cNvPicPr>
          <p:nvPr/>
        </p:nvPicPr>
        <p:blipFill>
          <a:blip r:embed="rId3"/>
          <a:stretch>
            <a:fillRect/>
          </a:stretch>
        </p:blipFill>
        <p:spPr>
          <a:xfrm>
            <a:off x="447105" y="1409291"/>
            <a:ext cx="3735985" cy="2274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ÁRBOLES DE BÚSQUEDA</a:t>
            </a:r>
            <a:endParaRPr dirty="0"/>
          </a:p>
        </p:txBody>
      </p:sp>
      <p:sp>
        <p:nvSpPr>
          <p:cNvPr id="1842" name="Google Shape;1842;p38"/>
          <p:cNvSpPr txBox="1">
            <a:spLocks noGrp="1"/>
          </p:cNvSpPr>
          <p:nvPr>
            <p:ph type="body" idx="1"/>
          </p:nvPr>
        </p:nvSpPr>
        <p:spPr>
          <a:xfrm>
            <a:off x="713226" y="1080064"/>
            <a:ext cx="4511918" cy="3618411"/>
          </a:xfrm>
          <a:prstGeom prst="rect">
            <a:avLst/>
          </a:prstGeom>
        </p:spPr>
        <p:txBody>
          <a:bodyPr spcFirstLastPara="1" wrap="square" lIns="91425" tIns="91425" rIns="91425" bIns="91425" anchor="ctr" anchorCtr="0">
            <a:noAutofit/>
          </a:bodyPr>
          <a:lstStyle/>
          <a:p>
            <a:pPr marL="285750" indent="-285750">
              <a:lnSpc>
                <a:spcPct val="150000"/>
              </a:lnSpc>
              <a:buSzPct val="100000"/>
              <a:buFont typeface="Wingdings" panose="05000000000000000000" pitchFamily="2" charset="2"/>
              <a:buChar char="§"/>
            </a:pPr>
            <a:r>
              <a:rPr lang="es-ES" sz="1400" dirty="0">
                <a:solidFill>
                  <a:srgbClr val="30394B"/>
                </a:solidFill>
              </a:rPr>
              <a:t>La </a:t>
            </a:r>
            <a:r>
              <a:rPr lang="es-ES" sz="1400" b="1" dirty="0">
                <a:solidFill>
                  <a:srgbClr val="30394B"/>
                </a:solidFill>
              </a:rPr>
              <a:t>raíz</a:t>
            </a:r>
            <a:r>
              <a:rPr lang="es-ES" sz="1400" dirty="0">
                <a:solidFill>
                  <a:srgbClr val="30394B"/>
                </a:solidFill>
              </a:rPr>
              <a:t> del árbol corresponde al estado inicial</a:t>
            </a:r>
          </a:p>
          <a:p>
            <a:pPr marL="285750" indent="-285750">
              <a:lnSpc>
                <a:spcPct val="150000"/>
              </a:lnSpc>
              <a:buSzPct val="100000"/>
              <a:buFont typeface="Wingdings" panose="05000000000000000000" pitchFamily="2" charset="2"/>
              <a:buChar char="§"/>
            </a:pPr>
            <a:r>
              <a:rPr lang="es-ES" sz="1400" dirty="0">
                <a:solidFill>
                  <a:srgbClr val="30394B"/>
                </a:solidFill>
              </a:rPr>
              <a:t>La </a:t>
            </a:r>
            <a:r>
              <a:rPr lang="es-ES" sz="1400" b="1" dirty="0">
                <a:solidFill>
                  <a:srgbClr val="30394B"/>
                </a:solidFill>
              </a:rPr>
              <a:t>expansión</a:t>
            </a:r>
            <a:r>
              <a:rPr lang="es-ES" sz="1400" dirty="0">
                <a:solidFill>
                  <a:srgbClr val="30394B"/>
                </a:solidFill>
              </a:rPr>
              <a:t> de un nodo es el proceso que permite encontrar sus sucesores inmediatos.</a:t>
            </a:r>
          </a:p>
          <a:p>
            <a:pPr marL="285750" indent="-285750">
              <a:lnSpc>
                <a:spcPct val="150000"/>
              </a:lnSpc>
              <a:buSzPct val="100000"/>
              <a:buFont typeface="Wingdings" panose="05000000000000000000" pitchFamily="2" charset="2"/>
              <a:buChar char="§"/>
            </a:pPr>
            <a:r>
              <a:rPr lang="es-ES" sz="1400" dirty="0">
                <a:solidFill>
                  <a:srgbClr val="30394B"/>
                </a:solidFill>
              </a:rPr>
              <a:t>Los sucesores de un nodo reciben el nombre de </a:t>
            </a:r>
            <a:r>
              <a:rPr lang="es-ES" sz="1400" b="1" dirty="0">
                <a:solidFill>
                  <a:srgbClr val="30394B"/>
                </a:solidFill>
              </a:rPr>
              <a:t>hijos</a:t>
            </a:r>
          </a:p>
          <a:p>
            <a:pPr marL="285750" indent="-285750">
              <a:lnSpc>
                <a:spcPct val="150000"/>
              </a:lnSpc>
              <a:buSzPct val="100000"/>
              <a:buFont typeface="Wingdings" panose="05000000000000000000" pitchFamily="2" charset="2"/>
              <a:buChar char="§"/>
            </a:pPr>
            <a:r>
              <a:rPr lang="es-ES" sz="1400" dirty="0">
                <a:solidFill>
                  <a:srgbClr val="30394B"/>
                </a:solidFill>
              </a:rPr>
              <a:t>El objetivo es un nodo </a:t>
            </a:r>
            <a:r>
              <a:rPr lang="es-ES" sz="1400" b="1" dirty="0">
                <a:solidFill>
                  <a:srgbClr val="30394B"/>
                </a:solidFill>
              </a:rPr>
              <a:t>terminal</a:t>
            </a:r>
            <a:r>
              <a:rPr lang="es-ES" sz="1400" dirty="0">
                <a:solidFill>
                  <a:srgbClr val="30394B"/>
                </a:solidFill>
              </a:rPr>
              <a:t> del árbol que se recibe el nombre de </a:t>
            </a:r>
            <a:r>
              <a:rPr lang="es-ES" sz="1400" b="1" dirty="0">
                <a:solidFill>
                  <a:srgbClr val="30394B"/>
                </a:solidFill>
              </a:rPr>
              <a:t>hoja</a:t>
            </a:r>
            <a:endParaRPr sz="1400" dirty="0">
              <a:solidFill>
                <a:srgbClr val="30394B"/>
              </a:solidFill>
            </a:endParaRPr>
          </a:p>
        </p:txBody>
      </p:sp>
      <p:pic>
        <p:nvPicPr>
          <p:cNvPr id="3" name="Picture 2">
            <a:extLst>
              <a:ext uri="{FF2B5EF4-FFF2-40B4-BE49-F238E27FC236}">
                <a16:creationId xmlns:a16="http://schemas.microsoft.com/office/drawing/2014/main" id="{C22F025A-327E-420D-8F11-0CDF0604DB62}"/>
              </a:ext>
            </a:extLst>
          </p:cNvPr>
          <p:cNvPicPr>
            <a:picLocks noChangeAspect="1"/>
          </p:cNvPicPr>
          <p:nvPr/>
        </p:nvPicPr>
        <p:blipFill>
          <a:blip r:embed="rId3"/>
          <a:stretch>
            <a:fillRect/>
          </a:stretch>
        </p:blipFill>
        <p:spPr>
          <a:xfrm>
            <a:off x="5644515" y="2041544"/>
            <a:ext cx="3277417" cy="1695450"/>
          </a:xfrm>
          <a:prstGeom prst="rect">
            <a:avLst/>
          </a:prstGeom>
        </p:spPr>
      </p:pic>
    </p:spTree>
    <p:extLst>
      <p:ext uri="{BB962C8B-B14F-4D97-AF65-F5344CB8AC3E}">
        <p14:creationId xmlns:p14="http://schemas.microsoft.com/office/powerpoint/2010/main" val="348549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0"/>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EJEMPLO DE ESPACIOS DE ESTADOS</a:t>
            </a:r>
            <a:endParaRPr dirty="0"/>
          </a:p>
        </p:txBody>
      </p:sp>
      <p:sp>
        <p:nvSpPr>
          <p:cNvPr id="1869" name="Google Shape;1869;p40"/>
          <p:cNvSpPr txBox="1">
            <a:spLocks noGrp="1"/>
          </p:cNvSpPr>
          <p:nvPr>
            <p:ph type="body" idx="1"/>
          </p:nvPr>
        </p:nvSpPr>
        <p:spPr>
          <a:xfrm>
            <a:off x="621687" y="1325274"/>
            <a:ext cx="8352496" cy="33732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tx1"/>
                </a:solidFill>
              </a:rPr>
              <a:t>DESCRIPCIÓN DEL PROBLEMA</a:t>
            </a:r>
          </a:p>
          <a:p>
            <a:pPr marL="0" lvl="0" indent="0" algn="l" rtl="0">
              <a:spcBef>
                <a:spcPts val="0"/>
              </a:spcBef>
              <a:spcAft>
                <a:spcPts val="0"/>
              </a:spcAft>
              <a:buClr>
                <a:schemeClr val="dk1"/>
              </a:buClr>
              <a:buSzPts val="1100"/>
              <a:buFont typeface="Arial"/>
              <a:buNone/>
            </a:pPr>
            <a:endParaRPr lang="en" b="1" dirty="0">
              <a:solidFill>
                <a:schemeClr val="tx1"/>
              </a:solidFill>
            </a:endParaRPr>
          </a:p>
          <a:p>
            <a:pPr marL="0" lvl="0" indent="0" algn="l" rtl="0">
              <a:spcBef>
                <a:spcPts val="0"/>
              </a:spcBef>
              <a:spcAft>
                <a:spcPts val="0"/>
              </a:spcAft>
              <a:buClr>
                <a:schemeClr val="dk1"/>
              </a:buClr>
              <a:buSzPts val="1100"/>
              <a:buFont typeface="Arial"/>
              <a:buNone/>
            </a:pPr>
            <a:r>
              <a:rPr lang="es-ES" sz="1400" dirty="0"/>
              <a:t>Un arriero se encuentra en el borde de un rio llevando un puma, una cabra y una lechuga. Debe cruzar a la otra orilla por medio de un bote con capacidad para dos (el arriero y alguna de sus pertenecías). La dificultad es que si el puma se queda solo con la cabra la devorará, y lo mismo sucederá si la cabra se queda sola con la lechuga. ¿Cómo cruzar sin perder ninguna pertenencia?</a:t>
            </a:r>
          </a:p>
          <a:p>
            <a:pPr marL="0" lvl="0" indent="0" algn="l" rtl="0">
              <a:spcBef>
                <a:spcPts val="0"/>
              </a:spcBef>
              <a:spcAft>
                <a:spcPts val="0"/>
              </a:spcAft>
              <a:buClr>
                <a:schemeClr val="dk1"/>
              </a:buClr>
              <a:buSzPts val="1100"/>
              <a:buFont typeface="Arial"/>
              <a:buNone/>
            </a:pPr>
            <a:endParaRPr lang="es-ES" dirty="0"/>
          </a:p>
          <a:p>
            <a:pPr marL="0" indent="0">
              <a:buClr>
                <a:schemeClr val="dk1"/>
              </a:buClr>
              <a:buSzPts val="1100"/>
              <a:buNone/>
            </a:pPr>
            <a:r>
              <a:rPr lang="es-ES" b="1" dirty="0">
                <a:solidFill>
                  <a:schemeClr val="tx1"/>
                </a:solidFill>
              </a:rPr>
              <a:t>REPRESENTACIÓN DE LAS CONFIGURACIONES DEL UNIVERSO DEL PROBLEMA</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s-ES" sz="1400" dirty="0"/>
              <a:t>El arriero y cada una de sus pertenencias tienen que estar en alguna de las dos orillas. La representación del estado debe entonces indicar en que lado se encuentra cada uno de ellos. Para esto se puede utilizar un término simbólico con la siguiente sintaxis: estado(A,P,C,L), en que A, P, C y L son variables que representan, respectivamente, la posición del arriero, el puma, la cabra y la lechuga. Las variables pueden tomar dos valores: i y d, que simbolizan respectivamente el borde izquierdo y el borde derecho del rio. Por convención se elige partir en el borde izquierdo. El estado inicial es entonces estado(</a:t>
            </a:r>
            <a:r>
              <a:rPr lang="es-ES" sz="1400" dirty="0" err="1"/>
              <a:t>i,i,i,i</a:t>
            </a:r>
            <a:r>
              <a:rPr lang="es-ES" sz="1400" dirty="0"/>
              <a:t>). El estado objetivo es estado(</a:t>
            </a:r>
            <a:r>
              <a:rPr lang="es-ES" sz="1400" dirty="0" err="1"/>
              <a:t>d,d,d,d</a:t>
            </a:r>
            <a:r>
              <a:rPr lang="es-ES" sz="1400" dirty="0"/>
              <a:t>).</a:t>
            </a:r>
            <a:endParaRPr lang="en" sz="1400" dirty="0"/>
          </a:p>
        </p:txBody>
      </p:sp>
      <p:grpSp>
        <p:nvGrpSpPr>
          <p:cNvPr id="1879" name="Google Shape;1879;p40"/>
          <p:cNvGrpSpPr/>
          <p:nvPr/>
        </p:nvGrpSpPr>
        <p:grpSpPr>
          <a:xfrm>
            <a:off x="434232" y="539504"/>
            <a:ext cx="865229" cy="588779"/>
            <a:chOff x="3492675" y="2373759"/>
            <a:chExt cx="943441" cy="642001"/>
          </a:xfrm>
        </p:grpSpPr>
        <p:sp>
          <p:nvSpPr>
            <p:cNvPr id="1880" name="Google Shape;1880;p40"/>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0"/>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0"/>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0"/>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EJEMPLO DE ESPACIOS DE ESTADOS</a:t>
            </a:r>
            <a:endParaRPr dirty="0"/>
          </a:p>
        </p:txBody>
      </p:sp>
      <p:sp>
        <p:nvSpPr>
          <p:cNvPr id="1869" name="Google Shape;1869;p40"/>
          <p:cNvSpPr txBox="1">
            <a:spLocks noGrp="1"/>
          </p:cNvSpPr>
          <p:nvPr>
            <p:ph type="body" idx="1"/>
          </p:nvPr>
        </p:nvSpPr>
        <p:spPr>
          <a:xfrm>
            <a:off x="6074229" y="1325274"/>
            <a:ext cx="2913017" cy="33732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ES" b="1" dirty="0">
                <a:solidFill>
                  <a:schemeClr val="tx1"/>
                </a:solidFill>
              </a:rPr>
              <a:t>DEFINICIÓN DE LAS REGLAS DE TRANSICIÓN</a:t>
            </a:r>
            <a:endParaRPr lang="en" b="1" dirty="0">
              <a:solidFill>
                <a:schemeClr val="tx1"/>
              </a:solidFill>
            </a:endParaRPr>
          </a:p>
          <a:p>
            <a:pPr marL="0" lvl="0" indent="0" algn="l" rtl="0">
              <a:spcBef>
                <a:spcPts val="0"/>
              </a:spcBef>
              <a:spcAft>
                <a:spcPts val="0"/>
              </a:spcAft>
              <a:buClr>
                <a:schemeClr val="dk1"/>
              </a:buClr>
              <a:buSzPts val="1100"/>
              <a:buFont typeface="Arial"/>
              <a:buNone/>
            </a:pPr>
            <a:r>
              <a:rPr lang="es-ES" sz="1400" dirty="0"/>
              <a:t>El arriero tiene cuatro acciones posibles: cruzar solo, cruzar con el puma, cruzar con la cabra y cruzar con la lechuga. Estas acciones están condicionadas a que ambos pasajeros del bote estén en la misma orilla y a que no queden solos el puma con la cabra o la cabra con la lechuga. El estado resultante de una acción se determina intercambiando los valores i y d para los pasajeros del bote.</a:t>
            </a:r>
            <a:endParaRPr lang="es-ES" dirty="0"/>
          </a:p>
        </p:txBody>
      </p:sp>
      <p:grpSp>
        <p:nvGrpSpPr>
          <p:cNvPr id="1879" name="Google Shape;1879;p40"/>
          <p:cNvGrpSpPr/>
          <p:nvPr/>
        </p:nvGrpSpPr>
        <p:grpSpPr>
          <a:xfrm>
            <a:off x="434232" y="539504"/>
            <a:ext cx="865229" cy="588779"/>
            <a:chOff x="3492675" y="2373759"/>
            <a:chExt cx="943441" cy="642001"/>
          </a:xfrm>
        </p:grpSpPr>
        <p:sp>
          <p:nvSpPr>
            <p:cNvPr id="1880" name="Google Shape;1880;p40"/>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0"/>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0"/>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381F613-A0CE-4D31-B533-17E6D916471D}"/>
              </a:ext>
            </a:extLst>
          </p:cNvPr>
          <p:cNvPicPr>
            <a:picLocks noChangeAspect="1"/>
          </p:cNvPicPr>
          <p:nvPr/>
        </p:nvPicPr>
        <p:blipFill>
          <a:blip r:embed="rId3"/>
          <a:stretch>
            <a:fillRect/>
          </a:stretch>
        </p:blipFill>
        <p:spPr>
          <a:xfrm>
            <a:off x="938829" y="1464808"/>
            <a:ext cx="4914900" cy="2867025"/>
          </a:xfrm>
          <a:prstGeom prst="rect">
            <a:avLst/>
          </a:prstGeom>
        </p:spPr>
      </p:pic>
    </p:spTree>
    <p:extLst>
      <p:ext uri="{BB962C8B-B14F-4D97-AF65-F5344CB8AC3E}">
        <p14:creationId xmlns:p14="http://schemas.microsoft.com/office/powerpoint/2010/main" val="1965979680"/>
      </p:ext>
    </p:extLst>
  </p:cSld>
  <p:clrMapOvr>
    <a:masterClrMapping/>
  </p:clrMapOvr>
</p:sld>
</file>

<file path=ppt/theme/theme1.xml><?xml version="1.0" encoding="utf-8"?>
<a:theme xmlns:a="http://schemas.openxmlformats.org/drawingml/2006/main"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598</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Nunito Light</vt:lpstr>
      <vt:lpstr>Oxygen</vt:lpstr>
      <vt:lpstr>Arial</vt:lpstr>
      <vt:lpstr>Montserrat Alternates</vt:lpstr>
      <vt:lpstr>Wingdings</vt:lpstr>
      <vt:lpstr>Roboto</vt:lpstr>
      <vt:lpstr>Encode Sans</vt:lpstr>
      <vt:lpstr>Paytone One</vt:lpstr>
      <vt:lpstr>Emotional Loneliness First Aid by Slidesgo</vt:lpstr>
      <vt:lpstr>Representación de problemas de juego humano – máquina como búsqueda  en un espacio de estado</vt:lpstr>
      <vt:lpstr>TABLA DE CONTENIDO</vt:lpstr>
      <vt:lpstr>ESPACIOS DE ESTADOS</vt:lpstr>
      <vt:lpstr>ÁRBOLES DE BÚSQUEDA</vt:lpstr>
      <vt:lpstr>EJEMPLO DE ESPACIOS DE ESTADOS</vt:lpstr>
      <vt:lpstr>EJEMPLO DE ESPACIOS DE ESTADOS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problemas de juego humano – máquina como búsqueda  en un espacio de estado</dc:title>
  <dc:creator>USUARIO</dc:creator>
  <cp:lastModifiedBy>Dulce Maria Huamani Avenda�o</cp:lastModifiedBy>
  <cp:revision>2</cp:revision>
  <dcterms:modified xsi:type="dcterms:W3CDTF">2021-11-08T03:55:49Z</dcterms:modified>
</cp:coreProperties>
</file>