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315" r:id="rId2"/>
    <p:sldId id="258" r:id="rId3"/>
    <p:sldId id="263" r:id="rId4"/>
    <p:sldId id="257" r:id="rId5"/>
    <p:sldId id="316" r:id="rId6"/>
    <p:sldId id="317" r:id="rId7"/>
    <p:sldId id="318" r:id="rId8"/>
    <p:sldId id="319" r:id="rId9"/>
    <p:sldId id="320" r:id="rId10"/>
    <p:sldId id="321" r:id="rId11"/>
  </p:sldIdLst>
  <p:sldSz cx="9144000" cy="5143500" type="screen16x9"/>
  <p:notesSz cx="6858000" cy="9144000"/>
  <p:embeddedFontLst>
    <p:embeddedFont>
      <p:font typeface="Encode Sans" panose="020B0604020202020204" charset="0"/>
      <p:regular r:id="rId13"/>
      <p:bold r:id="rId14"/>
    </p:embeddedFont>
    <p:embeddedFont>
      <p:font typeface="Montserrat Alternates" panose="020B0604020202020204" charset="0"/>
      <p:regular r:id="rId15"/>
      <p:bold r:id="rId16"/>
      <p:italic r:id="rId17"/>
      <p:boldItalic r:id="rId18"/>
    </p:embeddedFont>
    <p:embeddedFont>
      <p:font typeface="Oxygen" panose="02000503000000000000" pitchFamily="2" charset="0"/>
      <p:regular r:id="rId19"/>
      <p:bold r:id="rId20"/>
    </p:embeddedFont>
    <p:embeddedFont>
      <p:font typeface="Paytone One" panose="020B0604020202020204" charset="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06CAC-B728-4F3E-B8F8-CE9F2F09342D}">
  <a:tblStyle styleId="{C9606CAC-B728-4F3E-B8F8-CE9F2F0934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93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a80cf2c364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5" name="Google Shape;1845;ga80cf2c364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47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95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78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63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1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35200" y="3617400"/>
            <a:ext cx="5308680" cy="1526057"/>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724" y="0"/>
            <a:ext cx="4953404" cy="1790987"/>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555577" y="1013346"/>
            <a:ext cx="38118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005577" y="3341271"/>
            <a:ext cx="29118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146800" y="-60100"/>
            <a:ext cx="725875" cy="709300"/>
            <a:chOff x="703175" y="3286325"/>
            <a:chExt cx="725875" cy="709300"/>
          </a:xfrm>
        </p:grpSpPr>
        <p:sp>
          <p:nvSpPr>
            <p:cNvPr id="14" name="Google Shape;14;p2"/>
            <p:cNvSpPr/>
            <p:nvPr/>
          </p:nvSpPr>
          <p:spPr>
            <a:xfrm>
              <a:off x="1048975" y="3589325"/>
              <a:ext cx="51950" cy="52525"/>
            </a:xfrm>
            <a:custGeom>
              <a:avLst/>
              <a:gdLst/>
              <a:ahLst/>
              <a:cxnLst/>
              <a:rect l="l" t="t" r="r" b="b"/>
              <a:pathLst>
                <a:path w="2078" h="2101" extrusionOk="0">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06175" y="3486050"/>
              <a:ext cx="46825" cy="49075"/>
            </a:xfrm>
            <a:custGeom>
              <a:avLst/>
              <a:gdLst/>
              <a:ahLst/>
              <a:cxnLst/>
              <a:rect l="l" t="t" r="r" b="b"/>
              <a:pathLst>
                <a:path w="1873" h="1963" extrusionOk="0">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25725" y="3567650"/>
              <a:ext cx="49675" cy="47375"/>
            </a:xfrm>
            <a:custGeom>
              <a:avLst/>
              <a:gdLst/>
              <a:ahLst/>
              <a:cxnLst/>
              <a:rect l="l" t="t" r="r" b="b"/>
              <a:pathLst>
                <a:path w="1987" h="1895" extrusionOk="0">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6850" y="3693750"/>
              <a:ext cx="43375" cy="51675"/>
            </a:xfrm>
            <a:custGeom>
              <a:avLst/>
              <a:gdLst/>
              <a:ahLst/>
              <a:cxnLst/>
              <a:rect l="l" t="t" r="r" b="b"/>
              <a:pathLst>
                <a:path w="1735" h="2067" extrusionOk="0">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0675" y="3739125"/>
              <a:ext cx="41675" cy="49350"/>
            </a:xfrm>
            <a:custGeom>
              <a:avLst/>
              <a:gdLst/>
              <a:ahLst/>
              <a:cxnLst/>
              <a:rect l="l" t="t" r="r" b="b"/>
              <a:pathLst>
                <a:path w="1667" h="1974" extrusionOk="0">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157400" y="3674925"/>
              <a:ext cx="44525" cy="41675"/>
            </a:xfrm>
            <a:custGeom>
              <a:avLst/>
              <a:gdLst/>
              <a:ahLst/>
              <a:cxnLst/>
              <a:rect l="l" t="t" r="r" b="b"/>
              <a:pathLst>
                <a:path w="1781" h="1667" extrusionOk="0">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73950" y="3534550"/>
              <a:ext cx="41675" cy="46525"/>
            </a:xfrm>
            <a:custGeom>
              <a:avLst/>
              <a:gdLst/>
              <a:ahLst/>
              <a:cxnLst/>
              <a:rect l="l" t="t" r="r" b="b"/>
              <a:pathLst>
                <a:path w="1667" h="1861" extrusionOk="0">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07175" y="3440400"/>
              <a:ext cx="41700" cy="48175"/>
            </a:xfrm>
            <a:custGeom>
              <a:avLst/>
              <a:gdLst/>
              <a:ahLst/>
              <a:cxnLst/>
              <a:rect l="l" t="t" r="r" b="b"/>
              <a:pathLst>
                <a:path w="1668" h="1927" extrusionOk="0">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77650" y="3383475"/>
              <a:ext cx="50825" cy="51225"/>
            </a:xfrm>
            <a:custGeom>
              <a:avLst/>
              <a:gdLst/>
              <a:ahLst/>
              <a:cxnLst/>
              <a:rect l="l" t="t" r="r" b="b"/>
              <a:pathLst>
                <a:path w="2033" h="2049" extrusionOk="0">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1225" y="3473475"/>
              <a:ext cx="46800" cy="47825"/>
            </a:xfrm>
            <a:custGeom>
              <a:avLst/>
              <a:gdLst/>
              <a:ahLst/>
              <a:cxnLst/>
              <a:rect l="l" t="t" r="r" b="b"/>
              <a:pathLst>
                <a:path w="1872" h="1913" extrusionOk="0">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575" y="3607200"/>
              <a:ext cx="45125" cy="49900"/>
            </a:xfrm>
            <a:custGeom>
              <a:avLst/>
              <a:gdLst/>
              <a:ahLst/>
              <a:cxnLst/>
              <a:rect l="l" t="t" r="r" b="b"/>
              <a:pathLst>
                <a:path w="1805" h="1996" extrusionOk="0">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5525" y="3754800"/>
              <a:ext cx="41700" cy="49675"/>
            </a:xfrm>
            <a:custGeom>
              <a:avLst/>
              <a:gdLst/>
              <a:ahLst/>
              <a:cxnLst/>
              <a:rect l="l" t="t" r="r" b="b"/>
              <a:pathLst>
                <a:path w="1668" h="1987" extrusionOk="0">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03900" y="3859000"/>
              <a:ext cx="49100" cy="46850"/>
            </a:xfrm>
            <a:custGeom>
              <a:avLst/>
              <a:gdLst/>
              <a:ahLst/>
              <a:cxnLst/>
              <a:rect l="l" t="t" r="r" b="b"/>
              <a:pathLst>
                <a:path w="1964" h="1874" extrusionOk="0">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81375" y="3800650"/>
              <a:ext cx="47375" cy="53000"/>
            </a:xfrm>
            <a:custGeom>
              <a:avLst/>
              <a:gdLst/>
              <a:ahLst/>
              <a:cxnLst/>
              <a:rect l="l" t="t" r="r" b="b"/>
              <a:pathLst>
                <a:path w="1895" h="2120" extrusionOk="0">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73250" y="3659075"/>
              <a:ext cx="48525" cy="51250"/>
            </a:xfrm>
            <a:custGeom>
              <a:avLst/>
              <a:gdLst/>
              <a:ahLst/>
              <a:cxnLst/>
              <a:rect l="l" t="t" r="r" b="b"/>
              <a:pathLst>
                <a:path w="1941" h="2050" extrusionOk="0">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4650" y="3505575"/>
              <a:ext cx="45100" cy="53250"/>
            </a:xfrm>
            <a:custGeom>
              <a:avLst/>
              <a:gdLst/>
              <a:ahLst/>
              <a:cxnLst/>
              <a:rect l="l" t="t" r="r" b="b"/>
              <a:pathLst>
                <a:path w="1804" h="2130" extrusionOk="0">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49850" y="3394925"/>
              <a:ext cx="600" cy="975"/>
            </a:xfrm>
            <a:custGeom>
              <a:avLst/>
              <a:gdLst/>
              <a:ahLst/>
              <a:cxnLst/>
              <a:rect l="l" t="t" r="r" b="b"/>
              <a:pathLst>
                <a:path w="24" h="39" extrusionOk="0">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03050" y="3383325"/>
              <a:ext cx="49675" cy="42825"/>
            </a:xfrm>
            <a:custGeom>
              <a:avLst/>
              <a:gdLst/>
              <a:ahLst/>
              <a:cxnLst/>
              <a:rect l="l" t="t" r="r" b="b"/>
              <a:pathLst>
                <a:path w="1987" h="1713" extrusionOk="0">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83225" y="3300150"/>
              <a:ext cx="43950" cy="42550"/>
            </a:xfrm>
            <a:custGeom>
              <a:avLst/>
              <a:gdLst/>
              <a:ahLst/>
              <a:cxnLst/>
              <a:rect l="l" t="t" r="r" b="b"/>
              <a:pathLst>
                <a:path w="1758" h="1702" extrusionOk="0">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82925" y="3315425"/>
              <a:ext cx="46825" cy="48525"/>
            </a:xfrm>
            <a:custGeom>
              <a:avLst/>
              <a:gdLst/>
              <a:ahLst/>
              <a:cxnLst/>
              <a:rect l="l" t="t" r="r" b="b"/>
              <a:pathLst>
                <a:path w="1873" h="1941" extrusionOk="0">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8500" y="3442100"/>
              <a:ext cx="41675" cy="44750"/>
            </a:xfrm>
            <a:custGeom>
              <a:avLst/>
              <a:gdLst/>
              <a:ahLst/>
              <a:cxnLst/>
              <a:rect l="l" t="t" r="r" b="b"/>
              <a:pathLst>
                <a:path w="1667" h="1790" extrusionOk="0">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03175" y="3628400"/>
              <a:ext cx="42825" cy="40825"/>
            </a:xfrm>
            <a:custGeom>
              <a:avLst/>
              <a:gdLst/>
              <a:ahLst/>
              <a:cxnLst/>
              <a:rect l="l" t="t" r="r" b="b"/>
              <a:pathLst>
                <a:path w="1713" h="1633" extrusionOk="0">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9400" y="3799875"/>
              <a:ext cx="45675" cy="45125"/>
            </a:xfrm>
            <a:custGeom>
              <a:avLst/>
              <a:gdLst/>
              <a:ahLst/>
              <a:cxnLst/>
              <a:rect l="l" t="t" r="r" b="b"/>
              <a:pathLst>
                <a:path w="1827" h="1805" extrusionOk="0">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8075" y="3920575"/>
              <a:ext cx="43375" cy="44475"/>
            </a:xfrm>
            <a:custGeom>
              <a:avLst/>
              <a:gdLst/>
              <a:ahLst/>
              <a:cxnLst/>
              <a:rect l="l" t="t" r="r" b="b"/>
              <a:pathLst>
                <a:path w="1735" h="1779" extrusionOk="0">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70675" y="3952375"/>
              <a:ext cx="43375" cy="43250"/>
            </a:xfrm>
            <a:custGeom>
              <a:avLst/>
              <a:gdLst/>
              <a:ahLst/>
              <a:cxnLst/>
              <a:rect l="l" t="t" r="r" b="b"/>
              <a:pathLst>
                <a:path w="1735" h="1730" extrusionOk="0">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62400" y="3871225"/>
              <a:ext cx="41100" cy="47800"/>
            </a:xfrm>
            <a:custGeom>
              <a:avLst/>
              <a:gdLst/>
              <a:ahLst/>
              <a:cxnLst/>
              <a:rect l="l" t="t" r="r" b="b"/>
              <a:pathLst>
                <a:path w="1644" h="1912" extrusionOk="0">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22325" y="3765075"/>
              <a:ext cx="41675" cy="46525"/>
            </a:xfrm>
            <a:custGeom>
              <a:avLst/>
              <a:gdLst/>
              <a:ahLst/>
              <a:cxnLst/>
              <a:rect l="l" t="t" r="r" b="b"/>
              <a:pathLst>
                <a:path w="1667" h="1861" extrusionOk="0">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82800" y="3611000"/>
              <a:ext cx="46250" cy="51950"/>
            </a:xfrm>
            <a:custGeom>
              <a:avLst/>
              <a:gdLst/>
              <a:ahLst/>
              <a:cxnLst/>
              <a:rect l="l" t="t" r="r" b="b"/>
              <a:pathLst>
                <a:path w="1850" h="2078" extrusionOk="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51425" y="3407600"/>
              <a:ext cx="43375" cy="47650"/>
            </a:xfrm>
            <a:custGeom>
              <a:avLst/>
              <a:gdLst/>
              <a:ahLst/>
              <a:cxnLst/>
              <a:rect l="l" t="t" r="r" b="b"/>
              <a:pathLst>
                <a:path w="1735" h="1906" extrusionOk="0">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40150" y="3286325"/>
              <a:ext cx="45100" cy="44375"/>
            </a:xfrm>
            <a:custGeom>
              <a:avLst/>
              <a:gdLst/>
              <a:ahLst/>
              <a:cxnLst/>
              <a:rect l="l" t="t" r="r" b="b"/>
              <a:pathLst>
                <a:path w="1804" h="1775" extrusionOk="0">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456106" y="902930"/>
            <a:ext cx="679575" cy="655229"/>
            <a:chOff x="493750" y="169525"/>
            <a:chExt cx="1067675" cy="1029425"/>
          </a:xfrm>
        </p:grpSpPr>
        <p:sp>
          <p:nvSpPr>
            <p:cNvPr id="45" name="Google Shape;45;p2"/>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667925" y="4654500"/>
            <a:ext cx="446250" cy="453375"/>
            <a:chOff x="4350100" y="1147775"/>
            <a:chExt cx="446250" cy="453375"/>
          </a:xfrm>
        </p:grpSpPr>
        <p:sp>
          <p:nvSpPr>
            <p:cNvPr id="53" name="Google Shape;53;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8667925" y="3535200"/>
            <a:ext cx="572925" cy="787025"/>
            <a:chOff x="3127800" y="2228675"/>
            <a:chExt cx="572925" cy="787025"/>
          </a:xfrm>
        </p:grpSpPr>
        <p:sp>
          <p:nvSpPr>
            <p:cNvPr id="57" name="Google Shape;57;p2"/>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7481383">
            <a:off x="1162903" y="-100174"/>
            <a:ext cx="446225" cy="453350"/>
            <a:chOff x="4350100" y="1147775"/>
            <a:chExt cx="446250" cy="453375"/>
          </a:xfrm>
        </p:grpSpPr>
        <p:sp>
          <p:nvSpPr>
            <p:cNvPr id="72" name="Google Shape;72;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3"/>
          <p:cNvSpPr/>
          <p:nvPr/>
        </p:nvSpPr>
        <p:spPr>
          <a:xfrm flipH="1">
            <a:off x="0" y="3770350"/>
            <a:ext cx="5946200" cy="1373150"/>
          </a:xfrm>
          <a:custGeom>
            <a:avLst/>
            <a:gdLst/>
            <a:ahLst/>
            <a:cxnLst/>
            <a:rect l="l" t="t" r="r" b="b"/>
            <a:pathLst>
              <a:path w="237848" h="54926" extrusionOk="0">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825063" flipH="1">
            <a:off x="627008" y="-959787"/>
            <a:ext cx="8990661" cy="3255571"/>
          </a:xfrm>
          <a:custGeom>
            <a:avLst/>
            <a:gdLst/>
            <a:ahLst/>
            <a:cxnLst/>
            <a:rect l="l" t="t" r="r" b="b"/>
            <a:pathLst>
              <a:path w="346512" h="125474" extrusionOk="0">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79" name="Google Shape;79;p3"/>
          <p:cNvSpPr txBox="1">
            <a:spLocks noGrp="1"/>
          </p:cNvSpPr>
          <p:nvPr>
            <p:ph type="title" idx="2" hasCustomPrompt="1"/>
          </p:nvPr>
        </p:nvSpPr>
        <p:spPr>
          <a:xfrm>
            <a:off x="3805800" y="895750"/>
            <a:ext cx="1532400" cy="10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0" name="Google Shape;80;p3"/>
          <p:cNvSpPr txBox="1">
            <a:spLocks noGrp="1"/>
          </p:cNvSpPr>
          <p:nvPr>
            <p:ph type="subTitle" idx="1"/>
          </p:nvPr>
        </p:nvSpPr>
        <p:spPr>
          <a:xfrm>
            <a:off x="3388200" y="3836625"/>
            <a:ext cx="23676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 name="Google Shape;81;p3"/>
          <p:cNvGrpSpPr/>
          <p:nvPr/>
        </p:nvGrpSpPr>
        <p:grpSpPr>
          <a:xfrm>
            <a:off x="8076200" y="44013"/>
            <a:ext cx="999200" cy="990975"/>
            <a:chOff x="3102700" y="494350"/>
            <a:chExt cx="999200" cy="990975"/>
          </a:xfrm>
        </p:grpSpPr>
        <p:sp>
          <p:nvSpPr>
            <p:cNvPr id="82" name="Google Shape;82;p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8913838" y="2052350"/>
            <a:ext cx="499325" cy="491150"/>
            <a:chOff x="5045125" y="935250"/>
            <a:chExt cx="499325" cy="491150"/>
          </a:xfrm>
        </p:grpSpPr>
        <p:sp>
          <p:nvSpPr>
            <p:cNvPr id="115" name="Google Shape;115;p3"/>
            <p:cNvSpPr/>
            <p:nvPr/>
          </p:nvSpPr>
          <p:spPr>
            <a:xfrm>
              <a:off x="5045125" y="935250"/>
              <a:ext cx="499325" cy="491150"/>
            </a:xfrm>
            <a:custGeom>
              <a:avLst/>
              <a:gdLst/>
              <a:ahLst/>
              <a:cxnLst/>
              <a:rect l="l" t="t" r="r" b="b"/>
              <a:pathLst>
                <a:path w="19973" h="19646" extrusionOk="0">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110175" y="1017625"/>
              <a:ext cx="366375" cy="339850"/>
            </a:xfrm>
            <a:custGeom>
              <a:avLst/>
              <a:gdLst/>
              <a:ahLst/>
              <a:cxnLst/>
              <a:rect l="l" t="t" r="r" b="b"/>
              <a:pathLst>
                <a:path w="14655" h="13594" extrusionOk="0">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224300" y="1133125"/>
              <a:ext cx="132400" cy="128250"/>
            </a:xfrm>
            <a:custGeom>
              <a:avLst/>
              <a:gdLst/>
              <a:ahLst/>
              <a:cxnLst/>
              <a:rect l="l" t="t" r="r" b="b"/>
              <a:pathLst>
                <a:path w="5296" h="5130" extrusionOk="0">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3"/>
          <p:cNvGrpSpPr/>
          <p:nvPr/>
        </p:nvGrpSpPr>
        <p:grpSpPr>
          <a:xfrm>
            <a:off x="119825" y="4317150"/>
            <a:ext cx="572925" cy="787025"/>
            <a:chOff x="3127800" y="2228675"/>
            <a:chExt cx="572925" cy="787025"/>
          </a:xfrm>
        </p:grpSpPr>
        <p:sp>
          <p:nvSpPr>
            <p:cNvPr id="119" name="Google Shape;119;p3"/>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3"/>
          <p:cNvSpPr/>
          <p:nvPr/>
        </p:nvSpPr>
        <p:spPr>
          <a:xfrm rot="972023">
            <a:off x="1146342" y="4795538"/>
            <a:ext cx="1223185" cy="348153"/>
          </a:xfrm>
          <a:custGeom>
            <a:avLst/>
            <a:gdLst/>
            <a:ahLst/>
            <a:cxnLst/>
            <a:rect l="l" t="t" r="r" b="b"/>
            <a:pathLst>
              <a:path w="48927" h="13926" extrusionOk="0">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3"/>
          <p:cNvGrpSpPr/>
          <p:nvPr/>
        </p:nvGrpSpPr>
        <p:grpSpPr>
          <a:xfrm>
            <a:off x="6800525" y="-129850"/>
            <a:ext cx="465675" cy="498700"/>
            <a:chOff x="6693675" y="2186900"/>
            <a:chExt cx="465675" cy="498700"/>
          </a:xfrm>
        </p:grpSpPr>
        <p:sp>
          <p:nvSpPr>
            <p:cNvPr id="135" name="Google Shape;135;p3"/>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3"/>
          <p:cNvGrpSpPr/>
          <p:nvPr/>
        </p:nvGrpSpPr>
        <p:grpSpPr>
          <a:xfrm>
            <a:off x="66775" y="3383375"/>
            <a:ext cx="416575" cy="426150"/>
            <a:chOff x="5045125" y="2936525"/>
            <a:chExt cx="416575" cy="426150"/>
          </a:xfrm>
        </p:grpSpPr>
        <p:sp>
          <p:nvSpPr>
            <p:cNvPr id="148" name="Google Shape;148;p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sp>
        <p:nvSpPr>
          <p:cNvPr id="151" name="Google Shape;151;p4"/>
          <p:cNvSpPr/>
          <p:nvPr/>
        </p:nvSpPr>
        <p:spPr>
          <a:xfrm flipH="1">
            <a:off x="4451877" y="-3165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3" name="Google Shape;153;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54" name="Google Shape;154;p4"/>
          <p:cNvSpPr/>
          <p:nvPr/>
        </p:nvSpPr>
        <p:spPr>
          <a:xfrm rot="10800000" flipH="1">
            <a:off x="-32800" y="4651603"/>
            <a:ext cx="3340365" cy="720497"/>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4"/>
          <p:cNvGrpSpPr/>
          <p:nvPr/>
        </p:nvGrpSpPr>
        <p:grpSpPr>
          <a:xfrm>
            <a:off x="8352300" y="-170450"/>
            <a:ext cx="1067675" cy="1029425"/>
            <a:chOff x="493750" y="169525"/>
            <a:chExt cx="1067675" cy="1029425"/>
          </a:xfrm>
        </p:grpSpPr>
        <p:sp>
          <p:nvSpPr>
            <p:cNvPr id="156" name="Google Shape;156;p4"/>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2335426">
            <a:off x="-103754" y="3961016"/>
            <a:ext cx="1084249" cy="1583336"/>
            <a:chOff x="6208650" y="2186900"/>
            <a:chExt cx="1084225" cy="1583300"/>
          </a:xfrm>
        </p:grpSpPr>
        <p:grpSp>
          <p:nvGrpSpPr>
            <p:cNvPr id="164" name="Google Shape;164;p4"/>
            <p:cNvGrpSpPr/>
            <p:nvPr/>
          </p:nvGrpSpPr>
          <p:grpSpPr>
            <a:xfrm>
              <a:off x="6693675" y="2186900"/>
              <a:ext cx="465675" cy="498700"/>
              <a:chOff x="6693675" y="2186900"/>
              <a:chExt cx="465675" cy="498700"/>
            </a:xfrm>
          </p:grpSpPr>
          <p:sp>
            <p:nvSpPr>
              <p:cNvPr id="165" name="Google Shape;165;p4"/>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6958450" y="3653900"/>
              <a:ext cx="334425" cy="116300"/>
              <a:chOff x="6958450" y="3653900"/>
              <a:chExt cx="334425" cy="116300"/>
            </a:xfrm>
          </p:grpSpPr>
          <p:sp>
            <p:nvSpPr>
              <p:cNvPr id="178" name="Google Shape;178;p4"/>
              <p:cNvSpPr/>
              <p:nvPr/>
            </p:nvSpPr>
            <p:spPr>
              <a:xfrm>
                <a:off x="6958450" y="3674500"/>
                <a:ext cx="69075" cy="56250"/>
              </a:xfrm>
              <a:custGeom>
                <a:avLst/>
                <a:gdLst/>
                <a:ahLst/>
                <a:cxnLst/>
                <a:rect l="l" t="t" r="r" b="b"/>
                <a:pathLst>
                  <a:path w="2763" h="2250" extrusionOk="0">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077725" y="3736650"/>
                <a:ext cx="77050" cy="33550"/>
              </a:xfrm>
              <a:custGeom>
                <a:avLst/>
                <a:gdLst/>
                <a:ahLst/>
                <a:cxnLst/>
                <a:rect l="l" t="t" r="r" b="b"/>
                <a:pathLst>
                  <a:path w="3082" h="1342" extrusionOk="0">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7207250" y="3699750"/>
                <a:ext cx="85625" cy="56800"/>
              </a:xfrm>
              <a:custGeom>
                <a:avLst/>
                <a:gdLst/>
                <a:ahLst/>
                <a:cxnLst/>
                <a:rect l="l" t="t" r="r" b="b"/>
                <a:pathLst>
                  <a:path w="3425" h="2272" extrusionOk="0">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141625" y="3658950"/>
                <a:ext cx="79925" cy="43600"/>
              </a:xfrm>
              <a:custGeom>
                <a:avLst/>
                <a:gdLst/>
                <a:ahLst/>
                <a:cxnLst/>
                <a:rect l="l" t="t" r="r" b="b"/>
                <a:pathLst>
                  <a:path w="3197" h="1744" extrusionOk="0">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7029200" y="3653900"/>
                <a:ext cx="62775" cy="35900"/>
              </a:xfrm>
              <a:custGeom>
                <a:avLst/>
                <a:gdLst/>
                <a:ahLst/>
                <a:cxnLst/>
                <a:rect l="l" t="t" r="r" b="b"/>
                <a:pathLst>
                  <a:path w="2511" h="1436" extrusionOk="0">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6208650" y="2868925"/>
              <a:ext cx="204300" cy="433525"/>
              <a:chOff x="6208650" y="2868925"/>
              <a:chExt cx="204300" cy="433525"/>
            </a:xfrm>
          </p:grpSpPr>
          <p:sp>
            <p:nvSpPr>
              <p:cNvPr id="184" name="Google Shape;184;p4"/>
              <p:cNvSpPr/>
              <p:nvPr/>
            </p:nvSpPr>
            <p:spPr>
              <a:xfrm>
                <a:off x="6213225" y="2978950"/>
                <a:ext cx="41675" cy="79750"/>
              </a:xfrm>
              <a:custGeom>
                <a:avLst/>
                <a:gdLst/>
                <a:ahLst/>
                <a:cxnLst/>
                <a:rect l="l" t="t" r="r" b="b"/>
                <a:pathLst>
                  <a:path w="1667" h="3190" extrusionOk="0">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208650" y="3112275"/>
                <a:ext cx="35400" cy="79900"/>
              </a:xfrm>
              <a:custGeom>
                <a:avLst/>
                <a:gdLst/>
                <a:ahLst/>
                <a:cxnLst/>
                <a:rect l="l" t="t" r="r" b="b"/>
                <a:pathLst>
                  <a:path w="1416" h="3196" extrusionOk="0">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255425" y="3235500"/>
                <a:ext cx="75925" cy="66950"/>
              </a:xfrm>
              <a:custGeom>
                <a:avLst/>
                <a:gdLst/>
                <a:ahLst/>
                <a:cxnLst/>
                <a:rect l="l" t="t" r="r" b="b"/>
                <a:pathLst>
                  <a:path w="3037" h="2678" extrusionOk="0">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293100" y="3148225"/>
                <a:ext cx="49675" cy="64500"/>
              </a:xfrm>
              <a:custGeom>
                <a:avLst/>
                <a:gdLst/>
                <a:ahLst/>
                <a:cxnLst/>
                <a:rect l="l" t="t" r="r" b="b"/>
                <a:pathLst>
                  <a:path w="1987" h="2580" extrusionOk="0">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284525" y="3005000"/>
                <a:ext cx="35975" cy="66800"/>
              </a:xfrm>
              <a:custGeom>
                <a:avLst/>
                <a:gdLst/>
                <a:ahLst/>
                <a:cxnLst/>
                <a:rect l="l" t="t" r="r" b="b"/>
                <a:pathLst>
                  <a:path w="1439" h="2672" extrusionOk="0">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6345025" y="3061100"/>
                <a:ext cx="43400" cy="79850"/>
              </a:xfrm>
              <a:custGeom>
                <a:avLst/>
                <a:gdLst/>
                <a:ahLst/>
                <a:cxnLst/>
                <a:rect l="l" t="t" r="r" b="b"/>
                <a:pathLst>
                  <a:path w="1736" h="3194" extrusionOk="0">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6360425" y="2925100"/>
                <a:ext cx="52525" cy="74600"/>
              </a:xfrm>
              <a:custGeom>
                <a:avLst/>
                <a:gdLst/>
                <a:ahLst/>
                <a:cxnLst/>
                <a:rect l="l" t="t" r="r" b="b"/>
                <a:pathLst>
                  <a:path w="2101" h="2984" extrusionOk="0">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315925" y="2868925"/>
                <a:ext cx="49100" cy="66850"/>
              </a:xfrm>
              <a:custGeom>
                <a:avLst/>
                <a:gdLst/>
                <a:ahLst/>
                <a:cxnLst/>
                <a:rect l="l" t="t" r="r" b="b"/>
                <a:pathLst>
                  <a:path w="1964" h="2674" extrusionOk="0">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28"/>
        <p:cNvGrpSpPr/>
        <p:nvPr/>
      </p:nvGrpSpPr>
      <p:grpSpPr>
        <a:xfrm>
          <a:off x="0" y="0"/>
          <a:ext cx="0" cy="0"/>
          <a:chOff x="0" y="0"/>
          <a:chExt cx="0" cy="0"/>
        </a:xfrm>
      </p:grpSpPr>
      <p:sp>
        <p:nvSpPr>
          <p:cNvPr id="529" name="Google Shape;529;p13"/>
          <p:cNvSpPr/>
          <p:nvPr/>
        </p:nvSpPr>
        <p:spPr>
          <a:xfrm>
            <a:off x="-23550" y="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txBox="1">
            <a:spLocks noGrp="1"/>
          </p:cNvSpPr>
          <p:nvPr>
            <p:ph type="subTitle" idx="1"/>
          </p:nvPr>
        </p:nvSpPr>
        <p:spPr>
          <a:xfrm>
            <a:off x="1427225"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1" name="Google Shape;531;p13"/>
          <p:cNvSpPr txBox="1">
            <a:spLocks noGrp="1"/>
          </p:cNvSpPr>
          <p:nvPr>
            <p:ph type="subTitle" idx="2"/>
          </p:nvPr>
        </p:nvSpPr>
        <p:spPr>
          <a:xfrm>
            <a:off x="1427225"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2" name="Google Shape;532;p13"/>
          <p:cNvSpPr txBox="1">
            <a:spLocks noGrp="1"/>
          </p:cNvSpPr>
          <p:nvPr>
            <p:ph type="title" hasCustomPrompt="1"/>
          </p:nvPr>
        </p:nvSpPr>
        <p:spPr>
          <a:xfrm>
            <a:off x="713225"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3" name="Google Shape;533;p13"/>
          <p:cNvSpPr txBox="1">
            <a:spLocks noGrp="1"/>
          </p:cNvSpPr>
          <p:nvPr>
            <p:ph type="subTitle" idx="3"/>
          </p:nvPr>
        </p:nvSpPr>
        <p:spPr>
          <a:xfrm>
            <a:off x="1427225"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4" name="Google Shape;534;p13"/>
          <p:cNvSpPr txBox="1">
            <a:spLocks noGrp="1"/>
          </p:cNvSpPr>
          <p:nvPr>
            <p:ph type="subTitle" idx="4"/>
          </p:nvPr>
        </p:nvSpPr>
        <p:spPr>
          <a:xfrm>
            <a:off x="1427225"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5" name="Google Shape;535;p13"/>
          <p:cNvSpPr txBox="1">
            <a:spLocks noGrp="1"/>
          </p:cNvSpPr>
          <p:nvPr>
            <p:ph type="title" idx="5" hasCustomPrompt="1"/>
          </p:nvPr>
        </p:nvSpPr>
        <p:spPr>
          <a:xfrm>
            <a:off x="713225"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6" name="Google Shape;536;p13"/>
          <p:cNvSpPr txBox="1">
            <a:spLocks noGrp="1"/>
          </p:cNvSpPr>
          <p:nvPr>
            <p:ph type="subTitle" idx="6"/>
          </p:nvPr>
        </p:nvSpPr>
        <p:spPr>
          <a:xfrm>
            <a:off x="5318350"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7" name="Google Shape;537;p13"/>
          <p:cNvSpPr txBox="1">
            <a:spLocks noGrp="1"/>
          </p:cNvSpPr>
          <p:nvPr>
            <p:ph type="subTitle" idx="7"/>
          </p:nvPr>
        </p:nvSpPr>
        <p:spPr>
          <a:xfrm>
            <a:off x="5318350"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8" name="Google Shape;538;p13"/>
          <p:cNvSpPr txBox="1">
            <a:spLocks noGrp="1"/>
          </p:cNvSpPr>
          <p:nvPr>
            <p:ph type="title" idx="8" hasCustomPrompt="1"/>
          </p:nvPr>
        </p:nvSpPr>
        <p:spPr>
          <a:xfrm>
            <a:off x="4604350"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9" name="Google Shape;539;p13"/>
          <p:cNvSpPr txBox="1">
            <a:spLocks noGrp="1"/>
          </p:cNvSpPr>
          <p:nvPr>
            <p:ph type="subTitle" idx="9"/>
          </p:nvPr>
        </p:nvSpPr>
        <p:spPr>
          <a:xfrm>
            <a:off x="5318350"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40" name="Google Shape;540;p13"/>
          <p:cNvSpPr txBox="1">
            <a:spLocks noGrp="1"/>
          </p:cNvSpPr>
          <p:nvPr>
            <p:ph type="subTitle" idx="13"/>
          </p:nvPr>
        </p:nvSpPr>
        <p:spPr>
          <a:xfrm>
            <a:off x="5318350"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41" name="Google Shape;541;p13"/>
          <p:cNvSpPr txBox="1">
            <a:spLocks noGrp="1"/>
          </p:cNvSpPr>
          <p:nvPr>
            <p:ph type="title" idx="14" hasCustomPrompt="1"/>
          </p:nvPr>
        </p:nvSpPr>
        <p:spPr>
          <a:xfrm>
            <a:off x="4604350"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42" name="Google Shape;54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13"/>
          <p:cNvSpPr/>
          <p:nvPr/>
        </p:nvSpPr>
        <p:spPr>
          <a:xfrm rot="10800000">
            <a:off x="5708083" y="4408411"/>
            <a:ext cx="3480342" cy="750689"/>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13"/>
          <p:cNvGrpSpPr/>
          <p:nvPr/>
        </p:nvGrpSpPr>
        <p:grpSpPr>
          <a:xfrm>
            <a:off x="-117450" y="-64200"/>
            <a:ext cx="999200" cy="990975"/>
            <a:chOff x="3102700" y="494350"/>
            <a:chExt cx="999200" cy="990975"/>
          </a:xfrm>
        </p:grpSpPr>
        <p:sp>
          <p:nvSpPr>
            <p:cNvPr id="545" name="Google Shape;545;p1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3"/>
          <p:cNvGrpSpPr/>
          <p:nvPr/>
        </p:nvGrpSpPr>
        <p:grpSpPr>
          <a:xfrm>
            <a:off x="6514450" y="4555425"/>
            <a:ext cx="1067700" cy="1029050"/>
            <a:chOff x="4445375" y="3754025"/>
            <a:chExt cx="1067700" cy="1029050"/>
          </a:xfrm>
        </p:grpSpPr>
        <p:sp>
          <p:nvSpPr>
            <p:cNvPr id="578" name="Google Shape;578;p13"/>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13"/>
          <p:cNvGrpSpPr/>
          <p:nvPr/>
        </p:nvGrpSpPr>
        <p:grpSpPr>
          <a:xfrm>
            <a:off x="8678125" y="4247900"/>
            <a:ext cx="416575" cy="426150"/>
            <a:chOff x="5045125" y="2936525"/>
            <a:chExt cx="416575" cy="426150"/>
          </a:xfrm>
        </p:grpSpPr>
        <p:sp>
          <p:nvSpPr>
            <p:cNvPr id="586" name="Google Shape;586;p1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1pPr>
            <a:lvl2pPr lvl="1"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2pPr>
            <a:lvl3pPr lvl="2"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3pPr>
            <a:lvl4pPr lvl="3"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4pPr>
            <a:lvl5pPr lvl="4"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5pPr>
            <a:lvl6pPr lvl="5"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6pPr>
            <a:lvl7pPr lvl="6"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7pPr>
            <a:lvl8pPr lvl="7"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8pPr>
            <a:lvl9pPr lvl="8"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Encode Sans"/>
              <a:buChar char="●"/>
              <a:defRPr sz="1800">
                <a:solidFill>
                  <a:schemeClr val="dk2"/>
                </a:solidFill>
                <a:latin typeface="Encode Sans"/>
                <a:ea typeface="Encode Sans"/>
                <a:cs typeface="Encode Sans"/>
                <a:sym typeface="Encode Sans"/>
              </a:defRPr>
            </a:lvl1pPr>
            <a:lvl2pPr marL="914400" lvl="1"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marL="1371600" lvl="2"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3pPr>
            <a:lvl4pPr marL="1828800" lvl="3"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4pPr>
            <a:lvl5pPr marL="2286000" lvl="4"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5pPr>
            <a:lvl6pPr marL="2743200" lvl="5"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6pPr>
            <a:lvl7pPr marL="3200400" lvl="6"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7pPr>
            <a:lvl8pPr marL="3657600" lvl="7"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8pPr>
            <a:lvl9pPr marL="4114800" lvl="8"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orient="horz">
          <p15:clr>
            <a:srgbClr val="EA4335"/>
          </p15:clr>
        </p15:guide>
        <p15:guide id="4">
          <p15:clr>
            <a:srgbClr val="EA4335"/>
          </p15:clr>
        </p15:guide>
        <p15:guide id="5" orient="horz" pos="3240">
          <p15:clr>
            <a:srgbClr val="EA4335"/>
          </p15:clr>
        </p15:guide>
        <p15:guide id="6" pos="5760">
          <p15:clr>
            <a:srgbClr val="EA4335"/>
          </p15:clr>
        </p15:guide>
        <p15:guide id="7" orient="horz" pos="340">
          <p15:clr>
            <a:srgbClr val="EA4335"/>
          </p15:clr>
        </p15:guide>
        <p15:guide id="8" orient="horz" pos="2903">
          <p15:clr>
            <a:srgbClr val="EA4335"/>
          </p15:clr>
        </p15:guide>
        <p15:guide id="9" pos="449">
          <p15:clr>
            <a:srgbClr val="EA4335"/>
          </p15:clr>
        </p15:guide>
        <p15:guide id="10"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37"/>
          <p:cNvSpPr txBox="1">
            <a:spLocks noGrp="1"/>
          </p:cNvSpPr>
          <p:nvPr>
            <p:ph type="ctrTitle"/>
          </p:nvPr>
        </p:nvSpPr>
        <p:spPr>
          <a:xfrm>
            <a:off x="4572000" y="409749"/>
            <a:ext cx="4471465"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Métodos de búsqueda para juegos humano-máquina</a:t>
            </a:r>
            <a:endParaRPr sz="3200" dirty="0"/>
          </a:p>
        </p:txBody>
      </p:sp>
      <p:sp>
        <p:nvSpPr>
          <p:cNvPr id="1745" name="Google Shape;1745;p37"/>
          <p:cNvSpPr txBox="1">
            <a:spLocks noGrp="1"/>
          </p:cNvSpPr>
          <p:nvPr>
            <p:ph type="subTitle" idx="1"/>
          </p:nvPr>
        </p:nvSpPr>
        <p:spPr>
          <a:xfrm>
            <a:off x="4471178" y="2760744"/>
            <a:ext cx="4221125" cy="1836729"/>
          </a:xfrm>
          <a:prstGeom prst="rect">
            <a:avLst/>
          </a:prstGeom>
        </p:spPr>
        <p:txBody>
          <a:bodyPr spcFirstLastPara="1" wrap="square" lIns="91425" tIns="91425" rIns="91425" bIns="91425" anchor="ctr" anchorCtr="0">
            <a:noAutofit/>
          </a:bodyPr>
          <a:lstStyle/>
          <a:p>
            <a:pPr marL="0" lvl="0" indent="0" algn="l" rtl="0">
              <a:spcBef>
                <a:spcPts val="0"/>
              </a:spcBef>
              <a:spcAft>
                <a:spcPts val="600"/>
              </a:spcAft>
              <a:buNone/>
            </a:pPr>
            <a:r>
              <a:rPr lang="en-US" sz="1400" dirty="0"/>
              <a:t>Integrantes</a:t>
            </a:r>
          </a:p>
          <a:p>
            <a:pPr marL="285750" lvl="0" indent="-285750" algn="l" rtl="0">
              <a:spcBef>
                <a:spcPts val="0"/>
              </a:spcBef>
              <a:spcAft>
                <a:spcPts val="0"/>
              </a:spcAft>
              <a:buSzPct val="100000"/>
              <a:buFont typeface="Arial" panose="020B0604020202020204" pitchFamily="34" charset="0"/>
              <a:buChar char="•"/>
            </a:pPr>
            <a:r>
              <a:rPr lang="en-US" sz="1400" dirty="0" err="1"/>
              <a:t>Cáceres</a:t>
            </a:r>
            <a:r>
              <a:rPr lang="en-US" sz="1400" dirty="0"/>
              <a:t> Díaz, Renzo	 (11200004)</a:t>
            </a:r>
          </a:p>
          <a:p>
            <a:pPr marL="285750" lvl="0" indent="-285750" algn="l" rtl="0">
              <a:spcBef>
                <a:spcPts val="0"/>
              </a:spcBef>
              <a:spcAft>
                <a:spcPts val="0"/>
              </a:spcAft>
              <a:buSzPct val="100000"/>
              <a:buFont typeface="Arial" panose="020B0604020202020204" pitchFamily="34" charset="0"/>
              <a:buChar char="•"/>
            </a:pPr>
            <a:r>
              <a:rPr lang="en-US" sz="1400" dirty="0"/>
              <a:t>Escobar Villa, Andrés 	 (6200075)</a:t>
            </a:r>
          </a:p>
          <a:p>
            <a:pPr marL="285750" lvl="0" indent="-285750" algn="l" rtl="0">
              <a:spcBef>
                <a:spcPts val="0"/>
              </a:spcBef>
              <a:spcAft>
                <a:spcPts val="0"/>
              </a:spcAft>
              <a:buSzPct val="100000"/>
              <a:buFont typeface="Arial" panose="020B0604020202020204" pitchFamily="34" charset="0"/>
              <a:buChar char="•"/>
            </a:pPr>
            <a:r>
              <a:rPr lang="en-US" sz="1400" dirty="0"/>
              <a:t>Gonzales </a:t>
            </a:r>
            <a:r>
              <a:rPr lang="en-US" sz="1400" dirty="0" err="1"/>
              <a:t>Aburto</a:t>
            </a:r>
            <a:r>
              <a:rPr lang="en-US" sz="1400" dirty="0"/>
              <a:t>, Ricardo            (18200061)</a:t>
            </a:r>
          </a:p>
          <a:p>
            <a:pPr marL="285750" lvl="0" indent="-285750" algn="l" rtl="0">
              <a:spcBef>
                <a:spcPts val="0"/>
              </a:spcBef>
              <a:spcAft>
                <a:spcPts val="0"/>
              </a:spcAft>
              <a:buSzPct val="100000"/>
              <a:buFont typeface="Arial" panose="020B0604020202020204" pitchFamily="34" charset="0"/>
              <a:buChar char="•"/>
            </a:pPr>
            <a:r>
              <a:rPr lang="en-US" sz="1400" dirty="0"/>
              <a:t>Huamaní </a:t>
            </a:r>
            <a:r>
              <a:rPr lang="en-US" sz="1400" dirty="0" err="1"/>
              <a:t>Avendaño</a:t>
            </a:r>
            <a:r>
              <a:rPr lang="en-US" sz="1400" dirty="0"/>
              <a:t>, Dulce          (18200219)</a:t>
            </a:r>
          </a:p>
          <a:p>
            <a:pPr marL="285750" lvl="0" indent="-285750" algn="l" rtl="0">
              <a:spcBef>
                <a:spcPts val="0"/>
              </a:spcBef>
              <a:spcAft>
                <a:spcPts val="0"/>
              </a:spcAft>
              <a:buSzPct val="100000"/>
              <a:buFont typeface="Arial" panose="020B0604020202020204" pitchFamily="34" charset="0"/>
              <a:buChar char="•"/>
            </a:pPr>
            <a:r>
              <a:rPr lang="en-US" sz="1400" dirty="0"/>
              <a:t>Molina </a:t>
            </a:r>
            <a:r>
              <a:rPr lang="en-US" sz="1400" dirty="0" err="1"/>
              <a:t>Yupanqui</a:t>
            </a:r>
            <a:r>
              <a:rPr lang="en-US" sz="1400" dirty="0"/>
              <a:t>, </a:t>
            </a:r>
            <a:r>
              <a:rPr lang="en-US" sz="1400" dirty="0" err="1"/>
              <a:t>Flor</a:t>
            </a:r>
            <a:r>
              <a:rPr lang="en-US" sz="1400" dirty="0"/>
              <a:t>                   (18200164)</a:t>
            </a:r>
          </a:p>
          <a:p>
            <a:pPr marL="285750" lvl="0" indent="-285750" algn="l" rtl="0">
              <a:spcBef>
                <a:spcPts val="0"/>
              </a:spcBef>
              <a:spcAft>
                <a:spcPts val="0"/>
              </a:spcAft>
              <a:buSzPct val="100000"/>
              <a:buFont typeface="Arial" panose="020B0604020202020204" pitchFamily="34" charset="0"/>
              <a:buChar char="•"/>
            </a:pPr>
            <a:r>
              <a:rPr lang="en-US" sz="1400" dirty="0"/>
              <a:t>Palomino Loa, Junior                     (18200172)</a:t>
            </a:r>
          </a:p>
          <a:p>
            <a:pPr marL="285750" lvl="0" indent="-285750" algn="l" rtl="0">
              <a:spcBef>
                <a:spcPts val="0"/>
              </a:spcBef>
              <a:spcAft>
                <a:spcPts val="0"/>
              </a:spcAft>
              <a:buSzPct val="100000"/>
              <a:buFont typeface="Arial" panose="020B0604020202020204" pitchFamily="34" charset="0"/>
              <a:buChar char="•"/>
            </a:pPr>
            <a:r>
              <a:rPr lang="en-US" sz="1400" dirty="0" err="1"/>
              <a:t>Quispe</a:t>
            </a:r>
            <a:r>
              <a:rPr lang="en-US" sz="1400" dirty="0"/>
              <a:t> Vega, Anthony                 (18200179)</a:t>
            </a:r>
          </a:p>
          <a:p>
            <a:pPr marL="285750" lvl="0" indent="-285750" algn="l" rtl="0">
              <a:spcBef>
                <a:spcPts val="0"/>
              </a:spcBef>
              <a:spcAft>
                <a:spcPts val="0"/>
              </a:spcAft>
              <a:buSzPct val="100000"/>
              <a:buFont typeface="Arial" panose="020B0604020202020204" pitchFamily="34" charset="0"/>
              <a:buChar char="•"/>
            </a:pPr>
            <a:r>
              <a:rPr lang="en-US" sz="1400" dirty="0"/>
              <a:t>Vera León, Bryan                           (18200124)</a:t>
            </a:r>
          </a:p>
        </p:txBody>
      </p:sp>
      <p:grpSp>
        <p:nvGrpSpPr>
          <p:cNvPr id="1755" name="Google Shape;1755;p37"/>
          <p:cNvGrpSpPr/>
          <p:nvPr/>
        </p:nvGrpSpPr>
        <p:grpSpPr>
          <a:xfrm>
            <a:off x="3362387" y="2571750"/>
            <a:ext cx="865229" cy="588779"/>
            <a:chOff x="3492675" y="2373759"/>
            <a:chExt cx="943441" cy="642001"/>
          </a:xfrm>
        </p:grpSpPr>
        <p:sp>
          <p:nvSpPr>
            <p:cNvPr id="1756" name="Google Shape;1756;p37"/>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7"/>
          <p:cNvGrpSpPr/>
          <p:nvPr/>
        </p:nvGrpSpPr>
        <p:grpSpPr>
          <a:xfrm>
            <a:off x="461972" y="740375"/>
            <a:ext cx="1104681" cy="721939"/>
            <a:chOff x="713225" y="901338"/>
            <a:chExt cx="1204537" cy="787197"/>
          </a:xfrm>
        </p:grpSpPr>
        <p:sp>
          <p:nvSpPr>
            <p:cNvPr id="1760" name="Google Shape;1760;p37"/>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713225" y="902131"/>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37"/>
          <p:cNvSpPr/>
          <p:nvPr/>
        </p:nvSpPr>
        <p:spPr>
          <a:xfrm>
            <a:off x="1400206" y="3573444"/>
            <a:ext cx="2260159" cy="530307"/>
          </a:xfrm>
          <a:custGeom>
            <a:avLst/>
            <a:gdLst/>
            <a:ahLst/>
            <a:cxnLst/>
            <a:rect l="l" t="t" r="r" b="b"/>
            <a:pathLst>
              <a:path w="40378" h="9474" extrusionOk="0">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inteligencia artificial">
            <a:extLst>
              <a:ext uri="{FF2B5EF4-FFF2-40B4-BE49-F238E27FC236}">
                <a16:creationId xmlns:a16="http://schemas.microsoft.com/office/drawing/2014/main" id="{9BDCC5E7-E8EB-46BB-BA43-89BF5F33F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261" y="744380"/>
            <a:ext cx="2624990" cy="2624990"/>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1744;p37">
            <a:extLst>
              <a:ext uri="{FF2B5EF4-FFF2-40B4-BE49-F238E27FC236}">
                <a16:creationId xmlns:a16="http://schemas.microsoft.com/office/drawing/2014/main" id="{48522C34-4044-41E1-9C1A-631BC74A0C77}"/>
              </a:ext>
            </a:extLst>
          </p:cNvPr>
          <p:cNvSpPr txBox="1">
            <a:spLocks/>
          </p:cNvSpPr>
          <p:nvPr/>
        </p:nvSpPr>
        <p:spPr>
          <a:xfrm>
            <a:off x="-262146" y="4500051"/>
            <a:ext cx="1828799" cy="721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Paytone One"/>
              <a:buNone/>
              <a:defRPr sz="52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9pPr>
          </a:lstStyle>
          <a:p>
            <a:r>
              <a:rPr lang="es-ES" sz="2400" dirty="0"/>
              <a:t>Grupo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BÚSQUEDA ÓPTIMA</a:t>
            </a:r>
            <a:endParaRPr dirty="0"/>
          </a:p>
        </p:txBody>
      </p:sp>
      <p:sp>
        <p:nvSpPr>
          <p:cNvPr id="1842" name="Google Shape;1842;p38"/>
          <p:cNvSpPr txBox="1">
            <a:spLocks noGrp="1"/>
          </p:cNvSpPr>
          <p:nvPr>
            <p:ph type="body" idx="1"/>
          </p:nvPr>
        </p:nvSpPr>
        <p:spPr>
          <a:xfrm>
            <a:off x="580703" y="1017725"/>
            <a:ext cx="4468375" cy="3896590"/>
          </a:xfrm>
          <a:prstGeom prst="rect">
            <a:avLst/>
          </a:prstGeom>
        </p:spPr>
        <p:txBody>
          <a:bodyPr spcFirstLastPara="1" wrap="square" lIns="91425" tIns="91425" rIns="91425" bIns="91425" anchor="ctr" anchorCtr="0">
            <a:noAutofit/>
          </a:bodyPr>
          <a:lstStyle/>
          <a:p>
            <a:pPr marL="152400" lvl="0" indent="0" algn="l" rtl="0">
              <a:lnSpc>
                <a:spcPct val="150000"/>
              </a:lnSpc>
              <a:spcBef>
                <a:spcPts val="600"/>
              </a:spcBef>
              <a:spcAft>
                <a:spcPts val="0"/>
              </a:spcAft>
              <a:buClr>
                <a:srgbClr val="30394B"/>
              </a:buClr>
              <a:buSzPts val="1200"/>
              <a:buNone/>
            </a:pPr>
            <a:r>
              <a:rPr lang="es-ES" sz="1400" dirty="0">
                <a:solidFill>
                  <a:srgbClr val="30394B"/>
                </a:solidFill>
              </a:rPr>
              <a:t>Analizar primero los nodos con menor coste.</a:t>
            </a:r>
          </a:p>
          <a:p>
            <a:pPr marL="152400" lvl="0" indent="0" algn="l" rtl="0">
              <a:lnSpc>
                <a:spcPct val="150000"/>
              </a:lnSpc>
              <a:spcBef>
                <a:spcPts val="600"/>
              </a:spcBef>
              <a:spcAft>
                <a:spcPts val="0"/>
              </a:spcAft>
              <a:buClr>
                <a:srgbClr val="30394B"/>
              </a:buClr>
              <a:buSzPts val="1200"/>
              <a:buNone/>
            </a:pPr>
            <a:r>
              <a:rPr lang="es-ES" sz="1400" dirty="0">
                <a:solidFill>
                  <a:srgbClr val="30394B"/>
                </a:solidFill>
              </a:rPr>
              <a:t>Es decir, ordenar la cola de abiertos por coste, de menor a mayor</a:t>
            </a:r>
          </a:p>
          <a:p>
            <a:pPr marL="152400" lvl="0" indent="0" algn="l" rtl="0">
              <a:lnSpc>
                <a:spcPct val="150000"/>
              </a:lnSpc>
              <a:spcBef>
                <a:spcPts val="600"/>
              </a:spcBef>
              <a:spcAft>
                <a:spcPts val="0"/>
              </a:spcAft>
              <a:buClr>
                <a:srgbClr val="30394B"/>
              </a:buClr>
              <a:buSzPts val="1200"/>
              <a:buNone/>
            </a:pPr>
            <a:r>
              <a:rPr lang="es-ES" sz="1400" dirty="0">
                <a:solidFill>
                  <a:srgbClr val="30394B"/>
                </a:solidFill>
              </a:rPr>
              <a:t>De esta manera, cuando se llega por primera vez a un estado, se llega con el menor coste posible.</a:t>
            </a:r>
          </a:p>
          <a:p>
            <a:pPr marL="438150" indent="-285750">
              <a:lnSpc>
                <a:spcPct val="150000"/>
              </a:lnSpc>
              <a:spcBef>
                <a:spcPts val="600"/>
              </a:spcBef>
              <a:buClr>
                <a:srgbClr val="30394B"/>
              </a:buClr>
              <a:buSzPts val="1200"/>
            </a:pPr>
            <a:r>
              <a:rPr lang="es-ES" sz="1400" dirty="0">
                <a:solidFill>
                  <a:srgbClr val="30394B"/>
                </a:solidFill>
              </a:rPr>
              <a:t>Y en, la primera vez que se llega a un estado final tenemos una solución óptima</a:t>
            </a:r>
          </a:p>
          <a:p>
            <a:pPr marL="152400" lvl="0" indent="0" algn="l" rtl="0">
              <a:lnSpc>
                <a:spcPct val="150000"/>
              </a:lnSpc>
              <a:spcBef>
                <a:spcPts val="600"/>
              </a:spcBef>
              <a:spcAft>
                <a:spcPts val="0"/>
              </a:spcAft>
              <a:buClr>
                <a:srgbClr val="30394B"/>
              </a:buClr>
              <a:buSzPts val="1200"/>
              <a:buNone/>
            </a:pPr>
            <a:r>
              <a:rPr lang="es-ES" sz="1400" dirty="0">
                <a:solidFill>
                  <a:srgbClr val="30394B"/>
                </a:solidFill>
              </a:rPr>
              <a:t>Se trata de una búsqueda ciega o no informada:</a:t>
            </a:r>
          </a:p>
          <a:p>
            <a:pPr marL="438150" indent="-285750">
              <a:lnSpc>
                <a:spcPct val="150000"/>
              </a:lnSpc>
              <a:spcBef>
                <a:spcPts val="600"/>
              </a:spcBef>
              <a:buClr>
                <a:srgbClr val="30394B"/>
              </a:buClr>
              <a:buSzPts val="1200"/>
            </a:pPr>
            <a:r>
              <a:rPr lang="es-ES" sz="1400" dirty="0">
                <a:solidFill>
                  <a:srgbClr val="30394B"/>
                </a:solidFill>
              </a:rPr>
              <a:t>No usa conocimiento para guiar la búsqueda hacia el objetivo</a:t>
            </a:r>
          </a:p>
        </p:txBody>
      </p:sp>
      <p:pic>
        <p:nvPicPr>
          <p:cNvPr id="3" name="Picture 2">
            <a:extLst>
              <a:ext uri="{FF2B5EF4-FFF2-40B4-BE49-F238E27FC236}">
                <a16:creationId xmlns:a16="http://schemas.microsoft.com/office/drawing/2014/main" id="{FAA67AC2-5F01-4139-8E38-F3F82474024F}"/>
              </a:ext>
            </a:extLst>
          </p:cNvPr>
          <p:cNvPicPr>
            <a:picLocks noChangeAspect="1"/>
          </p:cNvPicPr>
          <p:nvPr/>
        </p:nvPicPr>
        <p:blipFill>
          <a:blip r:embed="rId4"/>
          <a:stretch>
            <a:fillRect/>
          </a:stretch>
        </p:blipFill>
        <p:spPr>
          <a:xfrm>
            <a:off x="5305747" y="1799207"/>
            <a:ext cx="3257550" cy="2333625"/>
          </a:xfrm>
          <a:prstGeom prst="rect">
            <a:avLst/>
          </a:prstGeom>
          <a:ln w="38100">
            <a:solidFill>
              <a:schemeClr val="accent4">
                <a:lumMod val="50000"/>
              </a:schemeClr>
            </a:solidFill>
          </a:ln>
        </p:spPr>
      </p:pic>
    </p:spTree>
    <p:extLst>
      <p:ext uri="{BB962C8B-B14F-4D97-AF65-F5344CB8AC3E}">
        <p14:creationId xmlns:p14="http://schemas.microsoft.com/office/powerpoint/2010/main" val="4093415669"/>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6"/>
        <p:cNvGrpSpPr/>
        <p:nvPr/>
      </p:nvGrpSpPr>
      <p:grpSpPr>
        <a:xfrm>
          <a:off x="0" y="0"/>
          <a:ext cx="0" cy="0"/>
          <a:chOff x="0" y="0"/>
          <a:chExt cx="0" cy="0"/>
        </a:xfrm>
      </p:grpSpPr>
      <p:sp>
        <p:nvSpPr>
          <p:cNvPr id="1847" name="Google Shape;1847;p39"/>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TABLA DE CONTENIDO</a:t>
            </a:r>
            <a:endParaRPr dirty="0"/>
          </a:p>
        </p:txBody>
      </p:sp>
      <p:sp>
        <p:nvSpPr>
          <p:cNvPr id="1848" name="Google Shape;1848;p39"/>
          <p:cNvSpPr/>
          <p:nvPr/>
        </p:nvSpPr>
        <p:spPr>
          <a:xfrm>
            <a:off x="4613198" y="2334386"/>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0" name="Google Shape;1850;p39"/>
          <p:cNvSpPr/>
          <p:nvPr/>
        </p:nvSpPr>
        <p:spPr>
          <a:xfrm>
            <a:off x="723048" y="2334386"/>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2" name="Google Shape;1852;p39"/>
          <p:cNvSpPr txBox="1">
            <a:spLocks noGrp="1"/>
          </p:cNvSpPr>
          <p:nvPr>
            <p:ph type="subTitle" idx="1"/>
          </p:nvPr>
        </p:nvSpPr>
        <p:spPr>
          <a:xfrm>
            <a:off x="1424525" y="2852429"/>
            <a:ext cx="2948400" cy="4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Amplitud, profundidad</a:t>
            </a:r>
            <a:endParaRPr dirty="0">
              <a:solidFill>
                <a:schemeClr val="dk2"/>
              </a:solidFill>
            </a:endParaRPr>
          </a:p>
        </p:txBody>
      </p:sp>
      <p:sp>
        <p:nvSpPr>
          <p:cNvPr id="1853" name="Google Shape;1853;p39"/>
          <p:cNvSpPr txBox="1">
            <a:spLocks noGrp="1"/>
          </p:cNvSpPr>
          <p:nvPr>
            <p:ph type="subTitle" idx="2"/>
          </p:nvPr>
        </p:nvSpPr>
        <p:spPr>
          <a:xfrm>
            <a:off x="1424646" y="2322750"/>
            <a:ext cx="3177000" cy="49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BÚSQUEDA CIEGA O NO INFORMADA</a:t>
            </a:r>
            <a:endParaRPr dirty="0"/>
          </a:p>
        </p:txBody>
      </p:sp>
      <p:sp>
        <p:nvSpPr>
          <p:cNvPr id="1854" name="Google Shape;1854;p39"/>
          <p:cNvSpPr txBox="1">
            <a:spLocks noGrp="1"/>
          </p:cNvSpPr>
          <p:nvPr>
            <p:ph type="title"/>
          </p:nvPr>
        </p:nvSpPr>
        <p:spPr>
          <a:xfrm>
            <a:off x="713225" y="2432186"/>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58" name="Google Shape;1858;p39"/>
          <p:cNvSpPr txBox="1">
            <a:spLocks noGrp="1"/>
          </p:cNvSpPr>
          <p:nvPr>
            <p:ph type="subTitle" idx="6"/>
          </p:nvPr>
        </p:nvSpPr>
        <p:spPr>
          <a:xfrm>
            <a:off x="5318350" y="2703523"/>
            <a:ext cx="2948400" cy="4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Primero el mejor, A*, óptima</a:t>
            </a:r>
            <a:endParaRPr dirty="0">
              <a:solidFill>
                <a:schemeClr val="dk2"/>
              </a:solidFill>
            </a:endParaRPr>
          </a:p>
        </p:txBody>
      </p:sp>
      <p:sp>
        <p:nvSpPr>
          <p:cNvPr id="1859" name="Google Shape;1859;p39"/>
          <p:cNvSpPr txBox="1">
            <a:spLocks noGrp="1"/>
          </p:cNvSpPr>
          <p:nvPr>
            <p:ph type="subTitle" idx="7"/>
          </p:nvPr>
        </p:nvSpPr>
        <p:spPr>
          <a:xfrm>
            <a:off x="5318475" y="2293179"/>
            <a:ext cx="3177000" cy="49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BÚSQUEDA INFORMADA</a:t>
            </a:r>
            <a:endParaRPr dirty="0"/>
          </a:p>
        </p:txBody>
      </p:sp>
      <p:sp>
        <p:nvSpPr>
          <p:cNvPr id="1860" name="Google Shape;1860;p39"/>
          <p:cNvSpPr txBox="1">
            <a:spLocks noGrp="1"/>
          </p:cNvSpPr>
          <p:nvPr>
            <p:ph type="title" idx="8"/>
          </p:nvPr>
        </p:nvSpPr>
        <p:spPr>
          <a:xfrm>
            <a:off x="4604350" y="2432186"/>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txBox="1">
            <a:spLocks noGrp="1"/>
          </p:cNvSpPr>
          <p:nvPr>
            <p:ph type="subTitle" idx="1"/>
          </p:nvPr>
        </p:nvSpPr>
        <p:spPr>
          <a:xfrm>
            <a:off x="3388200" y="3836625"/>
            <a:ext cx="2367600" cy="50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2"/>
                </a:solidFill>
              </a:rPr>
              <a:t>Amplitud</a:t>
            </a:r>
            <a:r>
              <a:rPr lang="en-US" dirty="0">
                <a:solidFill>
                  <a:schemeClr val="dk2"/>
                </a:solidFill>
              </a:rPr>
              <a:t>, </a:t>
            </a:r>
            <a:r>
              <a:rPr lang="en-US" dirty="0" err="1">
                <a:solidFill>
                  <a:schemeClr val="dk2"/>
                </a:solidFill>
              </a:rPr>
              <a:t>profundidad</a:t>
            </a:r>
            <a:endParaRPr lang="en-US" dirty="0">
              <a:solidFill>
                <a:schemeClr val="dk2"/>
              </a:solidFill>
            </a:endParaRPr>
          </a:p>
        </p:txBody>
      </p:sp>
      <p:sp>
        <p:nvSpPr>
          <p:cNvPr id="2168" name="Google Shape;2168;p44"/>
          <p:cNvSpPr txBox="1">
            <a:spLocks noGrp="1"/>
          </p:cNvSpPr>
          <p:nvPr>
            <p:ph type="title"/>
          </p:nvPr>
        </p:nvSpPr>
        <p:spPr>
          <a:xfrm>
            <a:off x="1944065" y="2156150"/>
            <a:ext cx="6051000" cy="177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BÚSQUEDA CIEGA O NO INFORMADA</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BÚSQUEDA EN PROFUNDIDAD</a:t>
            </a:r>
            <a:endParaRPr dirty="0"/>
          </a:p>
        </p:txBody>
      </p:sp>
      <p:sp>
        <p:nvSpPr>
          <p:cNvPr id="1842" name="Google Shape;1842;p38"/>
          <p:cNvSpPr txBox="1">
            <a:spLocks noGrp="1"/>
          </p:cNvSpPr>
          <p:nvPr>
            <p:ph type="body" idx="1"/>
          </p:nvPr>
        </p:nvSpPr>
        <p:spPr>
          <a:xfrm>
            <a:off x="713225" y="992243"/>
            <a:ext cx="7717500" cy="1613640"/>
          </a:xfrm>
          <a:prstGeom prst="rect">
            <a:avLst/>
          </a:prstGeom>
        </p:spPr>
        <p:txBody>
          <a:bodyPr spcFirstLastPara="1" wrap="square" lIns="91425" tIns="91425" rIns="91425" bIns="91425" anchor="ctr" anchorCtr="0">
            <a:noAutofit/>
          </a:bodyPr>
          <a:lstStyle/>
          <a:p>
            <a:pPr marL="152400" lvl="0" indent="0" algn="l" rtl="0">
              <a:spcBef>
                <a:spcPts val="1600"/>
              </a:spcBef>
              <a:spcAft>
                <a:spcPts val="0"/>
              </a:spcAft>
              <a:buClr>
                <a:srgbClr val="30394B"/>
              </a:buClr>
              <a:buSzPts val="1200"/>
              <a:buNone/>
            </a:pPr>
            <a:r>
              <a:rPr lang="es-ES" sz="1400" dirty="0">
                <a:solidFill>
                  <a:srgbClr val="30394B"/>
                </a:solidFill>
              </a:rPr>
              <a:t>Una Búsqueda en profundidad es un algoritmo de búsqueda no informada utilizado para recorrer todos los nodos de un grafo o árbol (teoría de grafos) de manera ordenada, pero no uniforme. Su funcionamiento consiste en ir expandiendo todos y cada uno de los nodos que va localizando, de forma recurrente, en un camino concreto. Cuando ya no quedan más nodos que visitar en dicho camino, regresa (Backtracking), de modo que repite el mismo proceso con cada uno de los hermanos del nodo ya procesado.</a:t>
            </a:r>
            <a:endParaRPr lang="en-US" sz="2000" dirty="0"/>
          </a:p>
        </p:txBody>
      </p:sp>
      <p:pic>
        <p:nvPicPr>
          <p:cNvPr id="1026" name="Picture 2">
            <a:extLst>
              <a:ext uri="{FF2B5EF4-FFF2-40B4-BE49-F238E27FC236}">
                <a16:creationId xmlns:a16="http://schemas.microsoft.com/office/drawing/2014/main" id="{517D2622-A99F-47BB-9110-FD762DD23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543" y="2625007"/>
            <a:ext cx="3617223" cy="23170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EJEMPLO DE BÚSQUEDA EN PROFUNDIDAD</a:t>
            </a:r>
            <a:endParaRPr dirty="0"/>
          </a:p>
        </p:txBody>
      </p:sp>
      <p:sp>
        <p:nvSpPr>
          <p:cNvPr id="1842" name="Google Shape;1842;p38"/>
          <p:cNvSpPr txBox="1">
            <a:spLocks noGrp="1"/>
          </p:cNvSpPr>
          <p:nvPr>
            <p:ph type="body" idx="1"/>
          </p:nvPr>
        </p:nvSpPr>
        <p:spPr>
          <a:xfrm>
            <a:off x="4982767" y="1551746"/>
            <a:ext cx="3447958" cy="2811131"/>
          </a:xfrm>
          <a:prstGeom prst="rect">
            <a:avLst/>
          </a:prstGeom>
        </p:spPr>
        <p:txBody>
          <a:bodyPr spcFirstLastPara="1" wrap="square" lIns="91425" tIns="91425" rIns="91425" bIns="91425" anchor="ctr" anchorCtr="0">
            <a:noAutofit/>
          </a:bodyPr>
          <a:lstStyle/>
          <a:p>
            <a:pPr marL="152400" lvl="0" indent="0" algn="l" rtl="0">
              <a:spcBef>
                <a:spcPts val="1600"/>
              </a:spcBef>
              <a:spcAft>
                <a:spcPts val="0"/>
              </a:spcAft>
              <a:buClr>
                <a:srgbClr val="30394B"/>
              </a:buClr>
              <a:buSzPts val="1200"/>
              <a:buNone/>
            </a:pPr>
            <a:r>
              <a:rPr lang="es-ES" sz="1400" dirty="0">
                <a:solidFill>
                  <a:srgbClr val="30394B"/>
                </a:solidFill>
              </a:rPr>
              <a:t>Empieza búsqueda en profundidad empezando en el nodo A, con la suposición que las aristas a la izquierda son escogidas antes de las aristas a la derecha, el algoritmo va a visitar los nodos en esta orden: A, B, D, F, E, C, G. Se puede notar que si el algoritmo no recuerde los nodos ya visitados, el algoritmo podría continuar en una vuelta infinita A, B, D, F, E, A, B, D, F, E, etc. sin visitar C o G.</a:t>
            </a:r>
            <a:endParaRPr lang="en-US" sz="2000" dirty="0"/>
          </a:p>
        </p:txBody>
      </p:sp>
      <p:pic>
        <p:nvPicPr>
          <p:cNvPr id="2050" name="Picture 2">
            <a:extLst>
              <a:ext uri="{FF2B5EF4-FFF2-40B4-BE49-F238E27FC236}">
                <a16:creationId xmlns:a16="http://schemas.microsoft.com/office/drawing/2014/main" id="{2F24B0BB-50AB-457F-8447-170E227A4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49" y="1551746"/>
            <a:ext cx="3339799" cy="270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7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BÚSQUEDA EN ANCHURA</a:t>
            </a:r>
            <a:endParaRPr dirty="0"/>
          </a:p>
        </p:txBody>
      </p:sp>
      <p:sp>
        <p:nvSpPr>
          <p:cNvPr id="1842" name="Google Shape;1842;p38"/>
          <p:cNvSpPr txBox="1">
            <a:spLocks noGrp="1"/>
          </p:cNvSpPr>
          <p:nvPr>
            <p:ph type="body" idx="1"/>
          </p:nvPr>
        </p:nvSpPr>
        <p:spPr>
          <a:xfrm>
            <a:off x="713225" y="1163509"/>
            <a:ext cx="7717500" cy="1613640"/>
          </a:xfrm>
          <a:prstGeom prst="rect">
            <a:avLst/>
          </a:prstGeom>
        </p:spPr>
        <p:txBody>
          <a:bodyPr spcFirstLastPara="1" wrap="square" lIns="91425" tIns="91425" rIns="91425" bIns="91425" anchor="ctr" anchorCtr="0">
            <a:noAutofit/>
          </a:bodyPr>
          <a:lstStyle/>
          <a:p>
            <a:pPr marL="152400" lvl="0" indent="0" algn="l" rtl="0">
              <a:lnSpc>
                <a:spcPct val="150000"/>
              </a:lnSpc>
              <a:spcBef>
                <a:spcPts val="1600"/>
              </a:spcBef>
              <a:spcAft>
                <a:spcPts val="0"/>
              </a:spcAft>
              <a:buClr>
                <a:srgbClr val="30394B"/>
              </a:buClr>
              <a:buSzPts val="1200"/>
              <a:buNone/>
            </a:pPr>
            <a:r>
              <a:rPr lang="es-ES" sz="1400" dirty="0">
                <a:solidFill>
                  <a:srgbClr val="30394B"/>
                </a:solidFill>
              </a:rPr>
              <a:t>Búsqueda en anchura es un algoritmo de búsqueda no informada utilizado para recorrer o buscar elementos en un grafo (usado frecuentemente sobre árboles). Intuitivamente, se comienza en la raíz (eligiendo algún nodo como elemento raíz en el caso de un grafo) y se exploran todos los vecinos de este nodo. A continuación para cada uno de los vecinos se exploran sus respectivos vecinos adyacentes, y así hasta que se recorra todo el árbol.</a:t>
            </a:r>
            <a:endParaRPr lang="en-US" sz="2000" dirty="0"/>
          </a:p>
        </p:txBody>
      </p:sp>
      <p:pic>
        <p:nvPicPr>
          <p:cNvPr id="3074" name="Picture 2">
            <a:extLst>
              <a:ext uri="{FF2B5EF4-FFF2-40B4-BE49-F238E27FC236}">
                <a16:creationId xmlns:a16="http://schemas.microsoft.com/office/drawing/2014/main" id="{615B2D4F-6B0B-42BA-A319-22A9525A9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397" y="2922933"/>
            <a:ext cx="3177156" cy="203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1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txBox="1">
            <a:spLocks noGrp="1"/>
          </p:cNvSpPr>
          <p:nvPr>
            <p:ph type="subTitle" idx="1"/>
          </p:nvPr>
        </p:nvSpPr>
        <p:spPr>
          <a:xfrm>
            <a:off x="3388199" y="3836625"/>
            <a:ext cx="2813817" cy="50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dk2"/>
                </a:solidFill>
              </a:rPr>
              <a:t>Primero el mejor, A*, óptima</a:t>
            </a:r>
          </a:p>
        </p:txBody>
      </p:sp>
      <p:sp>
        <p:nvSpPr>
          <p:cNvPr id="2168" name="Google Shape;2168;p44"/>
          <p:cNvSpPr txBox="1">
            <a:spLocks noGrp="1"/>
          </p:cNvSpPr>
          <p:nvPr>
            <p:ph type="title"/>
          </p:nvPr>
        </p:nvSpPr>
        <p:spPr>
          <a:xfrm>
            <a:off x="2911474" y="2059725"/>
            <a:ext cx="6051000" cy="177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BÚSQUEDA INFORMADA</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9067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BÚSQUEDA PRIMERO EL MEJOR</a:t>
            </a:r>
            <a:endParaRPr dirty="0"/>
          </a:p>
        </p:txBody>
      </p:sp>
      <p:sp>
        <p:nvSpPr>
          <p:cNvPr id="1842" name="Google Shape;1842;p38"/>
          <p:cNvSpPr txBox="1">
            <a:spLocks noGrp="1"/>
          </p:cNvSpPr>
          <p:nvPr>
            <p:ph type="body" idx="1"/>
          </p:nvPr>
        </p:nvSpPr>
        <p:spPr>
          <a:xfrm>
            <a:off x="554199" y="801885"/>
            <a:ext cx="4190079" cy="3896590"/>
          </a:xfrm>
          <a:prstGeom prst="rect">
            <a:avLst/>
          </a:prstGeom>
        </p:spPr>
        <p:txBody>
          <a:bodyPr spcFirstLastPara="1" wrap="square" lIns="91425" tIns="91425" rIns="91425" bIns="91425" anchor="ctr" anchorCtr="0">
            <a:noAutofit/>
          </a:bodyPr>
          <a:lstStyle/>
          <a:p>
            <a:pPr marL="152400" lvl="0" indent="0" algn="l" rtl="0">
              <a:spcBef>
                <a:spcPts val="1600"/>
              </a:spcBef>
              <a:spcAft>
                <a:spcPts val="0"/>
              </a:spcAft>
              <a:buClr>
                <a:srgbClr val="30394B"/>
              </a:buClr>
              <a:buSzPts val="1200"/>
              <a:buNone/>
            </a:pPr>
            <a:r>
              <a:rPr lang="es-ES" sz="1400" dirty="0">
                <a:solidFill>
                  <a:srgbClr val="30394B"/>
                </a:solidFill>
              </a:rPr>
              <a:t>• Analizar preferentemente los nodos con heurística más baja.</a:t>
            </a:r>
          </a:p>
          <a:p>
            <a:pPr marL="152400" lvl="0" indent="0" algn="l" rtl="0">
              <a:spcBef>
                <a:spcPts val="1600"/>
              </a:spcBef>
              <a:spcAft>
                <a:spcPts val="0"/>
              </a:spcAft>
              <a:buClr>
                <a:srgbClr val="30394B"/>
              </a:buClr>
              <a:buSzPts val="1200"/>
              <a:buNone/>
            </a:pPr>
            <a:r>
              <a:rPr lang="es-ES" sz="1400" dirty="0">
                <a:solidFill>
                  <a:srgbClr val="30394B"/>
                </a:solidFill>
              </a:rPr>
              <a:t>• Ordenar la cola de abiertos por heurística, de menor a mayor</a:t>
            </a:r>
          </a:p>
          <a:p>
            <a:pPr marL="152400" lvl="0" indent="0" algn="l" rtl="0">
              <a:spcBef>
                <a:spcPts val="1600"/>
              </a:spcBef>
              <a:spcAft>
                <a:spcPts val="0"/>
              </a:spcAft>
              <a:buClr>
                <a:srgbClr val="30394B"/>
              </a:buClr>
              <a:buSzPts val="1200"/>
              <a:buNone/>
            </a:pPr>
            <a:r>
              <a:rPr lang="es-ES" sz="1400" dirty="0">
                <a:solidFill>
                  <a:srgbClr val="30394B"/>
                </a:solidFill>
              </a:rPr>
              <a:t>• Porque siempre elige expandir lo que estima que está más “cerca” del objetivo</a:t>
            </a:r>
          </a:p>
          <a:p>
            <a:pPr marL="152400" lvl="0" indent="0" algn="l" rtl="0">
              <a:spcBef>
                <a:spcPts val="1600"/>
              </a:spcBef>
              <a:spcAft>
                <a:spcPts val="0"/>
              </a:spcAft>
              <a:buClr>
                <a:srgbClr val="30394B"/>
              </a:buClr>
              <a:buSzPts val="1200"/>
              <a:buNone/>
            </a:pPr>
            <a:r>
              <a:rPr lang="es-ES" sz="1400" dirty="0">
                <a:solidFill>
                  <a:srgbClr val="30394B"/>
                </a:solidFill>
              </a:rPr>
              <a:t>• Su rendimiento dependerá de la bondad de la heurística usada.</a:t>
            </a:r>
            <a:endParaRPr lang="en-US" sz="2000" dirty="0"/>
          </a:p>
        </p:txBody>
      </p:sp>
      <p:pic>
        <p:nvPicPr>
          <p:cNvPr id="3" name="Picture 2">
            <a:extLst>
              <a:ext uri="{FF2B5EF4-FFF2-40B4-BE49-F238E27FC236}">
                <a16:creationId xmlns:a16="http://schemas.microsoft.com/office/drawing/2014/main" id="{81AFF46D-7AD9-4713-8548-8681217D1928}"/>
              </a:ext>
            </a:extLst>
          </p:cNvPr>
          <p:cNvPicPr>
            <a:picLocks noChangeAspect="1"/>
          </p:cNvPicPr>
          <p:nvPr/>
        </p:nvPicPr>
        <p:blipFill>
          <a:blip r:embed="rId3"/>
          <a:stretch>
            <a:fillRect/>
          </a:stretch>
        </p:blipFill>
        <p:spPr>
          <a:xfrm>
            <a:off x="5022574" y="1646177"/>
            <a:ext cx="3843131" cy="2423846"/>
          </a:xfrm>
          <a:prstGeom prst="rect">
            <a:avLst/>
          </a:prstGeom>
          <a:ln w="38100">
            <a:solidFill>
              <a:schemeClr val="accent4">
                <a:lumMod val="50000"/>
              </a:schemeClr>
            </a:solidFill>
          </a:ln>
        </p:spPr>
      </p:pic>
    </p:spTree>
    <p:extLst>
      <p:ext uri="{BB962C8B-B14F-4D97-AF65-F5344CB8AC3E}">
        <p14:creationId xmlns:p14="http://schemas.microsoft.com/office/powerpoint/2010/main" val="45011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BÚSQUEDA A*</a:t>
            </a:r>
            <a:endParaRPr dirty="0"/>
          </a:p>
        </p:txBody>
      </p:sp>
      <p:sp>
        <p:nvSpPr>
          <p:cNvPr id="1842" name="Google Shape;1842;p38"/>
          <p:cNvSpPr txBox="1">
            <a:spLocks noGrp="1"/>
          </p:cNvSpPr>
          <p:nvPr>
            <p:ph type="body" idx="1"/>
          </p:nvPr>
        </p:nvSpPr>
        <p:spPr>
          <a:xfrm>
            <a:off x="580703" y="1017725"/>
            <a:ext cx="4468375" cy="3896590"/>
          </a:xfrm>
          <a:prstGeom prst="rect">
            <a:avLst/>
          </a:prstGeom>
        </p:spPr>
        <p:txBody>
          <a:bodyPr spcFirstLastPara="1" wrap="square" lIns="91425" tIns="91425" rIns="91425" bIns="91425" anchor="ctr" anchorCtr="0">
            <a:noAutofit/>
          </a:bodyPr>
          <a:lstStyle/>
          <a:p>
            <a:pPr marL="152400" lvl="0" indent="0" algn="l" rtl="0">
              <a:spcBef>
                <a:spcPts val="600"/>
              </a:spcBef>
              <a:spcAft>
                <a:spcPts val="0"/>
              </a:spcAft>
              <a:buClr>
                <a:srgbClr val="30394B"/>
              </a:buClr>
              <a:buSzPts val="1200"/>
              <a:buNone/>
            </a:pPr>
            <a:r>
              <a:rPr lang="es-ES" sz="1400" dirty="0">
                <a:solidFill>
                  <a:srgbClr val="30394B"/>
                </a:solidFill>
              </a:rPr>
              <a:t>Objetivo de la búsqueda A∗</a:t>
            </a:r>
          </a:p>
          <a:p>
            <a:pPr marL="152400" lvl="0" indent="0" algn="l" rtl="0">
              <a:spcBef>
                <a:spcPts val="600"/>
              </a:spcBef>
              <a:spcAft>
                <a:spcPts val="0"/>
              </a:spcAft>
              <a:buClr>
                <a:srgbClr val="30394B"/>
              </a:buClr>
              <a:buSzPts val="1200"/>
              <a:buNone/>
            </a:pPr>
            <a:r>
              <a:rPr lang="es-ES" sz="1400" dirty="0">
                <a:solidFill>
                  <a:srgbClr val="30394B"/>
                </a:solidFill>
              </a:rPr>
              <a:t>• conseguir buenas soluciones (óptimas).</a:t>
            </a:r>
          </a:p>
          <a:p>
            <a:pPr marL="152400" lvl="0" indent="0" algn="l" rtl="0">
              <a:spcBef>
                <a:spcPts val="600"/>
              </a:spcBef>
              <a:spcAft>
                <a:spcPts val="0"/>
              </a:spcAft>
              <a:buClr>
                <a:srgbClr val="30394B"/>
              </a:buClr>
              <a:buSzPts val="1200"/>
              <a:buNone/>
            </a:pPr>
            <a:r>
              <a:rPr lang="es-ES" sz="1400" dirty="0">
                <a:solidFill>
                  <a:srgbClr val="30394B"/>
                </a:solidFill>
              </a:rPr>
              <a:t>• ganar en eficiencia (reduciendo el árbol de búsqueda).</a:t>
            </a:r>
          </a:p>
          <a:p>
            <a:pPr marL="152400" lvl="0" indent="0" algn="l" rtl="0">
              <a:spcBef>
                <a:spcPts val="600"/>
              </a:spcBef>
              <a:spcAft>
                <a:spcPts val="0"/>
              </a:spcAft>
              <a:buClr>
                <a:srgbClr val="30394B"/>
              </a:buClr>
              <a:buSzPts val="1200"/>
              <a:buNone/>
            </a:pPr>
            <a:r>
              <a:rPr lang="es-ES" sz="1400" dirty="0">
                <a:solidFill>
                  <a:srgbClr val="30394B"/>
                </a:solidFill>
              </a:rPr>
              <a:t>Idea: asignar a cada nodo n un valor f (n) = g(n) + h(n)</a:t>
            </a:r>
          </a:p>
          <a:p>
            <a:pPr marL="152400" lvl="0" indent="0" algn="l" rtl="0">
              <a:spcBef>
                <a:spcPts val="600"/>
              </a:spcBef>
              <a:spcAft>
                <a:spcPts val="0"/>
              </a:spcAft>
              <a:buClr>
                <a:srgbClr val="30394B"/>
              </a:buClr>
              <a:buSzPts val="1200"/>
              <a:buNone/>
            </a:pPr>
            <a:r>
              <a:rPr lang="es-ES" sz="1400" dirty="0">
                <a:solidFill>
                  <a:srgbClr val="30394B"/>
                </a:solidFill>
              </a:rPr>
              <a:t>• g(n): coste del camino hasta n</a:t>
            </a:r>
          </a:p>
          <a:p>
            <a:pPr marL="152400" lvl="0" indent="0" algn="l" rtl="0">
              <a:spcBef>
                <a:spcPts val="600"/>
              </a:spcBef>
              <a:spcAft>
                <a:spcPts val="0"/>
              </a:spcAft>
              <a:buClr>
                <a:srgbClr val="30394B"/>
              </a:buClr>
              <a:buSzPts val="1200"/>
              <a:buNone/>
            </a:pPr>
            <a:r>
              <a:rPr lang="es-ES" sz="1400" dirty="0">
                <a:solidFill>
                  <a:srgbClr val="30394B"/>
                </a:solidFill>
              </a:rPr>
              <a:t>• h(n): heurística del nodo, estimación del coste de un camino óptimo desde n hasta un estado final</a:t>
            </a:r>
          </a:p>
          <a:p>
            <a:pPr marL="152400" lvl="0" indent="0" algn="l" rtl="0">
              <a:spcBef>
                <a:spcPts val="600"/>
              </a:spcBef>
              <a:spcAft>
                <a:spcPts val="0"/>
              </a:spcAft>
              <a:buClr>
                <a:srgbClr val="30394B"/>
              </a:buClr>
              <a:buSzPts val="1200"/>
              <a:buNone/>
            </a:pPr>
            <a:r>
              <a:rPr lang="es-ES" sz="1400" dirty="0">
                <a:solidFill>
                  <a:srgbClr val="30394B"/>
                </a:solidFill>
              </a:rPr>
              <a:t>• f (n): estimación del coste total de una solución óptima que pasa por n</a:t>
            </a:r>
          </a:p>
          <a:p>
            <a:pPr marL="152400" lvl="0" indent="0" algn="l" rtl="0">
              <a:spcBef>
                <a:spcPts val="600"/>
              </a:spcBef>
              <a:spcAft>
                <a:spcPts val="0"/>
              </a:spcAft>
              <a:buClr>
                <a:srgbClr val="30394B"/>
              </a:buClr>
              <a:buSzPts val="1200"/>
              <a:buNone/>
            </a:pPr>
            <a:r>
              <a:rPr lang="es-ES" sz="1400" dirty="0">
                <a:solidFill>
                  <a:srgbClr val="30394B"/>
                </a:solidFill>
              </a:rPr>
              <a:t>Seleccionar siempre el nodo con menor valor de f</a:t>
            </a:r>
          </a:p>
          <a:p>
            <a:pPr marL="152400" lvl="0" indent="0" algn="l" rtl="0">
              <a:spcBef>
                <a:spcPts val="600"/>
              </a:spcBef>
              <a:spcAft>
                <a:spcPts val="0"/>
              </a:spcAft>
              <a:buClr>
                <a:srgbClr val="30394B"/>
              </a:buClr>
              <a:buSzPts val="1200"/>
              <a:buNone/>
            </a:pPr>
            <a:r>
              <a:rPr lang="es-ES" sz="1400" dirty="0">
                <a:solidFill>
                  <a:srgbClr val="30394B"/>
                </a:solidFill>
              </a:rPr>
              <a:t>• ordenando la cola de ABIERTOS en orden creciente</a:t>
            </a:r>
          </a:p>
          <a:p>
            <a:pPr marL="152400" lvl="0" indent="0" algn="l" rtl="0">
              <a:spcBef>
                <a:spcPts val="600"/>
              </a:spcBef>
              <a:spcAft>
                <a:spcPts val="0"/>
              </a:spcAft>
              <a:buClr>
                <a:srgbClr val="30394B"/>
              </a:buClr>
              <a:buSzPts val="1200"/>
              <a:buNone/>
            </a:pPr>
            <a:r>
              <a:rPr lang="es-ES" sz="1400" dirty="0">
                <a:solidFill>
                  <a:srgbClr val="30394B"/>
                </a:solidFill>
              </a:rPr>
              <a:t>respecto a f</a:t>
            </a:r>
            <a:endParaRPr lang="en-US" sz="2000" dirty="0"/>
          </a:p>
        </p:txBody>
      </p:sp>
      <p:pic>
        <p:nvPicPr>
          <p:cNvPr id="4" name="Picture 3">
            <a:extLst>
              <a:ext uri="{FF2B5EF4-FFF2-40B4-BE49-F238E27FC236}">
                <a16:creationId xmlns:a16="http://schemas.microsoft.com/office/drawing/2014/main" id="{21D90113-7B4F-41E7-BFF0-B45C03784323}"/>
              </a:ext>
            </a:extLst>
          </p:cNvPr>
          <p:cNvPicPr>
            <a:picLocks noChangeAspect="1"/>
          </p:cNvPicPr>
          <p:nvPr/>
        </p:nvPicPr>
        <p:blipFill>
          <a:blip r:embed="rId4"/>
          <a:stretch>
            <a:fillRect/>
          </a:stretch>
        </p:blipFill>
        <p:spPr>
          <a:xfrm>
            <a:off x="5310187" y="1611942"/>
            <a:ext cx="3400425" cy="2276475"/>
          </a:xfrm>
          <a:prstGeom prst="rect">
            <a:avLst/>
          </a:prstGeom>
          <a:ln w="38100">
            <a:solidFill>
              <a:schemeClr val="accent4">
                <a:lumMod val="50000"/>
              </a:schemeClr>
            </a:solidFill>
          </a:ln>
        </p:spPr>
      </p:pic>
    </p:spTree>
    <p:extLst>
      <p:ext uri="{BB962C8B-B14F-4D97-AF65-F5344CB8AC3E}">
        <p14:creationId xmlns:p14="http://schemas.microsoft.com/office/powerpoint/2010/main" val="577417771"/>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themeOverride>
</file>

<file path=ppt/theme/themeOverride2.xml><?xml version="1.0" encoding="utf-8"?>
<a:themeOverride xmlns:a="http://schemas.openxmlformats.org/drawingml/2006/main">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35</TotalTime>
  <Words>660</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Oxygen</vt:lpstr>
      <vt:lpstr>Arial</vt:lpstr>
      <vt:lpstr>Montserrat Alternates</vt:lpstr>
      <vt:lpstr>Roboto</vt:lpstr>
      <vt:lpstr>Encode Sans</vt:lpstr>
      <vt:lpstr>Paytone One</vt:lpstr>
      <vt:lpstr>Emotional Loneliness First Aid by Slidesgo</vt:lpstr>
      <vt:lpstr>Métodos de búsqueda para juegos humano-máquina</vt:lpstr>
      <vt:lpstr>TABLA DE CONTENIDO</vt:lpstr>
      <vt:lpstr>BÚSQUEDA CIEGA O NO INFORMADA</vt:lpstr>
      <vt:lpstr>BÚSQUEDA EN PROFUNDIDAD</vt:lpstr>
      <vt:lpstr>EJEMPLO DE BÚSQUEDA EN PROFUNDIDAD</vt:lpstr>
      <vt:lpstr>BÚSQUEDA EN ANCHURA</vt:lpstr>
      <vt:lpstr>BÚSQUEDA INFORMADA</vt:lpstr>
      <vt:lpstr>BÚSQUEDA PRIMERO EL MEJOR</vt:lpstr>
      <vt:lpstr>BÚSQUEDA A*</vt:lpstr>
      <vt:lpstr>BÚSQUEDA ÓPTIMA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de problemas de juego humano – máquina como búsqueda  en un espacio de estado</dc:title>
  <dc:creator>USUARIO</dc:creator>
  <cp:lastModifiedBy>Dulce Maria Huamani Avenda�o</cp:lastModifiedBy>
  <cp:revision>3</cp:revision>
  <dcterms:modified xsi:type="dcterms:W3CDTF">2021-11-08T04:41:57Z</dcterms:modified>
</cp:coreProperties>
</file>