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1bc0e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1bc0e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1bc0e4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1bc0e4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08a25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08a25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908a253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908a253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91bc0e4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91bc0e4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1bc0e4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91bc0e4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1d14c0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1d14c0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908a253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908a253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5.gif"/><Relationship Id="rId5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130100" y="188025"/>
            <a:ext cx="6883800" cy="15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rgbClr val="00F4AD"/>
                </a:solidFill>
              </a:rPr>
              <a:t>Clasificación</a:t>
            </a:r>
            <a:r>
              <a:rPr b="1" lang="es" sz="3400">
                <a:solidFill>
                  <a:srgbClr val="00F4AD"/>
                </a:solidFill>
              </a:rPr>
              <a:t> de Problemas A</a:t>
            </a:r>
            <a:r>
              <a:rPr b="1" lang="es" sz="3400">
                <a:solidFill>
                  <a:srgbClr val="00F4AD"/>
                </a:solidFill>
              </a:rPr>
              <a:t>lgorítmicos</a:t>
            </a:r>
            <a:endParaRPr b="1" sz="3400">
              <a:solidFill>
                <a:srgbClr val="00F4AD"/>
              </a:solidFill>
            </a:endParaRPr>
          </a:p>
        </p:txBody>
      </p:sp>
      <p:sp>
        <p:nvSpPr>
          <p:cNvPr id="135" name="Google Shape;135;p13"/>
          <p:cNvSpPr txBox="1"/>
          <p:nvPr>
            <p:ph idx="4294967295" type="subTitle"/>
          </p:nvPr>
        </p:nvSpPr>
        <p:spPr>
          <a:xfrm>
            <a:off x="0" y="2934375"/>
            <a:ext cx="7896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81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/>
              <a:t>Gonzales</a:t>
            </a:r>
            <a:r>
              <a:rPr lang="es" sz="1802"/>
              <a:t> Aburto, Ricardo Daniel		18200061</a:t>
            </a:r>
            <a:endParaRPr sz="1802"/>
          </a:p>
          <a:p>
            <a:pPr indent="-34581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/>
              <a:t>Huamani Avendaño, Dulce				18200219</a:t>
            </a:r>
            <a:endParaRPr sz="1802"/>
          </a:p>
          <a:p>
            <a:pPr indent="-34581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/>
              <a:t>Molina Yupanqui, Flor					18200164</a:t>
            </a:r>
            <a:endParaRPr sz="1802"/>
          </a:p>
          <a:p>
            <a:pPr indent="-34581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/>
              <a:t>Palomino Loa, Junior					18200172</a:t>
            </a:r>
            <a:endParaRPr sz="1802"/>
          </a:p>
          <a:p>
            <a:pPr indent="-34581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/>
              <a:t>Quispe Vega, Anthony Yair				18200179</a:t>
            </a:r>
            <a:endParaRPr sz="1802"/>
          </a:p>
          <a:p>
            <a:pPr indent="-34581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/>
              <a:t>Vera Leon, Bryan						18200124</a:t>
            </a:r>
            <a:endParaRPr sz="1802"/>
          </a:p>
        </p:txBody>
      </p:sp>
      <p:sp>
        <p:nvSpPr>
          <p:cNvPr id="136" name="Google Shape;136;p13"/>
          <p:cNvSpPr txBox="1"/>
          <p:nvPr>
            <p:ph idx="4294967295" type="ctrTitle"/>
          </p:nvPr>
        </p:nvSpPr>
        <p:spPr>
          <a:xfrm>
            <a:off x="824825" y="2333400"/>
            <a:ext cx="2277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02">
                <a:solidFill>
                  <a:srgbClr val="0145AC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s" sz="2302">
                <a:solidFill>
                  <a:srgbClr val="0145AC"/>
                </a:solidFill>
                <a:latin typeface="Lato"/>
                <a:ea typeface="Lato"/>
                <a:cs typeface="Lato"/>
                <a:sym typeface="Lato"/>
              </a:rPr>
              <a:t>ntegrantes:</a:t>
            </a:r>
            <a:endParaRPr b="1" sz="3100">
              <a:solidFill>
                <a:srgbClr val="0145A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55425" y="21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2C7A5"/>
                </a:solidFill>
              </a:rPr>
              <a:t>Teoría</a:t>
            </a:r>
            <a:r>
              <a:rPr b="1" lang="es">
                <a:solidFill>
                  <a:srgbClr val="82C7A5"/>
                </a:solidFill>
              </a:rPr>
              <a:t> de la Complejidad</a:t>
            </a:r>
            <a:endParaRPr b="1">
              <a:solidFill>
                <a:srgbClr val="82C7A5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15325" y="589100"/>
            <a:ext cx="85206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0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000"/>
              <a:t>Estudia </a:t>
            </a:r>
            <a:r>
              <a:rPr lang="es" sz="6000"/>
              <a:t>cómo</a:t>
            </a:r>
            <a:r>
              <a:rPr lang="es" sz="6000"/>
              <a:t> crece el coste computacional , principalmente en memoria y tiempo de resolver un determinado problema en </a:t>
            </a:r>
            <a:r>
              <a:rPr lang="es" sz="6000"/>
              <a:t>relación</a:t>
            </a:r>
            <a:r>
              <a:rPr lang="es" sz="6000"/>
              <a:t> a lo que crece el tamaño de dicho problema.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950" y="1950800"/>
            <a:ext cx="6765349" cy="89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950" y="3058124"/>
            <a:ext cx="6765350" cy="9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1100225" y="4351425"/>
            <a:ext cx="715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Diferencia entre problema y algoritmo ?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2C7A5"/>
                </a:solidFill>
              </a:rPr>
              <a:t>Problema P</a:t>
            </a:r>
            <a:endParaRPr b="1">
              <a:solidFill>
                <a:srgbClr val="82C7A5"/>
              </a:solidFill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11700" y="1341163"/>
            <a:ext cx="85206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Conjunto de problemas en los que podemos encontrar una respuesta al problema en un tiempo razonable.</a:t>
            </a:r>
            <a:endParaRPr sz="15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00" y="2175775"/>
            <a:ext cx="3755174" cy="21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2C7A5"/>
                </a:solidFill>
              </a:rPr>
              <a:t>Problema NP</a:t>
            </a:r>
            <a:endParaRPr b="1">
              <a:solidFill>
                <a:srgbClr val="82C7A5"/>
              </a:solidFill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20875" y="2724400"/>
            <a:ext cx="18369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500"/>
              <a:t>Torres de Hanói</a:t>
            </a:r>
            <a:endParaRPr b="1" sz="15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50" y="3129100"/>
            <a:ext cx="2629350" cy="18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400" y="3129100"/>
            <a:ext cx="2628000" cy="18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9725" y="304988"/>
            <a:ext cx="1092575" cy="8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558100" y="1307838"/>
            <a:ext cx="77784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Los problemas de tipo NP (No Determinísticos Polinomial) son aquellos cuya solución puede ser difícil de encontrar, pero a la vez son fáciles de comprobar a través de un algoritmo polinómico.</a:t>
            </a:r>
            <a:endParaRPr sz="1500"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5823888" y="2724400"/>
            <a:ext cx="21552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s" sz="1500"/>
              <a:t>Shell Sort</a:t>
            </a:r>
            <a:endParaRPr b="1" sz="1500"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558100" y="2212201"/>
            <a:ext cx="18369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Ejemplos</a:t>
            </a:r>
            <a:r>
              <a:rPr b="1" lang="es" sz="1400"/>
              <a:t>: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2C7A5"/>
                </a:solidFill>
              </a:rPr>
              <a:t>Problema NP - Completo</a:t>
            </a:r>
            <a:endParaRPr b="1">
              <a:solidFill>
                <a:srgbClr val="82C7A5"/>
              </a:solidFill>
            </a:endParaRPr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311700" y="1388425"/>
            <a:ext cx="85206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Son problemas pertenecientes a un subconjunto de la clase np, estos problemas se consideran los más </a:t>
            </a:r>
            <a:r>
              <a:rPr lang="es" sz="1500"/>
              <a:t>difíciles</a:t>
            </a:r>
            <a:r>
              <a:rPr lang="es" sz="1500"/>
              <a:t> de la clase NP</a:t>
            </a:r>
            <a:endParaRPr sz="1500"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7" y="2605675"/>
            <a:ext cx="2497025" cy="2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960402" y="2162275"/>
            <a:ext cx="20895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s" sz="1460"/>
              <a:t>Problema del viajante</a:t>
            </a:r>
            <a:endParaRPr b="1" sz="146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225" y="2673537"/>
            <a:ext cx="2496999" cy="216406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5567125" y="2200975"/>
            <a:ext cx="22932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s" sz="1460"/>
              <a:t>Problema de la mochila</a:t>
            </a:r>
            <a:endParaRPr b="1" sz="14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339975" y="435175"/>
            <a:ext cx="55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2C7A5"/>
                </a:solidFill>
              </a:rPr>
              <a:t>Problemas de decisión</a:t>
            </a:r>
            <a:endParaRPr b="1">
              <a:solidFill>
                <a:srgbClr val="82C7A5"/>
              </a:solidFill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75" y="2915788"/>
            <a:ext cx="18097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475" y="2896750"/>
            <a:ext cx="26098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238750" y="1322025"/>
            <a:ext cx="7939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En un problema de decisión las instancias se dividen en dos clases: sí y no.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</a:rPr>
              <a:t>Clases de problemas de decisión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ZPP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RP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BPP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2C7A5"/>
                </a:solidFill>
              </a:rPr>
              <a:t>Problemas de localización</a:t>
            </a:r>
            <a:endParaRPr b="1">
              <a:solidFill>
                <a:srgbClr val="82C7A5"/>
              </a:solidFill>
            </a:endParaRPr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311700" y="130785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500"/>
              <a:t>Los problemas de localización, son aquellos en donde se trata de encontrar la mejor ubicación de una instalación dentro de un espacio </a:t>
            </a:r>
            <a:r>
              <a:rPr lang="es" sz="1500"/>
              <a:t>geográfico</a:t>
            </a:r>
            <a:r>
              <a:rPr lang="es" sz="1500"/>
              <a:t>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11700" y="2283025"/>
            <a:ext cx="4260300" cy="26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Algoritmo de mínimos cuadrados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663450" y="2283025"/>
            <a:ext cx="4260300" cy="26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Algoritmo de vecinos más cercanos k-NN</a:t>
            </a:r>
            <a:endParaRPr sz="15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88" y="2697500"/>
            <a:ext cx="1768516" cy="2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850" y="2810876"/>
            <a:ext cx="2095500" cy="20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2C7A5"/>
                </a:solidFill>
              </a:rPr>
              <a:t>Problemas de optimización</a:t>
            </a:r>
            <a:endParaRPr b="1">
              <a:solidFill>
                <a:srgbClr val="82C7A5"/>
              </a:solidFill>
            </a:endParaRPr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297500" y="1426013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Consiste en encontrar una estructura que verifique las restricciones de un problema y optimice por lo menos un criterio.</a:t>
            </a:r>
            <a:endParaRPr sz="1500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13" y="2169350"/>
            <a:ext cx="20097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591900" y="4455375"/>
            <a:ext cx="430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Optimización &gt; Localización &gt; Decisión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163" y="397101"/>
            <a:ext cx="4387665" cy="33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2378100" y="3900825"/>
            <a:ext cx="438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GRACIAS !!!!!!!!!</a:t>
            </a:r>
            <a:endParaRPr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