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1" r:id="rId3"/>
    <p:sldId id="262" r:id="rId4"/>
    <p:sldId id="263" r:id="rId5"/>
    <p:sldId id="260"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4" autoAdjust="0"/>
    <p:restoredTop sz="94660"/>
  </p:normalViewPr>
  <p:slideViewPr>
    <p:cSldViewPr snapToGrid="0">
      <p:cViewPr varScale="1">
        <p:scale>
          <a:sx n="60" d="100"/>
          <a:sy n="60"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69947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6641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268357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403476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E"/>
          </a:p>
        </p:txBody>
      </p:sp>
      <p:sp>
        <p:nvSpPr>
          <p:cNvPr id="6" name="Slide Number Placeholder 5"/>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0682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a:xfrm>
            <a:off x="804672" y="6227064"/>
            <a:ext cx="10588752" cy="320040"/>
          </a:xfrm>
        </p:spPr>
        <p:txBody>
          <a:bodyPr/>
          <a:lstStyle/>
          <a:p>
            <a:endParaRPr lang="es-PE"/>
          </a:p>
        </p:txBody>
      </p:sp>
      <p:sp>
        <p:nvSpPr>
          <p:cNvPr id="7" name="Slide Number Placeholder 6"/>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121461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8" name="Footer Placeholder 7"/>
          <p:cNvSpPr>
            <a:spLocks noGrp="1"/>
          </p:cNvSpPr>
          <p:nvPr>
            <p:ph type="ftr" sz="quarter" idx="11"/>
          </p:nvPr>
        </p:nvSpPr>
        <p:spPr>
          <a:xfrm>
            <a:off x="804672" y="6227064"/>
            <a:ext cx="10588752" cy="320040"/>
          </a:xfrm>
        </p:spPr>
        <p:txBody>
          <a:bodyPr/>
          <a:lstStyle/>
          <a:p>
            <a:endParaRPr lang="es-PE"/>
          </a:p>
        </p:txBody>
      </p:sp>
      <p:sp>
        <p:nvSpPr>
          <p:cNvPr id="9" name="Slide Number Placeholder 8"/>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98531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0DA631-1431-4D11-B07D-9C784BFB2FE7}" type="datetimeFigureOut">
              <a:rPr lang="es-PE" smtClean="0"/>
              <a:t>29/11/2021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88028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3" name="Footer Placeholder 2"/>
          <p:cNvSpPr>
            <a:spLocks noGrp="1"/>
          </p:cNvSpPr>
          <p:nvPr>
            <p:ph type="ftr" sz="quarter" idx="11"/>
          </p:nvPr>
        </p:nvSpPr>
        <p:spPr>
          <a:xfrm>
            <a:off x="804672" y="6227064"/>
            <a:ext cx="10588752" cy="320040"/>
          </a:xfrm>
        </p:spPr>
        <p:txBody>
          <a:bodyPr/>
          <a:lstStyle/>
          <a:p>
            <a:endParaRPr lang="es-PE"/>
          </a:p>
        </p:txBody>
      </p:sp>
      <p:sp>
        <p:nvSpPr>
          <p:cNvPr id="4" name="Slide Number Placeholder 3"/>
          <p:cNvSpPr>
            <a:spLocks noGrp="1"/>
          </p:cNvSpPr>
          <p:nvPr>
            <p:ph type="sldNum" sz="quarter" idx="12"/>
          </p:nvPr>
        </p:nvSpPr>
        <p:spPr>
          <a:xfrm>
            <a:off x="10469880"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1294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36685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850DA631-1431-4D11-B07D-9C784BFB2FE7}" type="datetimeFigureOut">
              <a:rPr lang="es-PE" smtClean="0"/>
              <a:t>29/11/2021</a:t>
            </a:fld>
            <a:endParaRPr lang="es-PE"/>
          </a:p>
        </p:txBody>
      </p:sp>
      <p:sp>
        <p:nvSpPr>
          <p:cNvPr id="6" name="Footer Placeholder 5"/>
          <p:cNvSpPr>
            <a:spLocks noGrp="1"/>
          </p:cNvSpPr>
          <p:nvPr>
            <p:ph type="ftr" sz="quarter" idx="11"/>
          </p:nvPr>
        </p:nvSpPr>
        <p:spPr>
          <a:xfrm>
            <a:off x="804672" y="6227064"/>
            <a:ext cx="5942203" cy="320040"/>
          </a:xfrm>
        </p:spPr>
        <p:txBody>
          <a:bodyPr/>
          <a:lstStyle/>
          <a:p>
            <a:endParaRPr lang="es-PE"/>
          </a:p>
        </p:txBody>
      </p:sp>
      <p:sp>
        <p:nvSpPr>
          <p:cNvPr id="7" name="Slide Number Placeholder 6"/>
          <p:cNvSpPr>
            <a:spLocks noGrp="1"/>
          </p:cNvSpPr>
          <p:nvPr>
            <p:ph type="sldNum" sz="quarter" idx="12"/>
          </p:nvPr>
        </p:nvSpPr>
        <p:spPr>
          <a:xfrm>
            <a:off x="5828377" y="320040"/>
            <a:ext cx="914400" cy="320040"/>
          </a:xfrm>
        </p:spPr>
        <p:txBody>
          <a:bodyPr/>
          <a:lstStyle/>
          <a:p>
            <a:fld id="{E1EE2D0C-4185-489E-8EC8-7072E20C1B75}" type="slidenum">
              <a:rPr lang="es-PE" smtClean="0"/>
              <a:t>‹#›</a:t>
            </a:fld>
            <a:endParaRPr lang="es-PE"/>
          </a:p>
        </p:txBody>
      </p:sp>
    </p:spTree>
    <p:extLst>
      <p:ext uri="{BB962C8B-B14F-4D97-AF65-F5344CB8AC3E}">
        <p14:creationId xmlns:p14="http://schemas.microsoft.com/office/powerpoint/2010/main" val="269691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50DA631-1431-4D11-B07D-9C784BFB2FE7}" type="datetimeFigureOut">
              <a:rPr lang="es-PE" smtClean="0"/>
              <a:t>29/11/2021</a:t>
            </a:fld>
            <a:endParaRPr lang="es-P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1EE2D0C-4185-489E-8EC8-7072E20C1B75}" type="slidenum">
              <a:rPr lang="es-PE" smtClean="0"/>
              <a:t>‹#›</a:t>
            </a:fld>
            <a:endParaRPr lang="es-PE"/>
          </a:p>
        </p:txBody>
      </p:sp>
    </p:spTree>
    <p:extLst>
      <p:ext uri="{BB962C8B-B14F-4D97-AF65-F5344CB8AC3E}">
        <p14:creationId xmlns:p14="http://schemas.microsoft.com/office/powerpoint/2010/main" val="389945081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82CE7-05AB-4ECB-8F0C-2CF538DC2F94}"/>
              </a:ext>
            </a:extLst>
          </p:cNvPr>
          <p:cNvSpPr>
            <a:spLocks noGrp="1"/>
          </p:cNvSpPr>
          <p:nvPr>
            <p:ph type="ctrTitle"/>
          </p:nvPr>
        </p:nvSpPr>
        <p:spPr>
          <a:xfrm>
            <a:off x="1756042" y="2554635"/>
            <a:ext cx="8679915" cy="1748729"/>
          </a:xfrm>
        </p:spPr>
        <p:txBody>
          <a:bodyPr>
            <a:normAutofit fontScale="90000"/>
          </a:bodyPr>
          <a:lstStyle/>
          <a:p>
            <a:r>
              <a:rPr lang="es-PE" dirty="0"/>
              <a:t>Avara </a:t>
            </a:r>
            <a:r>
              <a:rPr lang="es-PE" dirty="0" err="1"/>
              <a:t>Search</a:t>
            </a:r>
            <a:br>
              <a:rPr lang="es-PE" dirty="0"/>
            </a:br>
            <a:r>
              <a:rPr lang="es-PE" dirty="0"/>
              <a:t>(</a:t>
            </a:r>
            <a:r>
              <a:rPr lang="es-PE" dirty="0" err="1"/>
              <a:t>Cost</a:t>
            </a:r>
            <a:r>
              <a:rPr lang="es-PE" dirty="0"/>
              <a:t>) 
</a:t>
            </a:r>
          </a:p>
        </p:txBody>
      </p:sp>
      <p:sp>
        <p:nvSpPr>
          <p:cNvPr id="4" name="Título 1">
            <a:extLst>
              <a:ext uri="{FF2B5EF4-FFF2-40B4-BE49-F238E27FC236}">
                <a16:creationId xmlns:a16="http://schemas.microsoft.com/office/drawing/2014/main" id="{00E8D9F1-2E53-44CB-8FA0-D04B831D75C2}"/>
              </a:ext>
            </a:extLst>
          </p:cNvPr>
          <p:cNvSpPr txBox="1">
            <a:spLocks/>
          </p:cNvSpPr>
          <p:nvPr/>
        </p:nvSpPr>
        <p:spPr>
          <a:xfrm>
            <a:off x="4199761" y="1103087"/>
            <a:ext cx="3792478" cy="638347"/>
          </a:xfrm>
          <a:prstGeom prst="rect">
            <a:avLst/>
          </a:prstGeom>
        </p:spPr>
        <p:txBody>
          <a:bodyPr vert="horz" lIns="228600" tIns="228600" rIns="228600" bIns="0" rtlCol="0" anchor="b">
            <a:normAutofit/>
          </a:bodyPr>
          <a:lstStyle>
            <a:lvl1pPr algn="ctr" defTabSz="914400" rtl="0" eaLnBrk="1" latinLnBrk="0" hangingPunct="1">
              <a:lnSpc>
                <a:spcPct val="80000"/>
              </a:lnSpc>
              <a:spcBef>
                <a:spcPct val="0"/>
              </a:spcBef>
              <a:buNone/>
              <a:defRPr sz="5400" b="0" i="0" kern="1200" cap="none" spc="-150">
                <a:solidFill>
                  <a:srgbClr val="FFFEFF"/>
                </a:solidFill>
                <a:effectLst/>
                <a:latin typeface="+mj-lt"/>
                <a:ea typeface="+mj-ea"/>
                <a:cs typeface="+mj-cs"/>
              </a:defRPr>
            </a:lvl1pPr>
          </a:lstStyle>
          <a:p>
            <a:r>
              <a:rPr lang="es-PE" sz="3200" dirty="0" err="1"/>
              <a:t>Group</a:t>
            </a:r>
            <a:r>
              <a:rPr lang="es-PE" sz="3200" dirty="0"/>
              <a:t> 3</a:t>
            </a:r>
          </a:p>
        </p:txBody>
      </p:sp>
    </p:spTree>
    <p:extLst>
      <p:ext uri="{BB962C8B-B14F-4D97-AF65-F5344CB8AC3E}">
        <p14:creationId xmlns:p14="http://schemas.microsoft.com/office/powerpoint/2010/main" val="284593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2" name="Picture 4" descr="Mapa&#10;&#10;Descripción generada automáticamente">
            <a:extLst>
              <a:ext uri="{FF2B5EF4-FFF2-40B4-BE49-F238E27FC236}">
                <a16:creationId xmlns:a16="http://schemas.microsoft.com/office/drawing/2014/main" id="{2787C570-3418-414E-87EB-E77FCBDADC2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83" t="17977" r="44324" b="31592"/>
          <a:stretch/>
        </p:blipFill>
        <p:spPr bwMode="auto">
          <a:xfrm>
            <a:off x="2302935" y="135441"/>
            <a:ext cx="5186686" cy="6587117"/>
          </a:xfrm>
          <a:prstGeom prst="rect">
            <a:avLst/>
          </a:prstGeom>
          <a:noFill/>
          <a:ln w="12700">
            <a:noFill/>
          </a:ln>
          <a:extLst>
            <a:ext uri="{909E8E84-426E-40DD-AFC4-6F175D3DCCD1}">
              <a14:hiddenFill xmlns:a14="http://schemas.microsoft.com/office/drawing/2010/main">
                <a:solidFill>
                  <a:srgbClr val="FFFFFF"/>
                </a:solidFill>
              </a14:hiddenFill>
            </a:ext>
          </a:extLst>
        </p:spPr>
      </p:pic>
      <p:graphicFrame>
        <p:nvGraphicFramePr>
          <p:cNvPr id="34" name="Tabla 6">
            <a:extLst>
              <a:ext uri="{FF2B5EF4-FFF2-40B4-BE49-F238E27FC236}">
                <a16:creationId xmlns:a16="http://schemas.microsoft.com/office/drawing/2014/main" id="{22287A62-797B-48C3-AA9A-EA4A59B3BDAD}"/>
              </a:ext>
            </a:extLst>
          </p:cNvPr>
          <p:cNvGraphicFramePr>
            <a:graphicFrameLocks/>
          </p:cNvGraphicFramePr>
          <p:nvPr>
            <p:extLst>
              <p:ext uri="{D42A27DB-BD31-4B8C-83A1-F6EECF244321}">
                <p14:modId xmlns:p14="http://schemas.microsoft.com/office/powerpoint/2010/main" val="1390968120"/>
              </p:ext>
            </p:extLst>
          </p:nvPr>
        </p:nvGraphicFramePr>
        <p:xfrm>
          <a:off x="8091158" y="1660894"/>
          <a:ext cx="3674900" cy="4632643"/>
        </p:xfrm>
        <a:graphic>
          <a:graphicData uri="http://schemas.openxmlformats.org/drawingml/2006/table">
            <a:tbl>
              <a:tblPr firstRow="1" bandRow="1">
                <a:tableStyleId>{5C22544A-7EE6-4342-B048-85BDC9FD1C3A}</a:tableStyleId>
              </a:tblPr>
              <a:tblGrid>
                <a:gridCol w="1837450">
                  <a:extLst>
                    <a:ext uri="{9D8B030D-6E8A-4147-A177-3AD203B41FA5}">
                      <a16:colId xmlns:a16="http://schemas.microsoft.com/office/drawing/2014/main" val="2617594721"/>
                    </a:ext>
                  </a:extLst>
                </a:gridCol>
                <a:gridCol w="1837450">
                  <a:extLst>
                    <a:ext uri="{9D8B030D-6E8A-4147-A177-3AD203B41FA5}">
                      <a16:colId xmlns:a16="http://schemas.microsoft.com/office/drawing/2014/main" val="2484220712"/>
                    </a:ext>
                  </a:extLst>
                </a:gridCol>
              </a:tblGrid>
              <a:tr h="457570">
                <a:tc>
                  <a:txBody>
                    <a:bodyPr/>
                    <a:lstStyle/>
                    <a:p>
                      <a:pPr algn="ctr"/>
                      <a:r>
                        <a:rPr lang="es-PE" sz="1400" dirty="0" err="1"/>
                        <a:t>Department</a:t>
                      </a:r>
                      <a:r>
                        <a:rPr lang="es-PE" sz="1400" dirty="0"/>
                        <a:t> (Capital)</a:t>
                      </a:r>
                    </a:p>
                  </a:txBody>
                  <a:tcPr anchor="ctr"/>
                </a:tc>
                <a:tc>
                  <a:txBody>
                    <a:bodyPr/>
                    <a:lstStyle/>
                    <a:p>
                      <a:pPr algn="ctr"/>
                      <a:r>
                        <a:rPr lang="en-US" sz="1400" dirty="0"/>
                        <a:t>Cost (in soles) of the bus ticket from Callao to:
</a:t>
                      </a:r>
                      <a:endParaRPr lang="es-PE" sz="1400" dirty="0"/>
                    </a:p>
                  </a:txBody>
                  <a:tcPr anchor="ctr"/>
                </a:tc>
                <a:extLst>
                  <a:ext uri="{0D108BD9-81ED-4DB2-BD59-A6C34878D82A}">
                    <a16:rowId xmlns:a16="http://schemas.microsoft.com/office/drawing/2014/main" val="3350034642"/>
                  </a:ext>
                </a:extLst>
              </a:tr>
              <a:tr h="457570">
                <a:tc>
                  <a:txBody>
                    <a:bodyPr/>
                    <a:lstStyle/>
                    <a:p>
                      <a:pPr algn="ctr"/>
                      <a:r>
                        <a:rPr lang="es-PE" dirty="0"/>
                        <a:t>Chiclayo</a:t>
                      </a:r>
                    </a:p>
                  </a:txBody>
                  <a:tcPr anchor="ctr"/>
                </a:tc>
                <a:tc>
                  <a:txBody>
                    <a:bodyPr/>
                    <a:lstStyle/>
                    <a:p>
                      <a:pPr algn="ctr"/>
                      <a:r>
                        <a:rPr lang="es-PE" dirty="0"/>
                        <a:t>130</a:t>
                      </a:r>
                    </a:p>
                  </a:txBody>
                  <a:tcPr anchor="ctr"/>
                </a:tc>
                <a:extLst>
                  <a:ext uri="{0D108BD9-81ED-4DB2-BD59-A6C34878D82A}">
                    <a16:rowId xmlns:a16="http://schemas.microsoft.com/office/drawing/2014/main" val="2324645750"/>
                  </a:ext>
                </a:extLst>
              </a:tr>
              <a:tr h="457570">
                <a:tc>
                  <a:txBody>
                    <a:bodyPr/>
                    <a:lstStyle/>
                    <a:p>
                      <a:pPr algn="ctr"/>
                      <a:r>
                        <a:rPr lang="es-PE" dirty="0"/>
                        <a:t>Cajamarca</a:t>
                      </a:r>
                    </a:p>
                  </a:txBody>
                  <a:tcPr anchor="ctr"/>
                </a:tc>
                <a:tc>
                  <a:txBody>
                    <a:bodyPr/>
                    <a:lstStyle/>
                    <a:p>
                      <a:pPr algn="ctr"/>
                      <a:r>
                        <a:rPr lang="es-PE" dirty="0"/>
                        <a:t>140</a:t>
                      </a:r>
                    </a:p>
                  </a:txBody>
                  <a:tcPr anchor="ctr"/>
                </a:tc>
                <a:extLst>
                  <a:ext uri="{0D108BD9-81ED-4DB2-BD59-A6C34878D82A}">
                    <a16:rowId xmlns:a16="http://schemas.microsoft.com/office/drawing/2014/main" val="1566086064"/>
                  </a:ext>
                </a:extLst>
              </a:tr>
              <a:tr h="457570">
                <a:tc>
                  <a:txBody>
                    <a:bodyPr/>
                    <a:lstStyle/>
                    <a:p>
                      <a:pPr algn="ctr"/>
                      <a:r>
                        <a:rPr lang="es-PE" dirty="0"/>
                        <a:t>Chachapoyas</a:t>
                      </a:r>
                    </a:p>
                  </a:txBody>
                  <a:tcPr anchor="ctr"/>
                </a:tc>
                <a:tc>
                  <a:txBody>
                    <a:bodyPr/>
                    <a:lstStyle/>
                    <a:p>
                      <a:pPr algn="ctr"/>
                      <a:r>
                        <a:rPr lang="es-PE" dirty="0"/>
                        <a:t>240</a:t>
                      </a:r>
                    </a:p>
                  </a:txBody>
                  <a:tcPr anchor="ctr"/>
                </a:tc>
                <a:extLst>
                  <a:ext uri="{0D108BD9-81ED-4DB2-BD59-A6C34878D82A}">
                    <a16:rowId xmlns:a16="http://schemas.microsoft.com/office/drawing/2014/main" val="549923531"/>
                  </a:ext>
                </a:extLst>
              </a:tr>
              <a:tr h="457570">
                <a:tc>
                  <a:txBody>
                    <a:bodyPr/>
                    <a:lstStyle/>
                    <a:p>
                      <a:pPr algn="ctr"/>
                      <a:r>
                        <a:rPr lang="es-PE" dirty="0"/>
                        <a:t>Trujillo</a:t>
                      </a:r>
                    </a:p>
                  </a:txBody>
                  <a:tcPr anchor="ctr"/>
                </a:tc>
                <a:tc>
                  <a:txBody>
                    <a:bodyPr/>
                    <a:lstStyle/>
                    <a:p>
                      <a:pPr algn="ctr"/>
                      <a:r>
                        <a:rPr lang="es-PE" dirty="0"/>
                        <a:t>135</a:t>
                      </a:r>
                    </a:p>
                  </a:txBody>
                  <a:tcPr anchor="ctr"/>
                </a:tc>
                <a:extLst>
                  <a:ext uri="{0D108BD9-81ED-4DB2-BD59-A6C34878D82A}">
                    <a16:rowId xmlns:a16="http://schemas.microsoft.com/office/drawing/2014/main" val="528878999"/>
                  </a:ext>
                </a:extLst>
              </a:tr>
              <a:tr h="484773">
                <a:tc>
                  <a:txBody>
                    <a:bodyPr/>
                    <a:lstStyle/>
                    <a:p>
                      <a:pPr algn="ctr"/>
                      <a:r>
                        <a:rPr lang="es-PE" dirty="0"/>
                        <a:t>Huaraz</a:t>
                      </a:r>
                    </a:p>
                  </a:txBody>
                  <a:tcPr anchor="ctr"/>
                </a:tc>
                <a:tc>
                  <a:txBody>
                    <a:bodyPr/>
                    <a:lstStyle/>
                    <a:p>
                      <a:pPr algn="ctr"/>
                      <a:r>
                        <a:rPr lang="es-PE" dirty="0"/>
                        <a:t>70</a:t>
                      </a:r>
                    </a:p>
                  </a:txBody>
                  <a:tcPr anchor="ctr"/>
                </a:tc>
                <a:extLst>
                  <a:ext uri="{0D108BD9-81ED-4DB2-BD59-A6C34878D82A}">
                    <a16:rowId xmlns:a16="http://schemas.microsoft.com/office/drawing/2014/main" val="1338786360"/>
                  </a:ext>
                </a:extLst>
              </a:tr>
              <a:tr h="457570">
                <a:tc>
                  <a:txBody>
                    <a:bodyPr/>
                    <a:lstStyle/>
                    <a:p>
                      <a:pPr algn="ctr"/>
                      <a:r>
                        <a:rPr lang="es-PE" dirty="0"/>
                        <a:t>Huánuco</a:t>
                      </a:r>
                    </a:p>
                  </a:txBody>
                  <a:tcPr anchor="ctr"/>
                </a:tc>
                <a:tc>
                  <a:txBody>
                    <a:bodyPr/>
                    <a:lstStyle/>
                    <a:p>
                      <a:pPr algn="ctr"/>
                      <a:r>
                        <a:rPr lang="es-PE" dirty="0"/>
                        <a:t>65</a:t>
                      </a:r>
                    </a:p>
                  </a:txBody>
                  <a:tcPr anchor="ctr"/>
                </a:tc>
                <a:extLst>
                  <a:ext uri="{0D108BD9-81ED-4DB2-BD59-A6C34878D82A}">
                    <a16:rowId xmlns:a16="http://schemas.microsoft.com/office/drawing/2014/main" val="1781601771"/>
                  </a:ext>
                </a:extLst>
              </a:tr>
              <a:tr h="457570">
                <a:tc>
                  <a:txBody>
                    <a:bodyPr/>
                    <a:lstStyle/>
                    <a:p>
                      <a:pPr algn="ctr"/>
                      <a:r>
                        <a:rPr lang="es-PE" dirty="0"/>
                        <a:t>Lima Norte</a:t>
                      </a:r>
                    </a:p>
                  </a:txBody>
                  <a:tcPr anchor="ctr"/>
                </a:tc>
                <a:tc>
                  <a:txBody>
                    <a:bodyPr/>
                    <a:lstStyle/>
                    <a:p>
                      <a:pPr algn="ctr"/>
                      <a:r>
                        <a:rPr lang="es-PE" dirty="0"/>
                        <a:t>12</a:t>
                      </a:r>
                    </a:p>
                  </a:txBody>
                  <a:tcPr anchor="ctr"/>
                </a:tc>
                <a:extLst>
                  <a:ext uri="{0D108BD9-81ED-4DB2-BD59-A6C34878D82A}">
                    <a16:rowId xmlns:a16="http://schemas.microsoft.com/office/drawing/2014/main" val="1832645428"/>
                  </a:ext>
                </a:extLst>
              </a:tr>
              <a:tr h="457570">
                <a:tc>
                  <a:txBody>
                    <a:bodyPr/>
                    <a:lstStyle/>
                    <a:p>
                      <a:pPr algn="ctr"/>
                      <a:r>
                        <a:rPr lang="es-PE" dirty="0"/>
                        <a:t>Callao</a:t>
                      </a:r>
                    </a:p>
                  </a:txBody>
                  <a:tcPr anchor="ctr"/>
                </a:tc>
                <a:tc>
                  <a:txBody>
                    <a:bodyPr/>
                    <a:lstStyle/>
                    <a:p>
                      <a:pPr algn="ctr"/>
                      <a:r>
                        <a:rPr lang="es-PE" dirty="0"/>
                        <a:t>0</a:t>
                      </a:r>
                    </a:p>
                  </a:txBody>
                  <a:tcPr anchor="ctr"/>
                </a:tc>
                <a:extLst>
                  <a:ext uri="{0D108BD9-81ED-4DB2-BD59-A6C34878D82A}">
                    <a16:rowId xmlns:a16="http://schemas.microsoft.com/office/drawing/2014/main" val="2169942574"/>
                  </a:ext>
                </a:extLst>
              </a:tr>
            </a:tbl>
          </a:graphicData>
        </a:graphic>
      </p:graphicFrame>
      <p:sp>
        <p:nvSpPr>
          <p:cNvPr id="2" name="Título 1">
            <a:extLst>
              <a:ext uri="{FF2B5EF4-FFF2-40B4-BE49-F238E27FC236}">
                <a16:creationId xmlns:a16="http://schemas.microsoft.com/office/drawing/2014/main" id="{34B83188-E439-4E34-AB6F-93965A0C47ED}"/>
              </a:ext>
            </a:extLst>
          </p:cNvPr>
          <p:cNvSpPr>
            <a:spLocks noGrp="1"/>
          </p:cNvSpPr>
          <p:nvPr>
            <p:ph type="title"/>
          </p:nvPr>
        </p:nvSpPr>
        <p:spPr>
          <a:xfrm rot="16200000">
            <a:off x="-2312296" y="2781274"/>
            <a:ext cx="6393065" cy="1230570"/>
          </a:xfrm>
        </p:spPr>
        <p:txBody>
          <a:bodyPr anchor="t">
            <a:noAutofit/>
          </a:bodyPr>
          <a:lstStyle/>
          <a:p>
            <a:r>
              <a:rPr lang="es-PE" b="1" dirty="0">
                <a:solidFill>
                  <a:schemeClr val="bg1"/>
                </a:solidFill>
              </a:rPr>
              <a:t>AVARA SEARCH (</a:t>
            </a:r>
            <a:r>
              <a:rPr lang="es-PE" b="1" dirty="0" err="1">
                <a:solidFill>
                  <a:schemeClr val="bg1"/>
                </a:solidFill>
              </a:rPr>
              <a:t>prioritizing</a:t>
            </a:r>
            <a:r>
              <a:rPr lang="es-PE" b="1" dirty="0">
                <a:solidFill>
                  <a:schemeClr val="bg1"/>
                </a:solidFill>
              </a:rPr>
              <a:t> </a:t>
            </a:r>
            <a:r>
              <a:rPr lang="es-PE" b="1" dirty="0" err="1">
                <a:solidFill>
                  <a:schemeClr val="bg1"/>
                </a:solidFill>
              </a:rPr>
              <a:t>cost</a:t>
            </a:r>
            <a:r>
              <a:rPr lang="es-PE" b="1" dirty="0">
                <a:solidFill>
                  <a:schemeClr val="bg1"/>
                </a:solidFill>
              </a:rPr>
              <a:t>)
</a:t>
            </a:r>
          </a:p>
        </p:txBody>
      </p:sp>
      <p:cxnSp>
        <p:nvCxnSpPr>
          <p:cNvPr id="7" name="Conector recto 6">
            <a:extLst>
              <a:ext uri="{FF2B5EF4-FFF2-40B4-BE49-F238E27FC236}">
                <a16:creationId xmlns:a16="http://schemas.microsoft.com/office/drawing/2014/main" id="{D2BEA56C-1BC9-4D62-AD10-464B1C117B96}"/>
              </a:ext>
            </a:extLst>
          </p:cNvPr>
          <p:cNvCxnSpPr>
            <a:cxnSpLocks/>
          </p:cNvCxnSpPr>
          <p:nvPr/>
        </p:nvCxnSpPr>
        <p:spPr>
          <a:xfrm>
            <a:off x="3292429" y="2743222"/>
            <a:ext cx="1058524" cy="21299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6" name="Conector recto 35">
            <a:extLst>
              <a:ext uri="{FF2B5EF4-FFF2-40B4-BE49-F238E27FC236}">
                <a16:creationId xmlns:a16="http://schemas.microsoft.com/office/drawing/2014/main" id="{A06AC90C-58A1-4F95-84F7-F8787DA17C17}"/>
              </a:ext>
            </a:extLst>
          </p:cNvPr>
          <p:cNvCxnSpPr>
            <a:cxnSpLocks/>
          </p:cNvCxnSpPr>
          <p:nvPr/>
        </p:nvCxnSpPr>
        <p:spPr>
          <a:xfrm flipV="1">
            <a:off x="3325813" y="2189346"/>
            <a:ext cx="1398773" cy="55054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0" name="Conector recto 39">
            <a:extLst>
              <a:ext uri="{FF2B5EF4-FFF2-40B4-BE49-F238E27FC236}">
                <a16:creationId xmlns:a16="http://schemas.microsoft.com/office/drawing/2014/main" id="{761D7D2D-9445-4963-8EEA-E127D641C794}"/>
              </a:ext>
            </a:extLst>
          </p:cNvPr>
          <p:cNvCxnSpPr>
            <a:cxnSpLocks/>
          </p:cNvCxnSpPr>
          <p:nvPr/>
        </p:nvCxnSpPr>
        <p:spPr>
          <a:xfrm flipH="1" flipV="1">
            <a:off x="4898696" y="5530396"/>
            <a:ext cx="416255" cy="73593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3" name="Conector recto 42">
            <a:extLst>
              <a:ext uri="{FF2B5EF4-FFF2-40B4-BE49-F238E27FC236}">
                <a16:creationId xmlns:a16="http://schemas.microsoft.com/office/drawing/2014/main" id="{F6BFC43D-B7B7-47A2-A291-B2B25578D2B1}"/>
              </a:ext>
            </a:extLst>
          </p:cNvPr>
          <p:cNvCxnSpPr>
            <a:cxnSpLocks/>
          </p:cNvCxnSpPr>
          <p:nvPr/>
        </p:nvCxnSpPr>
        <p:spPr>
          <a:xfrm flipV="1">
            <a:off x="4865510" y="4557486"/>
            <a:ext cx="77965" cy="103255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5" name="Conector recto 44">
            <a:extLst>
              <a:ext uri="{FF2B5EF4-FFF2-40B4-BE49-F238E27FC236}">
                <a16:creationId xmlns:a16="http://schemas.microsoft.com/office/drawing/2014/main" id="{01327030-7F84-4DB1-BBC9-FF8084FEFAB9}"/>
              </a:ext>
            </a:extLst>
          </p:cNvPr>
          <p:cNvCxnSpPr>
            <a:cxnSpLocks/>
          </p:cNvCxnSpPr>
          <p:nvPr/>
        </p:nvCxnSpPr>
        <p:spPr>
          <a:xfrm>
            <a:off x="3933440" y="3578485"/>
            <a:ext cx="1106874" cy="103148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8" name="Conector recto 47">
            <a:extLst>
              <a:ext uri="{FF2B5EF4-FFF2-40B4-BE49-F238E27FC236}">
                <a16:creationId xmlns:a16="http://schemas.microsoft.com/office/drawing/2014/main" id="{D0747DAB-9E31-46C4-8878-F3D6274710E5}"/>
              </a:ext>
            </a:extLst>
          </p:cNvPr>
          <p:cNvCxnSpPr>
            <a:cxnSpLocks/>
          </p:cNvCxnSpPr>
          <p:nvPr/>
        </p:nvCxnSpPr>
        <p:spPr>
          <a:xfrm flipH="1">
            <a:off x="3916916" y="2956218"/>
            <a:ext cx="383324" cy="62226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1" name="Conector recto 50">
            <a:extLst>
              <a:ext uri="{FF2B5EF4-FFF2-40B4-BE49-F238E27FC236}">
                <a16:creationId xmlns:a16="http://schemas.microsoft.com/office/drawing/2014/main" id="{C61707BD-3753-4A17-949B-939789EDCE0A}"/>
              </a:ext>
            </a:extLst>
          </p:cNvPr>
          <p:cNvCxnSpPr>
            <a:cxnSpLocks/>
          </p:cNvCxnSpPr>
          <p:nvPr/>
        </p:nvCxnSpPr>
        <p:spPr>
          <a:xfrm flipH="1" flipV="1">
            <a:off x="3318444" y="2685950"/>
            <a:ext cx="603777" cy="8925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7" name="Conector recto 56">
            <a:extLst>
              <a:ext uri="{FF2B5EF4-FFF2-40B4-BE49-F238E27FC236}">
                <a16:creationId xmlns:a16="http://schemas.microsoft.com/office/drawing/2014/main" id="{64FA5EA2-A02C-4088-9918-B7F85DAF5606}"/>
              </a:ext>
            </a:extLst>
          </p:cNvPr>
          <p:cNvCxnSpPr>
            <a:cxnSpLocks/>
          </p:cNvCxnSpPr>
          <p:nvPr/>
        </p:nvCxnSpPr>
        <p:spPr>
          <a:xfrm flipV="1">
            <a:off x="4322764" y="2191216"/>
            <a:ext cx="434538" cy="7328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0" name="Conector recto 59">
            <a:extLst>
              <a:ext uri="{FF2B5EF4-FFF2-40B4-BE49-F238E27FC236}">
                <a16:creationId xmlns:a16="http://schemas.microsoft.com/office/drawing/2014/main" id="{065611C3-DBD5-441C-A6C7-1B4AFCC2AE32}"/>
              </a:ext>
            </a:extLst>
          </p:cNvPr>
          <p:cNvCxnSpPr>
            <a:cxnSpLocks/>
          </p:cNvCxnSpPr>
          <p:nvPr/>
        </p:nvCxnSpPr>
        <p:spPr>
          <a:xfrm>
            <a:off x="4321162" y="2924034"/>
            <a:ext cx="695664" cy="17078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3" name="Conector recto 62">
            <a:extLst>
              <a:ext uri="{FF2B5EF4-FFF2-40B4-BE49-F238E27FC236}">
                <a16:creationId xmlns:a16="http://schemas.microsoft.com/office/drawing/2014/main" id="{058EF636-0874-4AF2-8322-D253E36D3B1B}"/>
              </a:ext>
            </a:extLst>
          </p:cNvPr>
          <p:cNvCxnSpPr>
            <a:cxnSpLocks/>
          </p:cNvCxnSpPr>
          <p:nvPr/>
        </p:nvCxnSpPr>
        <p:spPr>
          <a:xfrm>
            <a:off x="4964727" y="4561631"/>
            <a:ext cx="621687" cy="785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Conector recto 66">
            <a:extLst>
              <a:ext uri="{FF2B5EF4-FFF2-40B4-BE49-F238E27FC236}">
                <a16:creationId xmlns:a16="http://schemas.microsoft.com/office/drawing/2014/main" id="{5848AF9D-10C7-4DDF-A87E-6F1E2E88AE99}"/>
              </a:ext>
            </a:extLst>
          </p:cNvPr>
          <p:cNvCxnSpPr>
            <a:cxnSpLocks/>
          </p:cNvCxnSpPr>
          <p:nvPr/>
        </p:nvCxnSpPr>
        <p:spPr>
          <a:xfrm flipV="1">
            <a:off x="4867274" y="4644571"/>
            <a:ext cx="742566" cy="941048"/>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99" name="CuadroTexto 98">
            <a:extLst>
              <a:ext uri="{FF2B5EF4-FFF2-40B4-BE49-F238E27FC236}">
                <a16:creationId xmlns:a16="http://schemas.microsoft.com/office/drawing/2014/main" id="{C36346AB-2E71-4CF6-BA08-9E810190E629}"/>
              </a:ext>
            </a:extLst>
          </p:cNvPr>
          <p:cNvSpPr txBox="1"/>
          <p:nvPr/>
        </p:nvSpPr>
        <p:spPr>
          <a:xfrm>
            <a:off x="3803506" y="2308250"/>
            <a:ext cx="437940" cy="369332"/>
          </a:xfrm>
          <a:prstGeom prst="rect">
            <a:avLst/>
          </a:prstGeom>
          <a:noFill/>
        </p:spPr>
        <p:txBody>
          <a:bodyPr wrap="none" rtlCol="0">
            <a:spAutoFit/>
          </a:bodyPr>
          <a:lstStyle/>
          <a:p>
            <a:r>
              <a:rPr lang="es-PE" b="1" dirty="0"/>
              <a:t>50</a:t>
            </a:r>
          </a:p>
        </p:txBody>
      </p:sp>
      <p:sp>
        <p:nvSpPr>
          <p:cNvPr id="100" name="CuadroTexto 99">
            <a:extLst>
              <a:ext uri="{FF2B5EF4-FFF2-40B4-BE49-F238E27FC236}">
                <a16:creationId xmlns:a16="http://schemas.microsoft.com/office/drawing/2014/main" id="{5D66D476-2371-4734-90BD-CFFB5A4E6014}"/>
              </a:ext>
            </a:extLst>
          </p:cNvPr>
          <p:cNvSpPr txBox="1"/>
          <p:nvPr/>
        </p:nvSpPr>
        <p:spPr>
          <a:xfrm>
            <a:off x="3693969" y="2664039"/>
            <a:ext cx="437940" cy="369332"/>
          </a:xfrm>
          <a:prstGeom prst="rect">
            <a:avLst/>
          </a:prstGeom>
          <a:noFill/>
        </p:spPr>
        <p:txBody>
          <a:bodyPr wrap="none" rtlCol="0">
            <a:spAutoFit/>
          </a:bodyPr>
          <a:lstStyle/>
          <a:p>
            <a:r>
              <a:rPr lang="es-PE" b="1" dirty="0"/>
              <a:t>60</a:t>
            </a:r>
          </a:p>
        </p:txBody>
      </p:sp>
      <p:sp>
        <p:nvSpPr>
          <p:cNvPr id="101" name="CuadroTexto 100">
            <a:extLst>
              <a:ext uri="{FF2B5EF4-FFF2-40B4-BE49-F238E27FC236}">
                <a16:creationId xmlns:a16="http://schemas.microsoft.com/office/drawing/2014/main" id="{E197DCDE-C1B7-4ACE-88AF-A21310ABE583}"/>
              </a:ext>
            </a:extLst>
          </p:cNvPr>
          <p:cNvSpPr txBox="1"/>
          <p:nvPr/>
        </p:nvSpPr>
        <p:spPr>
          <a:xfrm>
            <a:off x="3497263" y="3063703"/>
            <a:ext cx="437940" cy="369332"/>
          </a:xfrm>
          <a:prstGeom prst="rect">
            <a:avLst/>
          </a:prstGeom>
          <a:noFill/>
        </p:spPr>
        <p:txBody>
          <a:bodyPr wrap="none" rtlCol="0">
            <a:spAutoFit/>
          </a:bodyPr>
          <a:lstStyle/>
          <a:p>
            <a:r>
              <a:rPr lang="es-PE" b="1" dirty="0"/>
              <a:t>40</a:t>
            </a:r>
          </a:p>
        </p:txBody>
      </p:sp>
      <p:sp>
        <p:nvSpPr>
          <p:cNvPr id="102" name="CuadroTexto 101">
            <a:extLst>
              <a:ext uri="{FF2B5EF4-FFF2-40B4-BE49-F238E27FC236}">
                <a16:creationId xmlns:a16="http://schemas.microsoft.com/office/drawing/2014/main" id="{D474D6B4-3716-408B-8894-EC28F08CFEE0}"/>
              </a:ext>
            </a:extLst>
          </p:cNvPr>
          <p:cNvSpPr txBox="1"/>
          <p:nvPr/>
        </p:nvSpPr>
        <p:spPr>
          <a:xfrm>
            <a:off x="3953375" y="3099011"/>
            <a:ext cx="437940" cy="369332"/>
          </a:xfrm>
          <a:prstGeom prst="rect">
            <a:avLst/>
          </a:prstGeom>
          <a:noFill/>
        </p:spPr>
        <p:txBody>
          <a:bodyPr wrap="none" rtlCol="0">
            <a:spAutoFit/>
          </a:bodyPr>
          <a:lstStyle/>
          <a:p>
            <a:r>
              <a:rPr lang="es-PE" b="1" dirty="0"/>
              <a:t>45</a:t>
            </a:r>
          </a:p>
        </p:txBody>
      </p:sp>
      <p:sp>
        <p:nvSpPr>
          <p:cNvPr id="103" name="CuadroTexto 102">
            <a:extLst>
              <a:ext uri="{FF2B5EF4-FFF2-40B4-BE49-F238E27FC236}">
                <a16:creationId xmlns:a16="http://schemas.microsoft.com/office/drawing/2014/main" id="{CCD446A8-5F2D-40F0-8DBA-9091D23813D5}"/>
              </a:ext>
            </a:extLst>
          </p:cNvPr>
          <p:cNvSpPr txBox="1"/>
          <p:nvPr/>
        </p:nvSpPr>
        <p:spPr>
          <a:xfrm>
            <a:off x="4352134" y="2428235"/>
            <a:ext cx="437940" cy="369332"/>
          </a:xfrm>
          <a:prstGeom prst="rect">
            <a:avLst/>
          </a:prstGeom>
          <a:noFill/>
        </p:spPr>
        <p:txBody>
          <a:bodyPr wrap="none" rtlCol="0">
            <a:spAutoFit/>
          </a:bodyPr>
          <a:lstStyle/>
          <a:p>
            <a:r>
              <a:rPr lang="es-PE" b="1" dirty="0"/>
              <a:t>75</a:t>
            </a:r>
          </a:p>
        </p:txBody>
      </p:sp>
      <p:sp>
        <p:nvSpPr>
          <p:cNvPr id="104" name="CuadroTexto 103">
            <a:extLst>
              <a:ext uri="{FF2B5EF4-FFF2-40B4-BE49-F238E27FC236}">
                <a16:creationId xmlns:a16="http://schemas.microsoft.com/office/drawing/2014/main" id="{BE2B5E12-3F1C-435D-9CF0-19C10D8F6C83}"/>
              </a:ext>
            </a:extLst>
          </p:cNvPr>
          <p:cNvSpPr txBox="1"/>
          <p:nvPr/>
        </p:nvSpPr>
        <p:spPr>
          <a:xfrm>
            <a:off x="4476060" y="3509163"/>
            <a:ext cx="437940" cy="369332"/>
          </a:xfrm>
          <a:prstGeom prst="rect">
            <a:avLst/>
          </a:prstGeom>
          <a:noFill/>
        </p:spPr>
        <p:txBody>
          <a:bodyPr wrap="none" rtlCol="0">
            <a:spAutoFit/>
          </a:bodyPr>
          <a:lstStyle/>
          <a:p>
            <a:r>
              <a:rPr lang="es-PE" b="1" dirty="0"/>
              <a:t>90</a:t>
            </a:r>
          </a:p>
        </p:txBody>
      </p:sp>
      <p:sp>
        <p:nvSpPr>
          <p:cNvPr id="105" name="CuadroTexto 104">
            <a:extLst>
              <a:ext uri="{FF2B5EF4-FFF2-40B4-BE49-F238E27FC236}">
                <a16:creationId xmlns:a16="http://schemas.microsoft.com/office/drawing/2014/main" id="{0B144866-3AE1-4081-92BC-865C172EAD03}"/>
              </a:ext>
            </a:extLst>
          </p:cNvPr>
          <p:cNvSpPr txBox="1"/>
          <p:nvPr/>
        </p:nvSpPr>
        <p:spPr>
          <a:xfrm>
            <a:off x="4147657" y="3821593"/>
            <a:ext cx="437940" cy="369332"/>
          </a:xfrm>
          <a:prstGeom prst="rect">
            <a:avLst/>
          </a:prstGeom>
          <a:noFill/>
        </p:spPr>
        <p:txBody>
          <a:bodyPr wrap="none" rtlCol="0">
            <a:spAutoFit/>
          </a:bodyPr>
          <a:lstStyle/>
          <a:p>
            <a:r>
              <a:rPr lang="es-PE" b="1" dirty="0"/>
              <a:t>70</a:t>
            </a:r>
          </a:p>
        </p:txBody>
      </p:sp>
      <p:sp>
        <p:nvSpPr>
          <p:cNvPr id="106" name="CuadroTexto 105">
            <a:extLst>
              <a:ext uri="{FF2B5EF4-FFF2-40B4-BE49-F238E27FC236}">
                <a16:creationId xmlns:a16="http://schemas.microsoft.com/office/drawing/2014/main" id="{0985F590-B867-485C-91D3-10804242F575}"/>
              </a:ext>
            </a:extLst>
          </p:cNvPr>
          <p:cNvSpPr txBox="1"/>
          <p:nvPr/>
        </p:nvSpPr>
        <p:spPr>
          <a:xfrm>
            <a:off x="5099714" y="4291908"/>
            <a:ext cx="437940" cy="369332"/>
          </a:xfrm>
          <a:prstGeom prst="rect">
            <a:avLst/>
          </a:prstGeom>
          <a:noFill/>
        </p:spPr>
        <p:txBody>
          <a:bodyPr wrap="none" rtlCol="0">
            <a:spAutoFit/>
          </a:bodyPr>
          <a:lstStyle/>
          <a:p>
            <a:r>
              <a:rPr lang="es-PE" b="1" dirty="0"/>
              <a:t>20</a:t>
            </a:r>
          </a:p>
        </p:txBody>
      </p:sp>
      <p:sp>
        <p:nvSpPr>
          <p:cNvPr id="107" name="CuadroTexto 106">
            <a:extLst>
              <a:ext uri="{FF2B5EF4-FFF2-40B4-BE49-F238E27FC236}">
                <a16:creationId xmlns:a16="http://schemas.microsoft.com/office/drawing/2014/main" id="{4891C853-06CB-455F-9F00-509A489510E3}"/>
              </a:ext>
            </a:extLst>
          </p:cNvPr>
          <p:cNvSpPr txBox="1"/>
          <p:nvPr/>
        </p:nvSpPr>
        <p:spPr>
          <a:xfrm>
            <a:off x="4536795" y="4852224"/>
            <a:ext cx="437940" cy="369332"/>
          </a:xfrm>
          <a:prstGeom prst="rect">
            <a:avLst/>
          </a:prstGeom>
          <a:noFill/>
        </p:spPr>
        <p:txBody>
          <a:bodyPr wrap="none" rtlCol="0">
            <a:spAutoFit/>
          </a:bodyPr>
          <a:lstStyle/>
          <a:p>
            <a:r>
              <a:rPr lang="es-PE" b="1" dirty="0"/>
              <a:t>50</a:t>
            </a:r>
          </a:p>
        </p:txBody>
      </p:sp>
      <p:sp>
        <p:nvSpPr>
          <p:cNvPr id="108" name="CuadroTexto 107">
            <a:extLst>
              <a:ext uri="{FF2B5EF4-FFF2-40B4-BE49-F238E27FC236}">
                <a16:creationId xmlns:a16="http://schemas.microsoft.com/office/drawing/2014/main" id="{922DB1B2-E67D-45B5-9849-0F53979E301B}"/>
              </a:ext>
            </a:extLst>
          </p:cNvPr>
          <p:cNvSpPr txBox="1"/>
          <p:nvPr/>
        </p:nvSpPr>
        <p:spPr>
          <a:xfrm>
            <a:off x="5169063" y="5006521"/>
            <a:ext cx="437940" cy="369332"/>
          </a:xfrm>
          <a:prstGeom prst="rect">
            <a:avLst/>
          </a:prstGeom>
          <a:noFill/>
        </p:spPr>
        <p:txBody>
          <a:bodyPr wrap="none" rtlCol="0">
            <a:spAutoFit/>
          </a:bodyPr>
          <a:lstStyle/>
          <a:p>
            <a:r>
              <a:rPr lang="es-PE" b="1" dirty="0"/>
              <a:t>45</a:t>
            </a:r>
          </a:p>
        </p:txBody>
      </p:sp>
      <p:sp>
        <p:nvSpPr>
          <p:cNvPr id="109" name="CuadroTexto 108">
            <a:extLst>
              <a:ext uri="{FF2B5EF4-FFF2-40B4-BE49-F238E27FC236}">
                <a16:creationId xmlns:a16="http://schemas.microsoft.com/office/drawing/2014/main" id="{E2DA2DA7-8DD4-4FE9-AE04-715D3F79B970}"/>
              </a:ext>
            </a:extLst>
          </p:cNvPr>
          <p:cNvSpPr txBox="1"/>
          <p:nvPr/>
        </p:nvSpPr>
        <p:spPr>
          <a:xfrm>
            <a:off x="4695030" y="5740162"/>
            <a:ext cx="437940" cy="369332"/>
          </a:xfrm>
          <a:prstGeom prst="rect">
            <a:avLst/>
          </a:prstGeom>
          <a:noFill/>
        </p:spPr>
        <p:txBody>
          <a:bodyPr wrap="none" rtlCol="0">
            <a:spAutoFit/>
          </a:bodyPr>
          <a:lstStyle/>
          <a:p>
            <a:r>
              <a:rPr lang="es-PE" b="1" dirty="0"/>
              <a:t>12</a:t>
            </a:r>
          </a:p>
        </p:txBody>
      </p:sp>
    </p:spTree>
    <p:extLst>
      <p:ext uri="{BB962C8B-B14F-4D97-AF65-F5344CB8AC3E}">
        <p14:creationId xmlns:p14="http://schemas.microsoft.com/office/powerpoint/2010/main" val="161148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84" name="Rectangle 8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D65B5A-09C1-45CB-A425-061193DBE449}"/>
              </a:ext>
            </a:extLst>
          </p:cNvPr>
          <p:cNvSpPr>
            <a:spLocks noGrp="1"/>
          </p:cNvSpPr>
          <p:nvPr>
            <p:ph type="title"/>
          </p:nvPr>
        </p:nvSpPr>
        <p:spPr>
          <a:xfrm>
            <a:off x="2788852" y="306562"/>
            <a:ext cx="6230857" cy="1230570"/>
          </a:xfrm>
        </p:spPr>
        <p:txBody>
          <a:bodyPr anchor="t">
            <a:normAutofit fontScale="90000"/>
          </a:bodyPr>
          <a:lstStyle/>
          <a:p>
            <a:pPr algn="l"/>
            <a:r>
              <a:rPr lang="en-US" sz="2800" dirty="0">
                <a:solidFill>
                  <a:schemeClr val="accent1"/>
                </a:solidFill>
              </a:rPr>
              <a:t>Getting from Chachapoyas to Callao, at the lowest possible cost
</a:t>
            </a:r>
            <a:endParaRPr lang="es-PE" sz="2800" dirty="0">
              <a:solidFill>
                <a:schemeClr val="accent1"/>
              </a:solidFill>
            </a:endParaRPr>
          </a:p>
        </p:txBody>
      </p:sp>
      <p:sp>
        <p:nvSpPr>
          <p:cNvPr id="86" name="Isosceles Triangle 8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0" name="CuadroTexto 179">
            <a:extLst>
              <a:ext uri="{FF2B5EF4-FFF2-40B4-BE49-F238E27FC236}">
                <a16:creationId xmlns:a16="http://schemas.microsoft.com/office/drawing/2014/main" id="{699773A3-E362-4740-B00E-B99A0AF49056}"/>
              </a:ext>
            </a:extLst>
          </p:cNvPr>
          <p:cNvSpPr txBox="1"/>
          <p:nvPr/>
        </p:nvSpPr>
        <p:spPr>
          <a:xfrm>
            <a:off x="16076185" y="4256023"/>
            <a:ext cx="949555" cy="369332"/>
          </a:xfrm>
          <a:prstGeom prst="rect">
            <a:avLst/>
          </a:prstGeom>
          <a:noFill/>
        </p:spPr>
        <p:txBody>
          <a:bodyPr wrap="none" rtlCol="0">
            <a:spAutoFit/>
          </a:bodyPr>
          <a:lstStyle/>
          <a:p>
            <a:r>
              <a:rPr lang="es-PE" dirty="0"/>
              <a:t>Trujillo</a:t>
            </a:r>
          </a:p>
        </p:txBody>
      </p:sp>
      <p:sp>
        <p:nvSpPr>
          <p:cNvPr id="181" name="CuadroTexto 180">
            <a:extLst>
              <a:ext uri="{FF2B5EF4-FFF2-40B4-BE49-F238E27FC236}">
                <a16:creationId xmlns:a16="http://schemas.microsoft.com/office/drawing/2014/main" id="{A76AFEC7-30F5-4870-AD56-6441B13BA852}"/>
              </a:ext>
            </a:extLst>
          </p:cNvPr>
          <p:cNvSpPr txBox="1"/>
          <p:nvPr/>
        </p:nvSpPr>
        <p:spPr>
          <a:xfrm>
            <a:off x="16251480" y="4529202"/>
            <a:ext cx="721672" cy="369332"/>
          </a:xfrm>
          <a:prstGeom prst="rect">
            <a:avLst/>
          </a:prstGeom>
          <a:noFill/>
        </p:spPr>
        <p:txBody>
          <a:bodyPr wrap="none" rtlCol="0">
            <a:spAutoFit/>
          </a:bodyPr>
          <a:lstStyle/>
          <a:p>
            <a:r>
              <a:rPr lang="es-PE" dirty="0"/>
              <a:t>h=31</a:t>
            </a:r>
          </a:p>
        </p:txBody>
      </p:sp>
      <p:grpSp>
        <p:nvGrpSpPr>
          <p:cNvPr id="211" name="Grupo 210">
            <a:extLst>
              <a:ext uri="{FF2B5EF4-FFF2-40B4-BE49-F238E27FC236}">
                <a16:creationId xmlns:a16="http://schemas.microsoft.com/office/drawing/2014/main" id="{24422290-A6FF-48EA-B1F5-4BA4515591A3}"/>
              </a:ext>
            </a:extLst>
          </p:cNvPr>
          <p:cNvGrpSpPr/>
          <p:nvPr/>
        </p:nvGrpSpPr>
        <p:grpSpPr>
          <a:xfrm>
            <a:off x="3776168" y="1270869"/>
            <a:ext cx="6563329" cy="4004394"/>
            <a:chOff x="3218785" y="2017484"/>
            <a:chExt cx="6563329" cy="4004394"/>
          </a:xfrm>
        </p:grpSpPr>
        <p:sp>
          <p:nvSpPr>
            <p:cNvPr id="4" name="CuadroTexto 3">
              <a:extLst>
                <a:ext uri="{FF2B5EF4-FFF2-40B4-BE49-F238E27FC236}">
                  <a16:creationId xmlns:a16="http://schemas.microsoft.com/office/drawing/2014/main" id="{0631AE43-9F3C-4980-94AC-D538B6722D4E}"/>
                </a:ext>
              </a:extLst>
            </p:cNvPr>
            <p:cNvSpPr txBox="1"/>
            <p:nvPr/>
          </p:nvSpPr>
          <p:spPr>
            <a:xfrm>
              <a:off x="4611851" y="2017484"/>
              <a:ext cx="1665777" cy="369332"/>
            </a:xfrm>
            <a:prstGeom prst="rect">
              <a:avLst/>
            </a:prstGeom>
            <a:noFill/>
          </p:spPr>
          <p:txBody>
            <a:bodyPr wrap="none" rtlCol="0">
              <a:spAutoFit/>
            </a:bodyPr>
            <a:lstStyle/>
            <a:p>
              <a:r>
                <a:rPr lang="es-PE" dirty="0"/>
                <a:t>Chachapoyas </a:t>
              </a:r>
            </a:p>
          </p:txBody>
        </p:sp>
        <p:sp>
          <p:nvSpPr>
            <p:cNvPr id="143" name="CuadroTexto 142">
              <a:extLst>
                <a:ext uri="{FF2B5EF4-FFF2-40B4-BE49-F238E27FC236}">
                  <a16:creationId xmlns:a16="http://schemas.microsoft.com/office/drawing/2014/main" id="{C8B6C24A-51C0-46DC-99F2-12D20FDE53C2}"/>
                </a:ext>
              </a:extLst>
            </p:cNvPr>
            <p:cNvSpPr txBox="1"/>
            <p:nvPr/>
          </p:nvSpPr>
          <p:spPr>
            <a:xfrm>
              <a:off x="3464743" y="2449217"/>
              <a:ext cx="1321580" cy="369332"/>
            </a:xfrm>
            <a:prstGeom prst="rect">
              <a:avLst/>
            </a:prstGeom>
            <a:noFill/>
          </p:spPr>
          <p:txBody>
            <a:bodyPr wrap="none" rtlCol="0">
              <a:spAutoFit/>
            </a:bodyPr>
            <a:lstStyle/>
            <a:p>
              <a:r>
                <a:rPr lang="es-PE" dirty="0"/>
                <a:t>Cajamarca</a:t>
              </a:r>
            </a:p>
          </p:txBody>
        </p:sp>
        <p:sp>
          <p:nvSpPr>
            <p:cNvPr id="144" name="CuadroTexto 143">
              <a:extLst>
                <a:ext uri="{FF2B5EF4-FFF2-40B4-BE49-F238E27FC236}">
                  <a16:creationId xmlns:a16="http://schemas.microsoft.com/office/drawing/2014/main" id="{A03F5E58-4F66-4FC3-B78B-F3CB0961E080}"/>
                </a:ext>
              </a:extLst>
            </p:cNvPr>
            <p:cNvSpPr txBox="1"/>
            <p:nvPr/>
          </p:nvSpPr>
          <p:spPr>
            <a:xfrm>
              <a:off x="6103118" y="2460068"/>
              <a:ext cx="1115947" cy="369332"/>
            </a:xfrm>
            <a:prstGeom prst="rect">
              <a:avLst/>
            </a:prstGeom>
            <a:noFill/>
          </p:spPr>
          <p:txBody>
            <a:bodyPr wrap="none" rtlCol="0">
              <a:spAutoFit/>
            </a:bodyPr>
            <a:lstStyle/>
            <a:p>
              <a:r>
                <a:rPr lang="es-PE" dirty="0"/>
                <a:t>Chiclayo</a:t>
              </a:r>
            </a:p>
          </p:txBody>
        </p:sp>
        <p:cxnSp>
          <p:nvCxnSpPr>
            <p:cNvPr id="6" name="Conector recto 5">
              <a:extLst>
                <a:ext uri="{FF2B5EF4-FFF2-40B4-BE49-F238E27FC236}">
                  <a16:creationId xmlns:a16="http://schemas.microsoft.com/office/drawing/2014/main" id="{8679057B-4EAE-430F-AAAA-778481EEE951}"/>
                </a:ext>
              </a:extLst>
            </p:cNvPr>
            <p:cNvCxnSpPr>
              <a:cxnSpLocks/>
              <a:stCxn id="4" idx="2"/>
            </p:cNvCxnSpPr>
            <p:nvPr/>
          </p:nvCxnSpPr>
          <p:spPr>
            <a:xfrm>
              <a:off x="5444740" y="2386816"/>
              <a:ext cx="1193261" cy="112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6D661AE-0254-44DD-BA71-4198CFA6D0E1}"/>
                </a:ext>
              </a:extLst>
            </p:cNvPr>
            <p:cNvCxnSpPr>
              <a:cxnSpLocks/>
              <a:stCxn id="4" idx="2"/>
            </p:cNvCxnSpPr>
            <p:nvPr/>
          </p:nvCxnSpPr>
          <p:spPr>
            <a:xfrm flipH="1">
              <a:off x="4253708" y="2386816"/>
              <a:ext cx="1191032" cy="11236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197D41D2-A3F7-4835-9F41-C89E64EF5B8E}"/>
                </a:ext>
              </a:extLst>
            </p:cNvPr>
            <p:cNvSpPr txBox="1"/>
            <p:nvPr/>
          </p:nvSpPr>
          <p:spPr>
            <a:xfrm>
              <a:off x="6431926" y="2717402"/>
              <a:ext cx="833883" cy="369332"/>
            </a:xfrm>
            <a:prstGeom prst="rect">
              <a:avLst/>
            </a:prstGeom>
            <a:noFill/>
          </p:spPr>
          <p:txBody>
            <a:bodyPr wrap="none" rtlCol="0">
              <a:spAutoFit/>
            </a:bodyPr>
            <a:lstStyle/>
            <a:p>
              <a:r>
                <a:rPr lang="es-PE" dirty="0"/>
                <a:t>c=130</a:t>
              </a:r>
            </a:p>
          </p:txBody>
        </p:sp>
        <p:sp>
          <p:nvSpPr>
            <p:cNvPr id="146" name="CuadroTexto 145">
              <a:extLst>
                <a:ext uri="{FF2B5EF4-FFF2-40B4-BE49-F238E27FC236}">
                  <a16:creationId xmlns:a16="http://schemas.microsoft.com/office/drawing/2014/main" id="{D7DA6852-C74E-466F-A2DA-FB25EACA0444}"/>
                </a:ext>
              </a:extLst>
            </p:cNvPr>
            <p:cNvSpPr txBox="1"/>
            <p:nvPr/>
          </p:nvSpPr>
          <p:spPr>
            <a:xfrm>
              <a:off x="3640038" y="2722396"/>
              <a:ext cx="833883" cy="369332"/>
            </a:xfrm>
            <a:prstGeom prst="rect">
              <a:avLst/>
            </a:prstGeom>
            <a:noFill/>
          </p:spPr>
          <p:txBody>
            <a:bodyPr wrap="none" rtlCol="0">
              <a:spAutoFit/>
            </a:bodyPr>
            <a:lstStyle/>
            <a:p>
              <a:r>
                <a:rPr lang="es-PE" dirty="0"/>
                <a:t>c=140</a:t>
              </a:r>
            </a:p>
          </p:txBody>
        </p:sp>
        <p:cxnSp>
          <p:nvCxnSpPr>
            <p:cNvPr id="148" name="Conector recto 147">
              <a:extLst>
                <a:ext uri="{FF2B5EF4-FFF2-40B4-BE49-F238E27FC236}">
                  <a16:creationId xmlns:a16="http://schemas.microsoft.com/office/drawing/2014/main" id="{B7DBFF83-A98D-49C9-866C-73545ED5E5C0}"/>
                </a:ext>
              </a:extLst>
            </p:cNvPr>
            <p:cNvCxnSpPr>
              <a:cxnSpLocks/>
              <a:stCxn id="145" idx="2"/>
            </p:cNvCxnSpPr>
            <p:nvPr/>
          </p:nvCxnSpPr>
          <p:spPr>
            <a:xfrm>
              <a:off x="6848868" y="3086734"/>
              <a:ext cx="1493374" cy="117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ector recto 148">
              <a:extLst>
                <a:ext uri="{FF2B5EF4-FFF2-40B4-BE49-F238E27FC236}">
                  <a16:creationId xmlns:a16="http://schemas.microsoft.com/office/drawing/2014/main" id="{218A6ABF-1A45-4633-A3C6-96931BA1AE4F}"/>
                </a:ext>
              </a:extLst>
            </p:cNvPr>
            <p:cNvCxnSpPr>
              <a:cxnSpLocks/>
              <a:stCxn id="145" idx="2"/>
            </p:cNvCxnSpPr>
            <p:nvPr/>
          </p:nvCxnSpPr>
          <p:spPr>
            <a:xfrm>
              <a:off x="6848868" y="3086734"/>
              <a:ext cx="504283" cy="199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E2EB8D27-FE56-4194-9B21-70A477F651CF}"/>
                </a:ext>
              </a:extLst>
            </p:cNvPr>
            <p:cNvCxnSpPr>
              <a:cxnSpLocks/>
              <a:stCxn id="145" idx="2"/>
            </p:cNvCxnSpPr>
            <p:nvPr/>
          </p:nvCxnSpPr>
          <p:spPr>
            <a:xfrm flipH="1">
              <a:off x="6277632" y="3086734"/>
              <a:ext cx="571236" cy="254098"/>
            </a:xfrm>
            <a:prstGeom prst="line">
              <a:avLst/>
            </a:prstGeom>
          </p:spPr>
          <p:style>
            <a:lnRef idx="1">
              <a:schemeClr val="accent1"/>
            </a:lnRef>
            <a:fillRef idx="0">
              <a:schemeClr val="accent1"/>
            </a:fillRef>
            <a:effectRef idx="0">
              <a:schemeClr val="accent1"/>
            </a:effectRef>
            <a:fontRef idx="minor">
              <a:schemeClr val="tx1"/>
            </a:fontRef>
          </p:style>
        </p:cxnSp>
        <p:sp>
          <p:nvSpPr>
            <p:cNvPr id="153" name="CuadroTexto 152">
              <a:extLst>
                <a:ext uri="{FF2B5EF4-FFF2-40B4-BE49-F238E27FC236}">
                  <a16:creationId xmlns:a16="http://schemas.microsoft.com/office/drawing/2014/main" id="{57B87F9F-0145-4657-BC30-17D07540DC91}"/>
                </a:ext>
              </a:extLst>
            </p:cNvPr>
            <p:cNvSpPr txBox="1"/>
            <p:nvPr/>
          </p:nvSpPr>
          <p:spPr>
            <a:xfrm>
              <a:off x="5458237" y="3262381"/>
              <a:ext cx="949555" cy="369332"/>
            </a:xfrm>
            <a:prstGeom prst="rect">
              <a:avLst/>
            </a:prstGeom>
            <a:noFill/>
          </p:spPr>
          <p:txBody>
            <a:bodyPr wrap="none" rtlCol="0">
              <a:spAutoFit/>
            </a:bodyPr>
            <a:lstStyle/>
            <a:p>
              <a:r>
                <a:rPr lang="es-PE" dirty="0"/>
                <a:t>Trujillo</a:t>
              </a:r>
            </a:p>
          </p:txBody>
        </p:sp>
        <p:sp>
          <p:nvSpPr>
            <p:cNvPr id="154" name="CuadroTexto 153">
              <a:extLst>
                <a:ext uri="{FF2B5EF4-FFF2-40B4-BE49-F238E27FC236}">
                  <a16:creationId xmlns:a16="http://schemas.microsoft.com/office/drawing/2014/main" id="{A229D351-FE56-4AB4-8143-8BB006DFA42F}"/>
                </a:ext>
              </a:extLst>
            </p:cNvPr>
            <p:cNvSpPr txBox="1"/>
            <p:nvPr/>
          </p:nvSpPr>
          <p:spPr>
            <a:xfrm>
              <a:off x="5485587" y="3475757"/>
              <a:ext cx="833883" cy="369332"/>
            </a:xfrm>
            <a:prstGeom prst="rect">
              <a:avLst/>
            </a:prstGeom>
            <a:noFill/>
          </p:spPr>
          <p:txBody>
            <a:bodyPr wrap="none" rtlCol="0">
              <a:spAutoFit/>
            </a:bodyPr>
            <a:lstStyle/>
            <a:p>
              <a:r>
                <a:rPr lang="es-PE" dirty="0"/>
                <a:t>c=135</a:t>
              </a:r>
            </a:p>
          </p:txBody>
        </p:sp>
        <p:sp>
          <p:nvSpPr>
            <p:cNvPr id="155" name="CuadroTexto 154">
              <a:extLst>
                <a:ext uri="{FF2B5EF4-FFF2-40B4-BE49-F238E27FC236}">
                  <a16:creationId xmlns:a16="http://schemas.microsoft.com/office/drawing/2014/main" id="{EF27986F-2CF1-4471-9152-3C796B99B5E8}"/>
                </a:ext>
              </a:extLst>
            </p:cNvPr>
            <p:cNvSpPr txBox="1"/>
            <p:nvPr/>
          </p:nvSpPr>
          <p:spPr>
            <a:xfrm>
              <a:off x="6848680" y="3308165"/>
              <a:ext cx="1321580" cy="369332"/>
            </a:xfrm>
            <a:prstGeom prst="rect">
              <a:avLst/>
            </a:prstGeom>
            <a:noFill/>
          </p:spPr>
          <p:txBody>
            <a:bodyPr wrap="none" rtlCol="0">
              <a:spAutoFit/>
            </a:bodyPr>
            <a:lstStyle/>
            <a:p>
              <a:r>
                <a:rPr lang="es-PE" dirty="0"/>
                <a:t>Cajamarca</a:t>
              </a:r>
            </a:p>
          </p:txBody>
        </p:sp>
        <p:sp>
          <p:nvSpPr>
            <p:cNvPr id="156" name="CuadroTexto 155">
              <a:extLst>
                <a:ext uri="{FF2B5EF4-FFF2-40B4-BE49-F238E27FC236}">
                  <a16:creationId xmlns:a16="http://schemas.microsoft.com/office/drawing/2014/main" id="{0DFA6BAB-F22F-47F0-84AE-1C18678CA289}"/>
                </a:ext>
              </a:extLst>
            </p:cNvPr>
            <p:cNvSpPr txBox="1"/>
            <p:nvPr/>
          </p:nvSpPr>
          <p:spPr>
            <a:xfrm>
              <a:off x="7023975" y="3581344"/>
              <a:ext cx="833883" cy="369332"/>
            </a:xfrm>
            <a:prstGeom prst="rect">
              <a:avLst/>
            </a:prstGeom>
            <a:noFill/>
          </p:spPr>
          <p:txBody>
            <a:bodyPr wrap="none" rtlCol="0">
              <a:spAutoFit/>
            </a:bodyPr>
            <a:lstStyle/>
            <a:p>
              <a:r>
                <a:rPr lang="es-PE" dirty="0"/>
                <a:t>c=140</a:t>
              </a:r>
            </a:p>
          </p:txBody>
        </p:sp>
        <p:sp>
          <p:nvSpPr>
            <p:cNvPr id="157" name="CuadroTexto 156">
              <a:extLst>
                <a:ext uri="{FF2B5EF4-FFF2-40B4-BE49-F238E27FC236}">
                  <a16:creationId xmlns:a16="http://schemas.microsoft.com/office/drawing/2014/main" id="{A78C56C3-4F7E-47CB-AABC-AD43CFF80655}"/>
                </a:ext>
              </a:extLst>
            </p:cNvPr>
            <p:cNvSpPr txBox="1"/>
            <p:nvPr/>
          </p:nvSpPr>
          <p:spPr>
            <a:xfrm>
              <a:off x="8174045" y="3212012"/>
              <a:ext cx="1608069" cy="369332"/>
            </a:xfrm>
            <a:prstGeom prst="rect">
              <a:avLst/>
            </a:prstGeom>
            <a:noFill/>
          </p:spPr>
          <p:txBody>
            <a:bodyPr wrap="none" rtlCol="0">
              <a:spAutoFit/>
            </a:bodyPr>
            <a:lstStyle/>
            <a:p>
              <a:r>
                <a:rPr lang="es-PE" dirty="0"/>
                <a:t>Chachapoyas</a:t>
              </a:r>
            </a:p>
          </p:txBody>
        </p:sp>
        <p:sp>
          <p:nvSpPr>
            <p:cNvPr id="158" name="CuadroTexto 157">
              <a:extLst>
                <a:ext uri="{FF2B5EF4-FFF2-40B4-BE49-F238E27FC236}">
                  <a16:creationId xmlns:a16="http://schemas.microsoft.com/office/drawing/2014/main" id="{EAEDA0F9-EFAD-416E-8C7A-65032D08DE15}"/>
                </a:ext>
              </a:extLst>
            </p:cNvPr>
            <p:cNvSpPr txBox="1"/>
            <p:nvPr/>
          </p:nvSpPr>
          <p:spPr>
            <a:xfrm>
              <a:off x="8454217" y="3475757"/>
              <a:ext cx="833883" cy="369332"/>
            </a:xfrm>
            <a:prstGeom prst="rect">
              <a:avLst/>
            </a:prstGeom>
            <a:noFill/>
          </p:spPr>
          <p:txBody>
            <a:bodyPr wrap="none" rtlCol="0">
              <a:spAutoFit/>
            </a:bodyPr>
            <a:lstStyle/>
            <a:p>
              <a:r>
                <a:rPr lang="es-PE" dirty="0"/>
                <a:t>c=240</a:t>
              </a:r>
            </a:p>
          </p:txBody>
        </p:sp>
        <p:sp>
          <p:nvSpPr>
            <p:cNvPr id="161" name="CuadroTexto 160">
              <a:extLst>
                <a:ext uri="{FF2B5EF4-FFF2-40B4-BE49-F238E27FC236}">
                  <a16:creationId xmlns:a16="http://schemas.microsoft.com/office/drawing/2014/main" id="{B2CE098D-762B-43BC-9143-0C0CB39AC0F3}"/>
                </a:ext>
              </a:extLst>
            </p:cNvPr>
            <p:cNvSpPr txBox="1"/>
            <p:nvPr/>
          </p:nvSpPr>
          <p:spPr>
            <a:xfrm>
              <a:off x="6170722" y="4320611"/>
              <a:ext cx="916276" cy="369332"/>
            </a:xfrm>
            <a:prstGeom prst="rect">
              <a:avLst/>
            </a:prstGeom>
            <a:noFill/>
          </p:spPr>
          <p:txBody>
            <a:bodyPr wrap="none" rtlCol="0">
              <a:spAutoFit/>
            </a:bodyPr>
            <a:lstStyle/>
            <a:p>
              <a:r>
                <a:rPr lang="es-PE" dirty="0"/>
                <a:t>Huaraz</a:t>
              </a:r>
            </a:p>
          </p:txBody>
        </p:sp>
        <p:sp>
          <p:nvSpPr>
            <p:cNvPr id="162" name="CuadroTexto 161">
              <a:extLst>
                <a:ext uri="{FF2B5EF4-FFF2-40B4-BE49-F238E27FC236}">
                  <a16:creationId xmlns:a16="http://schemas.microsoft.com/office/drawing/2014/main" id="{CF36E109-0E1E-48D7-B627-12DCBC3FBE3B}"/>
                </a:ext>
              </a:extLst>
            </p:cNvPr>
            <p:cNvSpPr txBox="1"/>
            <p:nvPr/>
          </p:nvSpPr>
          <p:spPr>
            <a:xfrm>
              <a:off x="6311802" y="4547121"/>
              <a:ext cx="708848" cy="369332"/>
            </a:xfrm>
            <a:prstGeom prst="rect">
              <a:avLst/>
            </a:prstGeom>
            <a:noFill/>
          </p:spPr>
          <p:txBody>
            <a:bodyPr wrap="none" rtlCol="0">
              <a:spAutoFit/>
            </a:bodyPr>
            <a:lstStyle/>
            <a:p>
              <a:r>
                <a:rPr lang="es-PE" dirty="0"/>
                <a:t>c=70</a:t>
              </a:r>
            </a:p>
          </p:txBody>
        </p:sp>
        <p:sp>
          <p:nvSpPr>
            <p:cNvPr id="163" name="CuadroTexto 162">
              <a:extLst>
                <a:ext uri="{FF2B5EF4-FFF2-40B4-BE49-F238E27FC236}">
                  <a16:creationId xmlns:a16="http://schemas.microsoft.com/office/drawing/2014/main" id="{FFDA2D77-CDCE-4B4C-BDAB-499E6FF07356}"/>
                </a:ext>
              </a:extLst>
            </p:cNvPr>
            <p:cNvSpPr txBox="1"/>
            <p:nvPr/>
          </p:nvSpPr>
          <p:spPr>
            <a:xfrm>
              <a:off x="4650330" y="4303695"/>
              <a:ext cx="1321580" cy="369332"/>
            </a:xfrm>
            <a:prstGeom prst="rect">
              <a:avLst/>
            </a:prstGeom>
            <a:noFill/>
          </p:spPr>
          <p:txBody>
            <a:bodyPr wrap="none" rtlCol="0">
              <a:spAutoFit/>
            </a:bodyPr>
            <a:lstStyle/>
            <a:p>
              <a:r>
                <a:rPr lang="es-PE" dirty="0"/>
                <a:t>Cajamarca</a:t>
              </a:r>
            </a:p>
          </p:txBody>
        </p:sp>
        <p:sp>
          <p:nvSpPr>
            <p:cNvPr id="164" name="CuadroTexto 163">
              <a:extLst>
                <a:ext uri="{FF2B5EF4-FFF2-40B4-BE49-F238E27FC236}">
                  <a16:creationId xmlns:a16="http://schemas.microsoft.com/office/drawing/2014/main" id="{6405199A-BAF6-4682-BC63-0C6CF7A296A9}"/>
                </a:ext>
              </a:extLst>
            </p:cNvPr>
            <p:cNvSpPr txBox="1"/>
            <p:nvPr/>
          </p:nvSpPr>
          <p:spPr>
            <a:xfrm>
              <a:off x="4636041" y="4563140"/>
              <a:ext cx="851120" cy="369332"/>
            </a:xfrm>
            <a:prstGeom prst="rect">
              <a:avLst/>
            </a:prstGeom>
            <a:noFill/>
          </p:spPr>
          <p:txBody>
            <a:bodyPr wrap="square" rtlCol="0">
              <a:spAutoFit/>
            </a:bodyPr>
            <a:lstStyle/>
            <a:p>
              <a:r>
                <a:rPr lang="es-PE" dirty="0"/>
                <a:t>c=140</a:t>
              </a:r>
            </a:p>
          </p:txBody>
        </p:sp>
        <p:cxnSp>
          <p:nvCxnSpPr>
            <p:cNvPr id="166" name="Conector recto 165">
              <a:extLst>
                <a:ext uri="{FF2B5EF4-FFF2-40B4-BE49-F238E27FC236}">
                  <a16:creationId xmlns:a16="http://schemas.microsoft.com/office/drawing/2014/main" id="{1F56A6FA-1624-4AF4-AE59-F31D98A3166E}"/>
                </a:ext>
              </a:extLst>
            </p:cNvPr>
            <p:cNvCxnSpPr>
              <a:cxnSpLocks/>
            </p:cNvCxnSpPr>
            <p:nvPr/>
          </p:nvCxnSpPr>
          <p:spPr>
            <a:xfrm flipH="1">
              <a:off x="4143460" y="3878176"/>
              <a:ext cx="1613812" cy="36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85973CA4-D24D-482D-B51D-8684F08910BE}"/>
                </a:ext>
              </a:extLst>
            </p:cNvPr>
            <p:cNvCxnSpPr>
              <a:cxnSpLocks/>
            </p:cNvCxnSpPr>
            <p:nvPr/>
          </p:nvCxnSpPr>
          <p:spPr>
            <a:xfrm>
              <a:off x="5790780" y="3888547"/>
              <a:ext cx="553223" cy="432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1131B243-CC3D-4334-9653-CEECBD8EE9BD}"/>
                </a:ext>
              </a:extLst>
            </p:cNvPr>
            <p:cNvCxnSpPr>
              <a:cxnSpLocks/>
            </p:cNvCxnSpPr>
            <p:nvPr/>
          </p:nvCxnSpPr>
          <p:spPr>
            <a:xfrm flipH="1">
              <a:off x="5205567" y="3887454"/>
              <a:ext cx="576862" cy="433833"/>
            </a:xfrm>
            <a:prstGeom prst="line">
              <a:avLst/>
            </a:prstGeom>
          </p:spPr>
          <p:style>
            <a:lnRef idx="1">
              <a:schemeClr val="accent1"/>
            </a:lnRef>
            <a:fillRef idx="0">
              <a:schemeClr val="accent1"/>
            </a:fillRef>
            <a:effectRef idx="0">
              <a:schemeClr val="accent1"/>
            </a:effectRef>
            <a:fontRef idx="minor">
              <a:schemeClr val="tx1"/>
            </a:fontRef>
          </p:style>
        </p:cxnSp>
        <p:sp>
          <p:nvSpPr>
            <p:cNvPr id="178" name="CuadroTexto 177">
              <a:extLst>
                <a:ext uri="{FF2B5EF4-FFF2-40B4-BE49-F238E27FC236}">
                  <a16:creationId xmlns:a16="http://schemas.microsoft.com/office/drawing/2014/main" id="{B97089AD-8E1B-4F8C-AE58-3865EA8C90F4}"/>
                </a:ext>
              </a:extLst>
            </p:cNvPr>
            <p:cNvSpPr txBox="1"/>
            <p:nvPr/>
          </p:nvSpPr>
          <p:spPr>
            <a:xfrm>
              <a:off x="3218785" y="4242695"/>
              <a:ext cx="1173655" cy="369332"/>
            </a:xfrm>
            <a:prstGeom prst="rect">
              <a:avLst/>
            </a:prstGeom>
            <a:noFill/>
          </p:spPr>
          <p:txBody>
            <a:bodyPr wrap="none" rtlCol="0">
              <a:spAutoFit/>
            </a:bodyPr>
            <a:lstStyle/>
            <a:p>
              <a:r>
                <a:rPr lang="es-PE" dirty="0"/>
                <a:t>Chiclayo </a:t>
              </a:r>
            </a:p>
          </p:txBody>
        </p:sp>
        <p:sp>
          <p:nvSpPr>
            <p:cNvPr id="179" name="CuadroTexto 178">
              <a:extLst>
                <a:ext uri="{FF2B5EF4-FFF2-40B4-BE49-F238E27FC236}">
                  <a16:creationId xmlns:a16="http://schemas.microsoft.com/office/drawing/2014/main" id="{7FAD0C33-EFC9-4B28-A470-4B58EDA7F40B}"/>
                </a:ext>
              </a:extLst>
            </p:cNvPr>
            <p:cNvSpPr txBox="1"/>
            <p:nvPr/>
          </p:nvSpPr>
          <p:spPr>
            <a:xfrm>
              <a:off x="3307354" y="4515874"/>
              <a:ext cx="833883" cy="369332"/>
            </a:xfrm>
            <a:prstGeom prst="rect">
              <a:avLst/>
            </a:prstGeom>
            <a:noFill/>
          </p:spPr>
          <p:txBody>
            <a:bodyPr wrap="none" rtlCol="0">
              <a:spAutoFit/>
            </a:bodyPr>
            <a:lstStyle/>
            <a:p>
              <a:r>
                <a:rPr lang="es-PE" dirty="0"/>
                <a:t>c=130</a:t>
              </a:r>
            </a:p>
          </p:txBody>
        </p:sp>
        <p:cxnSp>
          <p:nvCxnSpPr>
            <p:cNvPr id="184" name="Conector recto 183">
              <a:extLst>
                <a:ext uri="{FF2B5EF4-FFF2-40B4-BE49-F238E27FC236}">
                  <a16:creationId xmlns:a16="http://schemas.microsoft.com/office/drawing/2014/main" id="{4486339F-3717-4599-BD88-2A92C3143F31}"/>
                </a:ext>
              </a:extLst>
            </p:cNvPr>
            <p:cNvCxnSpPr>
              <a:cxnSpLocks/>
              <a:stCxn id="162" idx="2"/>
            </p:cNvCxnSpPr>
            <p:nvPr/>
          </p:nvCxnSpPr>
          <p:spPr>
            <a:xfrm flipH="1">
              <a:off x="5510924" y="4916453"/>
              <a:ext cx="1155302" cy="32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E86F8CEB-C7C5-48C5-AF8D-4A003AD862A0}"/>
                </a:ext>
              </a:extLst>
            </p:cNvPr>
            <p:cNvCxnSpPr>
              <a:cxnSpLocks/>
              <a:stCxn id="162" idx="2"/>
            </p:cNvCxnSpPr>
            <p:nvPr/>
          </p:nvCxnSpPr>
          <p:spPr>
            <a:xfrm>
              <a:off x="6666226" y="4916453"/>
              <a:ext cx="701909" cy="40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BEE11924-3206-4C2A-B4A1-2C6CE4761F84}"/>
                </a:ext>
              </a:extLst>
            </p:cNvPr>
            <p:cNvCxnSpPr>
              <a:cxnSpLocks/>
              <a:stCxn id="162" idx="2"/>
            </p:cNvCxnSpPr>
            <p:nvPr/>
          </p:nvCxnSpPr>
          <p:spPr>
            <a:xfrm flipH="1">
              <a:off x="6560260" y="4916453"/>
              <a:ext cx="105966" cy="510259"/>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uadroTexto 203">
              <a:extLst>
                <a:ext uri="{FF2B5EF4-FFF2-40B4-BE49-F238E27FC236}">
                  <a16:creationId xmlns:a16="http://schemas.microsoft.com/office/drawing/2014/main" id="{57BDC8B0-5180-4F0B-BB8F-693F1ACAE672}"/>
                </a:ext>
              </a:extLst>
            </p:cNvPr>
            <p:cNvSpPr txBox="1"/>
            <p:nvPr/>
          </p:nvSpPr>
          <p:spPr>
            <a:xfrm>
              <a:off x="4934673" y="5240879"/>
              <a:ext cx="1003148" cy="369332"/>
            </a:xfrm>
            <a:prstGeom prst="rect">
              <a:avLst/>
            </a:prstGeom>
            <a:noFill/>
          </p:spPr>
          <p:txBody>
            <a:bodyPr wrap="square" rtlCol="0">
              <a:spAutoFit/>
            </a:bodyPr>
            <a:lstStyle/>
            <a:p>
              <a:r>
                <a:rPr lang="es-PE" dirty="0"/>
                <a:t>Trujillo</a:t>
              </a:r>
            </a:p>
          </p:txBody>
        </p:sp>
        <p:sp>
          <p:nvSpPr>
            <p:cNvPr id="205" name="CuadroTexto 204">
              <a:extLst>
                <a:ext uri="{FF2B5EF4-FFF2-40B4-BE49-F238E27FC236}">
                  <a16:creationId xmlns:a16="http://schemas.microsoft.com/office/drawing/2014/main" id="{1AE9E005-BA35-41A0-A92B-528C5023C07C}"/>
                </a:ext>
              </a:extLst>
            </p:cNvPr>
            <p:cNvSpPr txBox="1"/>
            <p:nvPr/>
          </p:nvSpPr>
          <p:spPr>
            <a:xfrm>
              <a:off x="4899802" y="5519513"/>
              <a:ext cx="916520" cy="369332"/>
            </a:xfrm>
            <a:prstGeom prst="rect">
              <a:avLst/>
            </a:prstGeom>
            <a:noFill/>
          </p:spPr>
          <p:txBody>
            <a:bodyPr wrap="square" rtlCol="0">
              <a:spAutoFit/>
            </a:bodyPr>
            <a:lstStyle/>
            <a:p>
              <a:r>
                <a:rPr lang="es-PE" dirty="0"/>
                <a:t>c=160</a:t>
              </a:r>
            </a:p>
          </p:txBody>
        </p:sp>
        <p:sp>
          <p:nvSpPr>
            <p:cNvPr id="206" name="CuadroTexto 205">
              <a:extLst>
                <a:ext uri="{FF2B5EF4-FFF2-40B4-BE49-F238E27FC236}">
                  <a16:creationId xmlns:a16="http://schemas.microsoft.com/office/drawing/2014/main" id="{3AAD5AC7-533B-451C-80CA-76AABCA527EC}"/>
                </a:ext>
              </a:extLst>
            </p:cNvPr>
            <p:cNvSpPr txBox="1"/>
            <p:nvPr/>
          </p:nvSpPr>
          <p:spPr>
            <a:xfrm>
              <a:off x="5897485" y="5380737"/>
              <a:ext cx="1321580" cy="369332"/>
            </a:xfrm>
            <a:prstGeom prst="rect">
              <a:avLst/>
            </a:prstGeom>
            <a:noFill/>
          </p:spPr>
          <p:txBody>
            <a:bodyPr wrap="none" rtlCol="0">
              <a:spAutoFit/>
            </a:bodyPr>
            <a:lstStyle/>
            <a:p>
              <a:r>
                <a:rPr lang="es-PE" dirty="0"/>
                <a:t>Cajamarca</a:t>
              </a:r>
            </a:p>
          </p:txBody>
        </p:sp>
        <p:sp>
          <p:nvSpPr>
            <p:cNvPr id="207" name="CuadroTexto 206">
              <a:extLst>
                <a:ext uri="{FF2B5EF4-FFF2-40B4-BE49-F238E27FC236}">
                  <a16:creationId xmlns:a16="http://schemas.microsoft.com/office/drawing/2014/main" id="{348AE8FE-A041-4DC0-A289-6DE4ABAAAA45}"/>
                </a:ext>
              </a:extLst>
            </p:cNvPr>
            <p:cNvSpPr txBox="1"/>
            <p:nvPr/>
          </p:nvSpPr>
          <p:spPr>
            <a:xfrm>
              <a:off x="6132540" y="5652546"/>
              <a:ext cx="833883" cy="369332"/>
            </a:xfrm>
            <a:prstGeom prst="rect">
              <a:avLst/>
            </a:prstGeom>
            <a:noFill/>
          </p:spPr>
          <p:txBody>
            <a:bodyPr wrap="none" rtlCol="0">
              <a:spAutoFit/>
            </a:bodyPr>
            <a:lstStyle/>
            <a:p>
              <a:r>
                <a:rPr lang="es-PE" dirty="0"/>
                <a:t>c=140</a:t>
              </a:r>
            </a:p>
          </p:txBody>
        </p:sp>
        <p:sp>
          <p:nvSpPr>
            <p:cNvPr id="208" name="CuadroTexto 207">
              <a:extLst>
                <a:ext uri="{FF2B5EF4-FFF2-40B4-BE49-F238E27FC236}">
                  <a16:creationId xmlns:a16="http://schemas.microsoft.com/office/drawing/2014/main" id="{E34AC295-B1DD-43CE-BC90-12C1613D7B1F}"/>
                </a:ext>
              </a:extLst>
            </p:cNvPr>
            <p:cNvSpPr txBox="1"/>
            <p:nvPr/>
          </p:nvSpPr>
          <p:spPr>
            <a:xfrm>
              <a:off x="7249663" y="5307579"/>
              <a:ext cx="1113766" cy="369332"/>
            </a:xfrm>
            <a:prstGeom prst="rect">
              <a:avLst/>
            </a:prstGeom>
            <a:noFill/>
          </p:spPr>
          <p:txBody>
            <a:bodyPr wrap="none" rtlCol="0">
              <a:spAutoFit/>
            </a:bodyPr>
            <a:lstStyle/>
            <a:p>
              <a:r>
                <a:rPr lang="es-PE" dirty="0"/>
                <a:t>Huánuco</a:t>
              </a:r>
            </a:p>
          </p:txBody>
        </p:sp>
        <p:sp>
          <p:nvSpPr>
            <p:cNvPr id="209" name="CuadroTexto 208">
              <a:extLst>
                <a:ext uri="{FF2B5EF4-FFF2-40B4-BE49-F238E27FC236}">
                  <a16:creationId xmlns:a16="http://schemas.microsoft.com/office/drawing/2014/main" id="{1D251CF1-8D2E-4066-ACC9-CF50F2161E63}"/>
                </a:ext>
              </a:extLst>
            </p:cNvPr>
            <p:cNvSpPr txBox="1"/>
            <p:nvPr/>
          </p:nvSpPr>
          <p:spPr>
            <a:xfrm>
              <a:off x="7390337" y="5560763"/>
              <a:ext cx="708848" cy="369332"/>
            </a:xfrm>
            <a:prstGeom prst="rect">
              <a:avLst/>
            </a:prstGeom>
            <a:noFill/>
          </p:spPr>
          <p:txBody>
            <a:bodyPr wrap="none" rtlCol="0">
              <a:spAutoFit/>
            </a:bodyPr>
            <a:lstStyle/>
            <a:p>
              <a:r>
                <a:rPr lang="es-PE" dirty="0"/>
                <a:t>c=65</a:t>
              </a:r>
            </a:p>
          </p:txBody>
        </p:sp>
      </p:grpSp>
      <p:sp>
        <p:nvSpPr>
          <p:cNvPr id="83" name="CuadroTexto 82">
            <a:extLst>
              <a:ext uri="{FF2B5EF4-FFF2-40B4-BE49-F238E27FC236}">
                <a16:creationId xmlns:a16="http://schemas.microsoft.com/office/drawing/2014/main" id="{E308A623-245B-4D50-83EE-E982445E5379}"/>
              </a:ext>
            </a:extLst>
          </p:cNvPr>
          <p:cNvSpPr txBox="1"/>
          <p:nvPr/>
        </p:nvSpPr>
        <p:spPr>
          <a:xfrm>
            <a:off x="9166008" y="4612431"/>
            <a:ext cx="1353512" cy="369332"/>
          </a:xfrm>
          <a:prstGeom prst="rect">
            <a:avLst/>
          </a:prstGeom>
          <a:noFill/>
        </p:spPr>
        <p:txBody>
          <a:bodyPr wrap="none" rtlCol="0">
            <a:spAutoFit/>
          </a:bodyPr>
          <a:lstStyle/>
          <a:p>
            <a:r>
              <a:rPr lang="es-PE" dirty="0"/>
              <a:t>Lima Norte</a:t>
            </a:r>
          </a:p>
        </p:txBody>
      </p:sp>
      <p:cxnSp>
        <p:nvCxnSpPr>
          <p:cNvPr id="85" name="Conector recto 84">
            <a:extLst>
              <a:ext uri="{FF2B5EF4-FFF2-40B4-BE49-F238E27FC236}">
                <a16:creationId xmlns:a16="http://schemas.microsoft.com/office/drawing/2014/main" id="{600392FC-5867-4AB4-A90A-01912B9A37EA}"/>
              </a:ext>
            </a:extLst>
          </p:cNvPr>
          <p:cNvCxnSpPr>
            <a:cxnSpLocks/>
            <a:stCxn id="162" idx="2"/>
          </p:cNvCxnSpPr>
          <p:nvPr/>
        </p:nvCxnSpPr>
        <p:spPr>
          <a:xfrm>
            <a:off x="7223609" y="4169838"/>
            <a:ext cx="2254476" cy="442593"/>
          </a:xfrm>
          <a:prstGeom prst="line">
            <a:avLst/>
          </a:prstGeom>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8985B4BF-12B2-450A-962A-56062B33D3F6}"/>
              </a:ext>
            </a:extLst>
          </p:cNvPr>
          <p:cNvSpPr txBox="1"/>
          <p:nvPr/>
        </p:nvSpPr>
        <p:spPr>
          <a:xfrm>
            <a:off x="9497321" y="4854998"/>
            <a:ext cx="708848" cy="369332"/>
          </a:xfrm>
          <a:prstGeom prst="rect">
            <a:avLst/>
          </a:prstGeom>
          <a:noFill/>
        </p:spPr>
        <p:txBody>
          <a:bodyPr wrap="none" rtlCol="0">
            <a:spAutoFit/>
          </a:bodyPr>
          <a:lstStyle/>
          <a:p>
            <a:r>
              <a:rPr lang="es-PE" dirty="0"/>
              <a:t>c=12</a:t>
            </a:r>
          </a:p>
        </p:txBody>
      </p:sp>
      <p:cxnSp>
        <p:nvCxnSpPr>
          <p:cNvPr id="90" name="Conector recto 89">
            <a:extLst>
              <a:ext uri="{FF2B5EF4-FFF2-40B4-BE49-F238E27FC236}">
                <a16:creationId xmlns:a16="http://schemas.microsoft.com/office/drawing/2014/main" id="{3092FE04-2E1E-4B64-B6E2-5610C42EDB6F}"/>
              </a:ext>
            </a:extLst>
          </p:cNvPr>
          <p:cNvCxnSpPr>
            <a:cxnSpLocks/>
          </p:cNvCxnSpPr>
          <p:nvPr/>
        </p:nvCxnSpPr>
        <p:spPr>
          <a:xfrm flipH="1">
            <a:off x="8600597" y="5172863"/>
            <a:ext cx="1155302" cy="32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BEB74ABF-94CF-470E-97D0-1FAA1A9346EF}"/>
              </a:ext>
            </a:extLst>
          </p:cNvPr>
          <p:cNvCxnSpPr>
            <a:cxnSpLocks/>
          </p:cNvCxnSpPr>
          <p:nvPr/>
        </p:nvCxnSpPr>
        <p:spPr>
          <a:xfrm flipH="1">
            <a:off x="9372918" y="5183480"/>
            <a:ext cx="382981" cy="4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AE8886C9-D00B-4466-B49D-3FAA17EE2DEA}"/>
              </a:ext>
            </a:extLst>
          </p:cNvPr>
          <p:cNvCxnSpPr>
            <a:cxnSpLocks/>
          </p:cNvCxnSpPr>
          <p:nvPr/>
        </p:nvCxnSpPr>
        <p:spPr>
          <a:xfrm>
            <a:off x="9782251" y="5183480"/>
            <a:ext cx="774980" cy="374213"/>
          </a:xfrm>
          <a:prstGeom prst="line">
            <a:avLst/>
          </a:prstGeom>
        </p:spPr>
        <p:style>
          <a:lnRef idx="1">
            <a:schemeClr val="accent1"/>
          </a:lnRef>
          <a:fillRef idx="0">
            <a:schemeClr val="accent1"/>
          </a:fillRef>
          <a:effectRef idx="0">
            <a:schemeClr val="accent1"/>
          </a:effectRef>
          <a:fontRef idx="minor">
            <a:schemeClr val="tx1"/>
          </a:fontRef>
        </p:style>
      </p:cxnSp>
      <p:sp>
        <p:nvSpPr>
          <p:cNvPr id="97" name="CuadroTexto 96">
            <a:extLst>
              <a:ext uri="{FF2B5EF4-FFF2-40B4-BE49-F238E27FC236}">
                <a16:creationId xmlns:a16="http://schemas.microsoft.com/office/drawing/2014/main" id="{9DF43E52-549A-472D-A7D4-BB2B0EA8A056}"/>
              </a:ext>
            </a:extLst>
          </p:cNvPr>
          <p:cNvSpPr txBox="1"/>
          <p:nvPr/>
        </p:nvSpPr>
        <p:spPr>
          <a:xfrm>
            <a:off x="7827025" y="5465851"/>
            <a:ext cx="916276" cy="369332"/>
          </a:xfrm>
          <a:prstGeom prst="rect">
            <a:avLst/>
          </a:prstGeom>
          <a:noFill/>
        </p:spPr>
        <p:txBody>
          <a:bodyPr wrap="none" rtlCol="0">
            <a:spAutoFit/>
          </a:bodyPr>
          <a:lstStyle/>
          <a:p>
            <a:r>
              <a:rPr lang="es-PE" dirty="0"/>
              <a:t>Huaraz</a:t>
            </a:r>
          </a:p>
        </p:txBody>
      </p:sp>
      <p:sp>
        <p:nvSpPr>
          <p:cNvPr id="98" name="CuadroTexto 97">
            <a:extLst>
              <a:ext uri="{FF2B5EF4-FFF2-40B4-BE49-F238E27FC236}">
                <a16:creationId xmlns:a16="http://schemas.microsoft.com/office/drawing/2014/main" id="{915B3451-305E-440B-A6BB-A4190EF8A794}"/>
              </a:ext>
            </a:extLst>
          </p:cNvPr>
          <p:cNvSpPr txBox="1"/>
          <p:nvPr/>
        </p:nvSpPr>
        <p:spPr>
          <a:xfrm>
            <a:off x="8823713" y="5662927"/>
            <a:ext cx="1113766" cy="369332"/>
          </a:xfrm>
          <a:prstGeom prst="rect">
            <a:avLst/>
          </a:prstGeom>
          <a:noFill/>
        </p:spPr>
        <p:txBody>
          <a:bodyPr wrap="none" rtlCol="0">
            <a:spAutoFit/>
          </a:bodyPr>
          <a:lstStyle/>
          <a:p>
            <a:r>
              <a:rPr lang="es-PE" dirty="0"/>
              <a:t>Huánuco</a:t>
            </a:r>
          </a:p>
        </p:txBody>
      </p:sp>
      <p:sp>
        <p:nvSpPr>
          <p:cNvPr id="99" name="CuadroTexto 98">
            <a:extLst>
              <a:ext uri="{FF2B5EF4-FFF2-40B4-BE49-F238E27FC236}">
                <a16:creationId xmlns:a16="http://schemas.microsoft.com/office/drawing/2014/main" id="{8FC0AC84-86E6-47F3-852A-5536E49AA287}"/>
              </a:ext>
            </a:extLst>
          </p:cNvPr>
          <p:cNvSpPr txBox="1"/>
          <p:nvPr/>
        </p:nvSpPr>
        <p:spPr>
          <a:xfrm>
            <a:off x="10323060" y="5518149"/>
            <a:ext cx="870751" cy="369332"/>
          </a:xfrm>
          <a:prstGeom prst="rect">
            <a:avLst/>
          </a:prstGeom>
          <a:noFill/>
        </p:spPr>
        <p:txBody>
          <a:bodyPr wrap="none" rtlCol="0">
            <a:spAutoFit/>
          </a:bodyPr>
          <a:lstStyle/>
          <a:p>
            <a:r>
              <a:rPr lang="es-PE" dirty="0"/>
              <a:t>Callao</a:t>
            </a:r>
          </a:p>
        </p:txBody>
      </p:sp>
      <p:sp>
        <p:nvSpPr>
          <p:cNvPr id="100" name="CuadroTexto 99">
            <a:extLst>
              <a:ext uri="{FF2B5EF4-FFF2-40B4-BE49-F238E27FC236}">
                <a16:creationId xmlns:a16="http://schemas.microsoft.com/office/drawing/2014/main" id="{F19D0621-6DFD-47DE-A5D9-2EE1CA9868CB}"/>
              </a:ext>
            </a:extLst>
          </p:cNvPr>
          <p:cNvSpPr txBox="1"/>
          <p:nvPr/>
        </p:nvSpPr>
        <p:spPr>
          <a:xfrm>
            <a:off x="7796863" y="5726956"/>
            <a:ext cx="916520" cy="369332"/>
          </a:xfrm>
          <a:prstGeom prst="rect">
            <a:avLst/>
          </a:prstGeom>
          <a:noFill/>
        </p:spPr>
        <p:txBody>
          <a:bodyPr wrap="square" rtlCol="0">
            <a:spAutoFit/>
          </a:bodyPr>
          <a:lstStyle/>
          <a:p>
            <a:r>
              <a:rPr lang="es-PE" dirty="0"/>
              <a:t>c=70</a:t>
            </a:r>
          </a:p>
        </p:txBody>
      </p:sp>
      <p:sp>
        <p:nvSpPr>
          <p:cNvPr id="101" name="CuadroTexto 100">
            <a:extLst>
              <a:ext uri="{FF2B5EF4-FFF2-40B4-BE49-F238E27FC236}">
                <a16:creationId xmlns:a16="http://schemas.microsoft.com/office/drawing/2014/main" id="{179CD977-7C36-417D-B35D-15AD491F6EC5}"/>
              </a:ext>
            </a:extLst>
          </p:cNvPr>
          <p:cNvSpPr txBox="1"/>
          <p:nvPr/>
        </p:nvSpPr>
        <p:spPr>
          <a:xfrm>
            <a:off x="8912125" y="5898407"/>
            <a:ext cx="708848" cy="369332"/>
          </a:xfrm>
          <a:prstGeom prst="rect">
            <a:avLst/>
          </a:prstGeom>
          <a:noFill/>
        </p:spPr>
        <p:txBody>
          <a:bodyPr wrap="none" rtlCol="0">
            <a:spAutoFit/>
          </a:bodyPr>
          <a:lstStyle/>
          <a:p>
            <a:r>
              <a:rPr lang="es-PE" dirty="0"/>
              <a:t>c=65</a:t>
            </a:r>
          </a:p>
        </p:txBody>
      </p:sp>
      <p:sp>
        <p:nvSpPr>
          <p:cNvPr id="102" name="CuadroTexto 101">
            <a:extLst>
              <a:ext uri="{FF2B5EF4-FFF2-40B4-BE49-F238E27FC236}">
                <a16:creationId xmlns:a16="http://schemas.microsoft.com/office/drawing/2014/main" id="{2BED788B-1598-410D-8DC4-FEE785E47212}"/>
              </a:ext>
            </a:extLst>
          </p:cNvPr>
          <p:cNvSpPr txBox="1"/>
          <p:nvPr/>
        </p:nvSpPr>
        <p:spPr>
          <a:xfrm>
            <a:off x="10458361" y="5744598"/>
            <a:ext cx="583814" cy="369332"/>
          </a:xfrm>
          <a:prstGeom prst="rect">
            <a:avLst/>
          </a:prstGeom>
          <a:noFill/>
        </p:spPr>
        <p:txBody>
          <a:bodyPr wrap="none" rtlCol="0">
            <a:spAutoFit/>
          </a:bodyPr>
          <a:lstStyle/>
          <a:p>
            <a:r>
              <a:rPr lang="es-PE" dirty="0"/>
              <a:t>c=0</a:t>
            </a:r>
          </a:p>
        </p:txBody>
      </p:sp>
    </p:spTree>
    <p:extLst>
      <p:ext uri="{BB962C8B-B14F-4D97-AF65-F5344CB8AC3E}">
        <p14:creationId xmlns:p14="http://schemas.microsoft.com/office/powerpoint/2010/main" val="40068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FCFB2-CD3C-4054-BAC7-D2E782E410B1}"/>
              </a:ext>
            </a:extLst>
          </p:cNvPr>
          <p:cNvSpPr>
            <a:spLocks noGrp="1"/>
          </p:cNvSpPr>
          <p:nvPr>
            <p:ph type="title"/>
          </p:nvPr>
        </p:nvSpPr>
        <p:spPr>
          <a:xfrm>
            <a:off x="645459" y="960120"/>
            <a:ext cx="3865695" cy="4171278"/>
          </a:xfrm>
        </p:spPr>
        <p:txBody>
          <a:bodyPr>
            <a:normAutofit/>
          </a:bodyPr>
          <a:lstStyle/>
          <a:p>
            <a:r>
              <a:rPr lang="es-PE" sz="4400" b="1" dirty="0">
                <a:solidFill>
                  <a:schemeClr val="tx1"/>
                </a:solidFill>
              </a:rPr>
              <a:t>SOLUTION</a:t>
            </a:r>
            <a:br>
              <a:rPr lang="es-PE" sz="4400" b="1" dirty="0">
                <a:solidFill>
                  <a:schemeClr val="tx1"/>
                </a:solidFill>
              </a:rPr>
            </a:br>
            <a:r>
              <a:rPr lang="en-US" sz="2200" dirty="0">
                <a:solidFill>
                  <a:schemeClr val="tx1"/>
                </a:solidFill>
              </a:rPr>
              <a:t>The idea of applying the algorithm of "</a:t>
            </a:r>
            <a:r>
              <a:rPr lang="en-US" sz="2200" dirty="0" err="1">
                <a:solidFill>
                  <a:schemeClr val="tx1"/>
                </a:solidFill>
              </a:rPr>
              <a:t>Avara</a:t>
            </a:r>
            <a:r>
              <a:rPr lang="en-US" sz="2200" dirty="0">
                <a:solidFill>
                  <a:schemeClr val="tx1"/>
                </a:solidFill>
              </a:rPr>
              <a:t> Search" was raised, since it is a quick solution, for this a function called heuristic is used which "estimates" cost (economic) that implies reaching Chachapoyas from Callao</a:t>
            </a:r>
            <a:endParaRPr lang="es-PE" sz="4400" dirty="0">
              <a:solidFill>
                <a:schemeClr val="tx1"/>
              </a:solidFill>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EED654-9C28-4F40-A1D4-8AE8A62CC09E}"/>
              </a:ext>
            </a:extLst>
          </p:cNvPr>
          <p:cNvSpPr>
            <a:spLocks noGrp="1"/>
          </p:cNvSpPr>
          <p:nvPr>
            <p:ph idx="1"/>
          </p:nvPr>
        </p:nvSpPr>
        <p:spPr>
          <a:xfrm>
            <a:off x="4983164" y="960120"/>
            <a:ext cx="6610348" cy="4171278"/>
          </a:xfrm>
        </p:spPr>
        <p:txBody>
          <a:bodyPr>
            <a:normAutofit/>
          </a:bodyPr>
          <a:lstStyle/>
          <a:p>
            <a:r>
              <a:rPr lang="es-MX" dirty="0" err="1"/>
              <a:t>Optimal</a:t>
            </a:r>
            <a:r>
              <a:rPr lang="es-MX" dirty="0"/>
              <a:t> </a:t>
            </a:r>
            <a:r>
              <a:rPr lang="es-MX" dirty="0" err="1"/>
              <a:t>route</a:t>
            </a:r>
            <a:r>
              <a:rPr lang="es-MX" dirty="0"/>
              <a:t>: Chachapoyas – Chiclayo – Trujillo – Huaraz - Lima Norte - Callao</a:t>
            </a:r>
          </a:p>
          <a:p>
            <a:r>
              <a:rPr lang="es-MX" dirty="0"/>
              <a:t> </a:t>
            </a:r>
            <a:r>
              <a:rPr lang="es-MX" dirty="0" err="1"/>
              <a:t>Cost</a:t>
            </a:r>
            <a:r>
              <a:rPr lang="es-MX" dirty="0"/>
              <a:t>(</a:t>
            </a:r>
            <a:r>
              <a:rPr lang="es-MX" dirty="0" err="1"/>
              <a:t>Economic</a:t>
            </a:r>
            <a:r>
              <a:rPr lang="es-MX" dirty="0"/>
              <a:t>): 50 + 40 + 70 + 50 + 12 + 0 = 222 soles</a:t>
            </a:r>
            <a:endParaRPr lang="es-PE" dirty="0"/>
          </a:p>
        </p:txBody>
      </p:sp>
    </p:spTree>
    <p:extLst>
      <p:ext uri="{BB962C8B-B14F-4D97-AF65-F5344CB8AC3E}">
        <p14:creationId xmlns:p14="http://schemas.microsoft.com/office/powerpoint/2010/main" val="199679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82CE7-05AB-4ECB-8F0C-2CF538DC2F94}"/>
              </a:ext>
            </a:extLst>
          </p:cNvPr>
          <p:cNvSpPr>
            <a:spLocks noGrp="1"/>
          </p:cNvSpPr>
          <p:nvPr>
            <p:ph type="ctrTitle"/>
          </p:nvPr>
        </p:nvSpPr>
        <p:spPr>
          <a:xfrm>
            <a:off x="1756042" y="2554635"/>
            <a:ext cx="8679915" cy="1748729"/>
          </a:xfrm>
        </p:spPr>
        <p:txBody>
          <a:bodyPr>
            <a:normAutofit fontScale="90000"/>
          </a:bodyPr>
          <a:lstStyle/>
          <a:p>
            <a:r>
              <a:rPr lang="es-PE" dirty="0"/>
              <a:t>Avara </a:t>
            </a:r>
            <a:r>
              <a:rPr lang="es-PE" dirty="0" err="1"/>
              <a:t>Search</a:t>
            </a:r>
            <a:br>
              <a:rPr lang="es-PE" dirty="0"/>
            </a:br>
            <a:r>
              <a:rPr lang="es-PE" dirty="0"/>
              <a:t>(time) 
</a:t>
            </a:r>
          </a:p>
        </p:txBody>
      </p:sp>
      <p:sp>
        <p:nvSpPr>
          <p:cNvPr id="4" name="Título 1">
            <a:extLst>
              <a:ext uri="{FF2B5EF4-FFF2-40B4-BE49-F238E27FC236}">
                <a16:creationId xmlns:a16="http://schemas.microsoft.com/office/drawing/2014/main" id="{00E8D9F1-2E53-44CB-8FA0-D04B831D75C2}"/>
              </a:ext>
            </a:extLst>
          </p:cNvPr>
          <p:cNvSpPr txBox="1">
            <a:spLocks/>
          </p:cNvSpPr>
          <p:nvPr/>
        </p:nvSpPr>
        <p:spPr>
          <a:xfrm>
            <a:off x="4199761" y="1103087"/>
            <a:ext cx="3792478" cy="638347"/>
          </a:xfrm>
          <a:prstGeom prst="rect">
            <a:avLst/>
          </a:prstGeom>
        </p:spPr>
        <p:txBody>
          <a:bodyPr vert="horz" lIns="228600" tIns="228600" rIns="228600" bIns="0" rtlCol="0" anchor="b">
            <a:normAutofit/>
          </a:bodyPr>
          <a:lstStyle>
            <a:lvl1pPr algn="ctr" defTabSz="914400" rtl="0" eaLnBrk="1" latinLnBrk="0" hangingPunct="1">
              <a:lnSpc>
                <a:spcPct val="80000"/>
              </a:lnSpc>
              <a:spcBef>
                <a:spcPct val="0"/>
              </a:spcBef>
              <a:buNone/>
              <a:defRPr sz="5400" b="0" i="0" kern="1200" cap="none" spc="-150">
                <a:solidFill>
                  <a:srgbClr val="FFFEFF"/>
                </a:solidFill>
                <a:effectLst/>
                <a:latin typeface="+mj-lt"/>
                <a:ea typeface="+mj-ea"/>
                <a:cs typeface="+mj-cs"/>
              </a:defRPr>
            </a:lvl1pPr>
          </a:lstStyle>
          <a:p>
            <a:r>
              <a:rPr lang="es-PE" sz="3200" dirty="0"/>
              <a:t>Grupo 3</a:t>
            </a:r>
          </a:p>
        </p:txBody>
      </p:sp>
    </p:spTree>
    <p:extLst>
      <p:ext uri="{BB962C8B-B14F-4D97-AF65-F5344CB8AC3E}">
        <p14:creationId xmlns:p14="http://schemas.microsoft.com/office/powerpoint/2010/main" val="5859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2" name="Picture 4" descr="Mapa&#10;&#10;Descripción generada automáticamente">
            <a:extLst>
              <a:ext uri="{FF2B5EF4-FFF2-40B4-BE49-F238E27FC236}">
                <a16:creationId xmlns:a16="http://schemas.microsoft.com/office/drawing/2014/main" id="{2787C570-3418-414E-87EB-E77FCBDADC2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83" t="17977" r="44324" b="31592"/>
          <a:stretch/>
        </p:blipFill>
        <p:spPr bwMode="auto">
          <a:xfrm>
            <a:off x="2302935" y="135441"/>
            <a:ext cx="5186686" cy="6587117"/>
          </a:xfrm>
          <a:prstGeom prst="rect">
            <a:avLst/>
          </a:prstGeom>
          <a:noFill/>
          <a:ln w="12700">
            <a:noFill/>
          </a:ln>
          <a:extLst>
            <a:ext uri="{909E8E84-426E-40DD-AFC4-6F175D3DCCD1}">
              <a14:hiddenFill xmlns:a14="http://schemas.microsoft.com/office/drawing/2010/main">
                <a:solidFill>
                  <a:srgbClr val="FFFFFF"/>
                </a:solidFill>
              </a14:hiddenFill>
            </a:ext>
          </a:extLst>
        </p:spPr>
      </p:pic>
      <p:graphicFrame>
        <p:nvGraphicFramePr>
          <p:cNvPr id="34" name="Tabla 6">
            <a:extLst>
              <a:ext uri="{FF2B5EF4-FFF2-40B4-BE49-F238E27FC236}">
                <a16:creationId xmlns:a16="http://schemas.microsoft.com/office/drawing/2014/main" id="{22287A62-797B-48C3-AA9A-EA4A59B3BDAD}"/>
              </a:ext>
            </a:extLst>
          </p:cNvPr>
          <p:cNvGraphicFramePr>
            <a:graphicFrameLocks/>
          </p:cNvGraphicFramePr>
          <p:nvPr>
            <p:extLst>
              <p:ext uri="{D42A27DB-BD31-4B8C-83A1-F6EECF244321}">
                <p14:modId xmlns:p14="http://schemas.microsoft.com/office/powerpoint/2010/main" val="4167414667"/>
              </p:ext>
            </p:extLst>
          </p:nvPr>
        </p:nvGraphicFramePr>
        <p:xfrm>
          <a:off x="8091158" y="1660894"/>
          <a:ext cx="3674900" cy="4818800"/>
        </p:xfrm>
        <a:graphic>
          <a:graphicData uri="http://schemas.openxmlformats.org/drawingml/2006/table">
            <a:tbl>
              <a:tblPr firstRow="1" bandRow="1">
                <a:tableStyleId>{5C22544A-7EE6-4342-B048-85BDC9FD1C3A}</a:tableStyleId>
              </a:tblPr>
              <a:tblGrid>
                <a:gridCol w="1837450">
                  <a:extLst>
                    <a:ext uri="{9D8B030D-6E8A-4147-A177-3AD203B41FA5}">
                      <a16:colId xmlns:a16="http://schemas.microsoft.com/office/drawing/2014/main" val="2617594721"/>
                    </a:ext>
                  </a:extLst>
                </a:gridCol>
                <a:gridCol w="1837450">
                  <a:extLst>
                    <a:ext uri="{9D8B030D-6E8A-4147-A177-3AD203B41FA5}">
                      <a16:colId xmlns:a16="http://schemas.microsoft.com/office/drawing/2014/main" val="2484220712"/>
                    </a:ext>
                  </a:extLst>
                </a:gridCol>
              </a:tblGrid>
              <a:tr h="457570">
                <a:tc>
                  <a:txBody>
                    <a:bodyPr/>
                    <a:lstStyle/>
                    <a:p>
                      <a:pPr algn="ctr"/>
                      <a:r>
                        <a:rPr lang="es-PE" sz="1400" dirty="0" err="1"/>
                        <a:t>Department</a:t>
                      </a:r>
                      <a:r>
                        <a:rPr lang="es-PE" sz="1400" dirty="0"/>
                        <a:t> (Capital)
</a:t>
                      </a:r>
                    </a:p>
                  </a:txBody>
                  <a:tcPr anchor="ctr"/>
                </a:tc>
                <a:tc>
                  <a:txBody>
                    <a:bodyPr/>
                    <a:lstStyle/>
                    <a:p>
                      <a:pPr algn="ctr"/>
                      <a:r>
                        <a:rPr lang="en-US" sz="1400" dirty="0"/>
                        <a:t>Time (in hours) of the distance in a straight line from Callao to:
</a:t>
                      </a:r>
                      <a:endParaRPr lang="es-PE" sz="1400" dirty="0"/>
                    </a:p>
                  </a:txBody>
                  <a:tcPr anchor="ctr"/>
                </a:tc>
                <a:extLst>
                  <a:ext uri="{0D108BD9-81ED-4DB2-BD59-A6C34878D82A}">
                    <a16:rowId xmlns:a16="http://schemas.microsoft.com/office/drawing/2014/main" val="3350034642"/>
                  </a:ext>
                </a:extLst>
              </a:tr>
              <a:tr h="457570">
                <a:tc>
                  <a:txBody>
                    <a:bodyPr/>
                    <a:lstStyle/>
                    <a:p>
                      <a:pPr algn="ctr"/>
                      <a:r>
                        <a:rPr lang="es-PE" dirty="0"/>
                        <a:t>Chiclayo</a:t>
                      </a:r>
                    </a:p>
                  </a:txBody>
                  <a:tcPr anchor="ctr"/>
                </a:tc>
                <a:tc>
                  <a:txBody>
                    <a:bodyPr/>
                    <a:lstStyle/>
                    <a:p>
                      <a:pPr algn="ctr"/>
                      <a:r>
                        <a:rPr lang="es-PE" dirty="0"/>
                        <a:t>40</a:t>
                      </a:r>
                    </a:p>
                  </a:txBody>
                  <a:tcPr anchor="ctr"/>
                </a:tc>
                <a:extLst>
                  <a:ext uri="{0D108BD9-81ED-4DB2-BD59-A6C34878D82A}">
                    <a16:rowId xmlns:a16="http://schemas.microsoft.com/office/drawing/2014/main" val="2324645750"/>
                  </a:ext>
                </a:extLst>
              </a:tr>
              <a:tr h="457570">
                <a:tc>
                  <a:txBody>
                    <a:bodyPr/>
                    <a:lstStyle/>
                    <a:p>
                      <a:pPr algn="ctr"/>
                      <a:r>
                        <a:rPr lang="es-PE" dirty="0"/>
                        <a:t>Cajamarca</a:t>
                      </a:r>
                    </a:p>
                  </a:txBody>
                  <a:tcPr anchor="ctr"/>
                </a:tc>
                <a:tc>
                  <a:txBody>
                    <a:bodyPr/>
                    <a:lstStyle/>
                    <a:p>
                      <a:pPr algn="ctr"/>
                      <a:r>
                        <a:rPr lang="es-PE" dirty="0"/>
                        <a:t>37</a:t>
                      </a:r>
                    </a:p>
                  </a:txBody>
                  <a:tcPr anchor="ctr"/>
                </a:tc>
                <a:extLst>
                  <a:ext uri="{0D108BD9-81ED-4DB2-BD59-A6C34878D82A}">
                    <a16:rowId xmlns:a16="http://schemas.microsoft.com/office/drawing/2014/main" val="1566086064"/>
                  </a:ext>
                </a:extLst>
              </a:tr>
              <a:tr h="457570">
                <a:tc>
                  <a:txBody>
                    <a:bodyPr/>
                    <a:lstStyle/>
                    <a:p>
                      <a:pPr algn="ctr"/>
                      <a:r>
                        <a:rPr lang="es-PE" dirty="0"/>
                        <a:t>Chachapoyas</a:t>
                      </a:r>
                    </a:p>
                  </a:txBody>
                  <a:tcPr anchor="ctr"/>
                </a:tc>
                <a:tc>
                  <a:txBody>
                    <a:bodyPr/>
                    <a:lstStyle/>
                    <a:p>
                      <a:pPr algn="ctr"/>
                      <a:r>
                        <a:rPr lang="es-PE" dirty="0"/>
                        <a:t>43</a:t>
                      </a:r>
                    </a:p>
                  </a:txBody>
                  <a:tcPr anchor="ctr"/>
                </a:tc>
                <a:extLst>
                  <a:ext uri="{0D108BD9-81ED-4DB2-BD59-A6C34878D82A}">
                    <a16:rowId xmlns:a16="http://schemas.microsoft.com/office/drawing/2014/main" val="549923531"/>
                  </a:ext>
                </a:extLst>
              </a:tr>
              <a:tr h="457570">
                <a:tc>
                  <a:txBody>
                    <a:bodyPr/>
                    <a:lstStyle/>
                    <a:p>
                      <a:pPr algn="ctr"/>
                      <a:r>
                        <a:rPr lang="es-PE" dirty="0"/>
                        <a:t>Trujillo</a:t>
                      </a:r>
                    </a:p>
                  </a:txBody>
                  <a:tcPr anchor="ctr"/>
                </a:tc>
                <a:tc>
                  <a:txBody>
                    <a:bodyPr/>
                    <a:lstStyle/>
                    <a:p>
                      <a:pPr algn="ctr"/>
                      <a:r>
                        <a:rPr lang="es-PE" dirty="0"/>
                        <a:t>31</a:t>
                      </a:r>
                    </a:p>
                  </a:txBody>
                  <a:tcPr anchor="ctr"/>
                </a:tc>
                <a:extLst>
                  <a:ext uri="{0D108BD9-81ED-4DB2-BD59-A6C34878D82A}">
                    <a16:rowId xmlns:a16="http://schemas.microsoft.com/office/drawing/2014/main" val="528878999"/>
                  </a:ext>
                </a:extLst>
              </a:tr>
              <a:tr h="457570">
                <a:tc>
                  <a:txBody>
                    <a:bodyPr/>
                    <a:lstStyle/>
                    <a:p>
                      <a:pPr algn="ctr"/>
                      <a:r>
                        <a:rPr lang="es-PE" dirty="0"/>
                        <a:t>Huaraz</a:t>
                      </a:r>
                    </a:p>
                  </a:txBody>
                  <a:tcPr anchor="ctr"/>
                </a:tc>
                <a:tc>
                  <a:txBody>
                    <a:bodyPr/>
                    <a:lstStyle/>
                    <a:p>
                      <a:pPr algn="ctr"/>
                      <a:r>
                        <a:rPr lang="es-PE" dirty="0"/>
                        <a:t>16</a:t>
                      </a:r>
                    </a:p>
                  </a:txBody>
                  <a:tcPr anchor="ctr"/>
                </a:tc>
                <a:extLst>
                  <a:ext uri="{0D108BD9-81ED-4DB2-BD59-A6C34878D82A}">
                    <a16:rowId xmlns:a16="http://schemas.microsoft.com/office/drawing/2014/main" val="1338786360"/>
                  </a:ext>
                </a:extLst>
              </a:tr>
              <a:tr h="457570">
                <a:tc>
                  <a:txBody>
                    <a:bodyPr/>
                    <a:lstStyle/>
                    <a:p>
                      <a:pPr algn="ctr"/>
                      <a:r>
                        <a:rPr lang="es-PE" dirty="0"/>
                        <a:t>Huánuco</a:t>
                      </a:r>
                    </a:p>
                  </a:txBody>
                  <a:tcPr anchor="ctr"/>
                </a:tc>
                <a:tc>
                  <a:txBody>
                    <a:bodyPr/>
                    <a:lstStyle/>
                    <a:p>
                      <a:pPr algn="ctr"/>
                      <a:r>
                        <a:rPr lang="es-PE" dirty="0"/>
                        <a:t>18</a:t>
                      </a:r>
                    </a:p>
                  </a:txBody>
                  <a:tcPr anchor="ctr"/>
                </a:tc>
                <a:extLst>
                  <a:ext uri="{0D108BD9-81ED-4DB2-BD59-A6C34878D82A}">
                    <a16:rowId xmlns:a16="http://schemas.microsoft.com/office/drawing/2014/main" val="1781601771"/>
                  </a:ext>
                </a:extLst>
              </a:tr>
              <a:tr h="457570">
                <a:tc>
                  <a:txBody>
                    <a:bodyPr/>
                    <a:lstStyle/>
                    <a:p>
                      <a:pPr algn="ctr"/>
                      <a:r>
                        <a:rPr lang="es-PE" dirty="0"/>
                        <a:t>Lima</a:t>
                      </a:r>
                    </a:p>
                  </a:txBody>
                  <a:tcPr anchor="ctr"/>
                </a:tc>
                <a:tc>
                  <a:txBody>
                    <a:bodyPr/>
                    <a:lstStyle/>
                    <a:p>
                      <a:pPr algn="ctr"/>
                      <a:r>
                        <a:rPr lang="es-PE" dirty="0"/>
                        <a:t>1</a:t>
                      </a:r>
                    </a:p>
                  </a:txBody>
                  <a:tcPr anchor="ctr"/>
                </a:tc>
                <a:extLst>
                  <a:ext uri="{0D108BD9-81ED-4DB2-BD59-A6C34878D82A}">
                    <a16:rowId xmlns:a16="http://schemas.microsoft.com/office/drawing/2014/main" val="1832645428"/>
                  </a:ext>
                </a:extLst>
              </a:tr>
              <a:tr h="457570">
                <a:tc>
                  <a:txBody>
                    <a:bodyPr/>
                    <a:lstStyle/>
                    <a:p>
                      <a:pPr algn="ctr"/>
                      <a:r>
                        <a:rPr lang="es-PE" dirty="0"/>
                        <a:t>Callao</a:t>
                      </a:r>
                    </a:p>
                  </a:txBody>
                  <a:tcPr anchor="ctr"/>
                </a:tc>
                <a:tc>
                  <a:txBody>
                    <a:bodyPr/>
                    <a:lstStyle/>
                    <a:p>
                      <a:pPr algn="ctr"/>
                      <a:r>
                        <a:rPr lang="es-PE" dirty="0"/>
                        <a:t>0</a:t>
                      </a:r>
                    </a:p>
                  </a:txBody>
                  <a:tcPr anchor="ctr"/>
                </a:tc>
                <a:extLst>
                  <a:ext uri="{0D108BD9-81ED-4DB2-BD59-A6C34878D82A}">
                    <a16:rowId xmlns:a16="http://schemas.microsoft.com/office/drawing/2014/main" val="2169942574"/>
                  </a:ext>
                </a:extLst>
              </a:tr>
            </a:tbl>
          </a:graphicData>
        </a:graphic>
      </p:graphicFrame>
      <p:sp>
        <p:nvSpPr>
          <p:cNvPr id="2" name="Título 1">
            <a:extLst>
              <a:ext uri="{FF2B5EF4-FFF2-40B4-BE49-F238E27FC236}">
                <a16:creationId xmlns:a16="http://schemas.microsoft.com/office/drawing/2014/main" id="{34B83188-E439-4E34-AB6F-93965A0C47ED}"/>
              </a:ext>
            </a:extLst>
          </p:cNvPr>
          <p:cNvSpPr>
            <a:spLocks noGrp="1"/>
          </p:cNvSpPr>
          <p:nvPr>
            <p:ph type="title"/>
          </p:nvPr>
        </p:nvSpPr>
        <p:spPr>
          <a:xfrm rot="16200000">
            <a:off x="-2312296" y="2781274"/>
            <a:ext cx="6393065" cy="1230570"/>
          </a:xfrm>
        </p:spPr>
        <p:txBody>
          <a:bodyPr anchor="t">
            <a:noAutofit/>
          </a:bodyPr>
          <a:lstStyle/>
          <a:p>
            <a:r>
              <a:rPr lang="es-PE" b="1" dirty="0">
                <a:solidFill>
                  <a:schemeClr val="bg1"/>
                </a:solidFill>
              </a:rPr>
              <a:t>AVARA SEARCH (</a:t>
            </a:r>
            <a:r>
              <a:rPr lang="es-PE" b="1" dirty="0" err="1">
                <a:solidFill>
                  <a:schemeClr val="bg1"/>
                </a:solidFill>
              </a:rPr>
              <a:t>prioritizing</a:t>
            </a:r>
            <a:r>
              <a:rPr lang="es-PE" b="1" dirty="0">
                <a:solidFill>
                  <a:schemeClr val="bg1"/>
                </a:solidFill>
              </a:rPr>
              <a:t> time)
</a:t>
            </a:r>
          </a:p>
        </p:txBody>
      </p:sp>
      <p:cxnSp>
        <p:nvCxnSpPr>
          <p:cNvPr id="7" name="Conector recto 6">
            <a:extLst>
              <a:ext uri="{FF2B5EF4-FFF2-40B4-BE49-F238E27FC236}">
                <a16:creationId xmlns:a16="http://schemas.microsoft.com/office/drawing/2014/main" id="{D2BEA56C-1BC9-4D62-AD10-464B1C117B96}"/>
              </a:ext>
            </a:extLst>
          </p:cNvPr>
          <p:cNvCxnSpPr>
            <a:cxnSpLocks/>
          </p:cNvCxnSpPr>
          <p:nvPr/>
        </p:nvCxnSpPr>
        <p:spPr>
          <a:xfrm>
            <a:off x="3292429" y="2743222"/>
            <a:ext cx="1058524" cy="21299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6" name="Conector recto 35">
            <a:extLst>
              <a:ext uri="{FF2B5EF4-FFF2-40B4-BE49-F238E27FC236}">
                <a16:creationId xmlns:a16="http://schemas.microsoft.com/office/drawing/2014/main" id="{A06AC90C-58A1-4F95-84F7-F8787DA17C17}"/>
              </a:ext>
            </a:extLst>
          </p:cNvPr>
          <p:cNvCxnSpPr>
            <a:cxnSpLocks/>
          </p:cNvCxnSpPr>
          <p:nvPr/>
        </p:nvCxnSpPr>
        <p:spPr>
          <a:xfrm flipV="1">
            <a:off x="3325813" y="2189346"/>
            <a:ext cx="1398773" cy="55054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0" name="Conector recto 39">
            <a:extLst>
              <a:ext uri="{FF2B5EF4-FFF2-40B4-BE49-F238E27FC236}">
                <a16:creationId xmlns:a16="http://schemas.microsoft.com/office/drawing/2014/main" id="{761D7D2D-9445-4963-8EEA-E127D641C794}"/>
              </a:ext>
            </a:extLst>
          </p:cNvPr>
          <p:cNvCxnSpPr>
            <a:cxnSpLocks/>
          </p:cNvCxnSpPr>
          <p:nvPr/>
        </p:nvCxnSpPr>
        <p:spPr>
          <a:xfrm flipH="1" flipV="1">
            <a:off x="4898696" y="5530396"/>
            <a:ext cx="416255" cy="73593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3" name="Conector recto 42">
            <a:extLst>
              <a:ext uri="{FF2B5EF4-FFF2-40B4-BE49-F238E27FC236}">
                <a16:creationId xmlns:a16="http://schemas.microsoft.com/office/drawing/2014/main" id="{F6BFC43D-B7B7-47A2-A291-B2B25578D2B1}"/>
              </a:ext>
            </a:extLst>
          </p:cNvPr>
          <p:cNvCxnSpPr>
            <a:cxnSpLocks/>
          </p:cNvCxnSpPr>
          <p:nvPr/>
        </p:nvCxnSpPr>
        <p:spPr>
          <a:xfrm flipV="1">
            <a:off x="4865510" y="4557486"/>
            <a:ext cx="77965" cy="103255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5" name="Conector recto 44">
            <a:extLst>
              <a:ext uri="{FF2B5EF4-FFF2-40B4-BE49-F238E27FC236}">
                <a16:creationId xmlns:a16="http://schemas.microsoft.com/office/drawing/2014/main" id="{01327030-7F84-4DB1-BBC9-FF8084FEFAB9}"/>
              </a:ext>
            </a:extLst>
          </p:cNvPr>
          <p:cNvCxnSpPr>
            <a:cxnSpLocks/>
          </p:cNvCxnSpPr>
          <p:nvPr/>
        </p:nvCxnSpPr>
        <p:spPr>
          <a:xfrm>
            <a:off x="3933440" y="3578485"/>
            <a:ext cx="1106874" cy="1031488"/>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48" name="Conector recto 47">
            <a:extLst>
              <a:ext uri="{FF2B5EF4-FFF2-40B4-BE49-F238E27FC236}">
                <a16:creationId xmlns:a16="http://schemas.microsoft.com/office/drawing/2014/main" id="{D0747DAB-9E31-46C4-8878-F3D6274710E5}"/>
              </a:ext>
            </a:extLst>
          </p:cNvPr>
          <p:cNvCxnSpPr>
            <a:cxnSpLocks/>
          </p:cNvCxnSpPr>
          <p:nvPr/>
        </p:nvCxnSpPr>
        <p:spPr>
          <a:xfrm flipH="1">
            <a:off x="3916916" y="2956218"/>
            <a:ext cx="383324" cy="62226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1" name="Conector recto 50">
            <a:extLst>
              <a:ext uri="{FF2B5EF4-FFF2-40B4-BE49-F238E27FC236}">
                <a16:creationId xmlns:a16="http://schemas.microsoft.com/office/drawing/2014/main" id="{C61707BD-3753-4A17-949B-939789EDCE0A}"/>
              </a:ext>
            </a:extLst>
          </p:cNvPr>
          <p:cNvCxnSpPr>
            <a:cxnSpLocks/>
          </p:cNvCxnSpPr>
          <p:nvPr/>
        </p:nvCxnSpPr>
        <p:spPr>
          <a:xfrm flipH="1" flipV="1">
            <a:off x="3318444" y="2685950"/>
            <a:ext cx="603777" cy="8925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7" name="Conector recto 56">
            <a:extLst>
              <a:ext uri="{FF2B5EF4-FFF2-40B4-BE49-F238E27FC236}">
                <a16:creationId xmlns:a16="http://schemas.microsoft.com/office/drawing/2014/main" id="{64FA5EA2-A02C-4088-9918-B7F85DAF5606}"/>
              </a:ext>
            </a:extLst>
          </p:cNvPr>
          <p:cNvCxnSpPr>
            <a:cxnSpLocks/>
          </p:cNvCxnSpPr>
          <p:nvPr/>
        </p:nvCxnSpPr>
        <p:spPr>
          <a:xfrm flipV="1">
            <a:off x="4322764" y="2191216"/>
            <a:ext cx="434538" cy="7328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0" name="Conector recto 59">
            <a:extLst>
              <a:ext uri="{FF2B5EF4-FFF2-40B4-BE49-F238E27FC236}">
                <a16:creationId xmlns:a16="http://schemas.microsoft.com/office/drawing/2014/main" id="{065611C3-DBD5-441C-A6C7-1B4AFCC2AE32}"/>
              </a:ext>
            </a:extLst>
          </p:cNvPr>
          <p:cNvCxnSpPr>
            <a:cxnSpLocks/>
          </p:cNvCxnSpPr>
          <p:nvPr/>
        </p:nvCxnSpPr>
        <p:spPr>
          <a:xfrm>
            <a:off x="4321162" y="2924034"/>
            <a:ext cx="695664" cy="17078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3" name="Conector recto 62">
            <a:extLst>
              <a:ext uri="{FF2B5EF4-FFF2-40B4-BE49-F238E27FC236}">
                <a16:creationId xmlns:a16="http://schemas.microsoft.com/office/drawing/2014/main" id="{058EF636-0874-4AF2-8322-D253E36D3B1B}"/>
              </a:ext>
            </a:extLst>
          </p:cNvPr>
          <p:cNvCxnSpPr>
            <a:cxnSpLocks/>
          </p:cNvCxnSpPr>
          <p:nvPr/>
        </p:nvCxnSpPr>
        <p:spPr>
          <a:xfrm>
            <a:off x="4964727" y="4561631"/>
            <a:ext cx="621687" cy="7851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Conector recto 66">
            <a:extLst>
              <a:ext uri="{FF2B5EF4-FFF2-40B4-BE49-F238E27FC236}">
                <a16:creationId xmlns:a16="http://schemas.microsoft.com/office/drawing/2014/main" id="{5848AF9D-10C7-4DDF-A87E-6F1E2E88AE99}"/>
              </a:ext>
            </a:extLst>
          </p:cNvPr>
          <p:cNvCxnSpPr>
            <a:cxnSpLocks/>
          </p:cNvCxnSpPr>
          <p:nvPr/>
        </p:nvCxnSpPr>
        <p:spPr>
          <a:xfrm flipV="1">
            <a:off x="4867274" y="4644571"/>
            <a:ext cx="742566" cy="941048"/>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99" name="CuadroTexto 98">
            <a:extLst>
              <a:ext uri="{FF2B5EF4-FFF2-40B4-BE49-F238E27FC236}">
                <a16:creationId xmlns:a16="http://schemas.microsoft.com/office/drawing/2014/main" id="{C36346AB-2E71-4CF6-BA08-9E810190E629}"/>
              </a:ext>
            </a:extLst>
          </p:cNvPr>
          <p:cNvSpPr txBox="1"/>
          <p:nvPr/>
        </p:nvSpPr>
        <p:spPr>
          <a:xfrm>
            <a:off x="3803506" y="2308250"/>
            <a:ext cx="434734" cy="369332"/>
          </a:xfrm>
          <a:prstGeom prst="rect">
            <a:avLst/>
          </a:prstGeom>
          <a:noFill/>
        </p:spPr>
        <p:txBody>
          <a:bodyPr wrap="none" rtlCol="0">
            <a:spAutoFit/>
          </a:bodyPr>
          <a:lstStyle/>
          <a:p>
            <a:r>
              <a:rPr lang="es-PE" b="1" dirty="0"/>
              <a:t>18</a:t>
            </a:r>
          </a:p>
        </p:txBody>
      </p:sp>
      <p:sp>
        <p:nvSpPr>
          <p:cNvPr id="100" name="CuadroTexto 99">
            <a:extLst>
              <a:ext uri="{FF2B5EF4-FFF2-40B4-BE49-F238E27FC236}">
                <a16:creationId xmlns:a16="http://schemas.microsoft.com/office/drawing/2014/main" id="{5D66D476-2371-4734-90BD-CFFB5A4E6014}"/>
              </a:ext>
            </a:extLst>
          </p:cNvPr>
          <p:cNvSpPr txBox="1"/>
          <p:nvPr/>
        </p:nvSpPr>
        <p:spPr>
          <a:xfrm>
            <a:off x="3693969" y="2664039"/>
            <a:ext cx="311304" cy="369332"/>
          </a:xfrm>
          <a:prstGeom prst="rect">
            <a:avLst/>
          </a:prstGeom>
          <a:noFill/>
        </p:spPr>
        <p:txBody>
          <a:bodyPr wrap="none" rtlCol="0">
            <a:spAutoFit/>
          </a:bodyPr>
          <a:lstStyle/>
          <a:p>
            <a:r>
              <a:rPr lang="es-PE" b="1" dirty="0"/>
              <a:t>5</a:t>
            </a:r>
          </a:p>
        </p:txBody>
      </p:sp>
      <p:sp>
        <p:nvSpPr>
          <p:cNvPr id="101" name="CuadroTexto 100">
            <a:extLst>
              <a:ext uri="{FF2B5EF4-FFF2-40B4-BE49-F238E27FC236}">
                <a16:creationId xmlns:a16="http://schemas.microsoft.com/office/drawing/2014/main" id="{E197DCDE-C1B7-4ACE-88AF-A21310ABE583}"/>
              </a:ext>
            </a:extLst>
          </p:cNvPr>
          <p:cNvSpPr txBox="1"/>
          <p:nvPr/>
        </p:nvSpPr>
        <p:spPr>
          <a:xfrm>
            <a:off x="3497263" y="3063703"/>
            <a:ext cx="311304" cy="369332"/>
          </a:xfrm>
          <a:prstGeom prst="rect">
            <a:avLst/>
          </a:prstGeom>
          <a:noFill/>
        </p:spPr>
        <p:txBody>
          <a:bodyPr wrap="none" rtlCol="0">
            <a:spAutoFit/>
          </a:bodyPr>
          <a:lstStyle/>
          <a:p>
            <a:r>
              <a:rPr lang="es-PE" b="1" dirty="0"/>
              <a:t>4</a:t>
            </a:r>
          </a:p>
        </p:txBody>
      </p:sp>
      <p:sp>
        <p:nvSpPr>
          <p:cNvPr id="102" name="CuadroTexto 101">
            <a:extLst>
              <a:ext uri="{FF2B5EF4-FFF2-40B4-BE49-F238E27FC236}">
                <a16:creationId xmlns:a16="http://schemas.microsoft.com/office/drawing/2014/main" id="{D474D6B4-3716-408B-8894-EC28F08CFEE0}"/>
              </a:ext>
            </a:extLst>
          </p:cNvPr>
          <p:cNvSpPr txBox="1"/>
          <p:nvPr/>
        </p:nvSpPr>
        <p:spPr>
          <a:xfrm>
            <a:off x="3953375" y="3099011"/>
            <a:ext cx="311304" cy="369332"/>
          </a:xfrm>
          <a:prstGeom prst="rect">
            <a:avLst/>
          </a:prstGeom>
          <a:noFill/>
        </p:spPr>
        <p:txBody>
          <a:bodyPr wrap="none" rtlCol="0">
            <a:spAutoFit/>
          </a:bodyPr>
          <a:lstStyle/>
          <a:p>
            <a:r>
              <a:rPr lang="es-PE" b="1" dirty="0"/>
              <a:t>6</a:t>
            </a:r>
          </a:p>
        </p:txBody>
      </p:sp>
      <p:sp>
        <p:nvSpPr>
          <p:cNvPr id="103" name="CuadroTexto 102">
            <a:extLst>
              <a:ext uri="{FF2B5EF4-FFF2-40B4-BE49-F238E27FC236}">
                <a16:creationId xmlns:a16="http://schemas.microsoft.com/office/drawing/2014/main" id="{CCD446A8-5F2D-40F0-8DBA-9091D23813D5}"/>
              </a:ext>
            </a:extLst>
          </p:cNvPr>
          <p:cNvSpPr txBox="1"/>
          <p:nvPr/>
        </p:nvSpPr>
        <p:spPr>
          <a:xfrm>
            <a:off x="4352134" y="2428235"/>
            <a:ext cx="437940" cy="369332"/>
          </a:xfrm>
          <a:prstGeom prst="rect">
            <a:avLst/>
          </a:prstGeom>
          <a:noFill/>
        </p:spPr>
        <p:txBody>
          <a:bodyPr wrap="none" rtlCol="0">
            <a:spAutoFit/>
          </a:bodyPr>
          <a:lstStyle/>
          <a:p>
            <a:r>
              <a:rPr lang="es-PE" b="1" dirty="0"/>
              <a:t>19</a:t>
            </a:r>
          </a:p>
        </p:txBody>
      </p:sp>
      <p:sp>
        <p:nvSpPr>
          <p:cNvPr id="104" name="CuadroTexto 103">
            <a:extLst>
              <a:ext uri="{FF2B5EF4-FFF2-40B4-BE49-F238E27FC236}">
                <a16:creationId xmlns:a16="http://schemas.microsoft.com/office/drawing/2014/main" id="{BE2B5E12-3F1C-435D-9CF0-19C10D8F6C83}"/>
              </a:ext>
            </a:extLst>
          </p:cNvPr>
          <p:cNvSpPr txBox="1"/>
          <p:nvPr/>
        </p:nvSpPr>
        <p:spPr>
          <a:xfrm>
            <a:off x="4476060" y="3509163"/>
            <a:ext cx="437940" cy="369332"/>
          </a:xfrm>
          <a:prstGeom prst="rect">
            <a:avLst/>
          </a:prstGeom>
          <a:noFill/>
        </p:spPr>
        <p:txBody>
          <a:bodyPr wrap="none" rtlCol="0">
            <a:spAutoFit/>
          </a:bodyPr>
          <a:lstStyle/>
          <a:p>
            <a:r>
              <a:rPr lang="es-PE" b="1" dirty="0"/>
              <a:t>19</a:t>
            </a:r>
          </a:p>
        </p:txBody>
      </p:sp>
      <p:sp>
        <p:nvSpPr>
          <p:cNvPr id="105" name="CuadroTexto 104">
            <a:extLst>
              <a:ext uri="{FF2B5EF4-FFF2-40B4-BE49-F238E27FC236}">
                <a16:creationId xmlns:a16="http://schemas.microsoft.com/office/drawing/2014/main" id="{0B144866-3AE1-4081-92BC-865C172EAD03}"/>
              </a:ext>
            </a:extLst>
          </p:cNvPr>
          <p:cNvSpPr txBox="1"/>
          <p:nvPr/>
        </p:nvSpPr>
        <p:spPr>
          <a:xfrm>
            <a:off x="4147657" y="3821593"/>
            <a:ext cx="437940" cy="369332"/>
          </a:xfrm>
          <a:prstGeom prst="rect">
            <a:avLst/>
          </a:prstGeom>
          <a:noFill/>
        </p:spPr>
        <p:txBody>
          <a:bodyPr wrap="none" rtlCol="0">
            <a:spAutoFit/>
          </a:bodyPr>
          <a:lstStyle/>
          <a:p>
            <a:r>
              <a:rPr lang="es-PE" b="1" dirty="0"/>
              <a:t>18</a:t>
            </a:r>
          </a:p>
        </p:txBody>
      </p:sp>
      <p:sp>
        <p:nvSpPr>
          <p:cNvPr id="106" name="CuadroTexto 105">
            <a:extLst>
              <a:ext uri="{FF2B5EF4-FFF2-40B4-BE49-F238E27FC236}">
                <a16:creationId xmlns:a16="http://schemas.microsoft.com/office/drawing/2014/main" id="{0985F590-B867-485C-91D3-10804242F575}"/>
              </a:ext>
            </a:extLst>
          </p:cNvPr>
          <p:cNvSpPr txBox="1"/>
          <p:nvPr/>
        </p:nvSpPr>
        <p:spPr>
          <a:xfrm>
            <a:off x="5099714" y="4291908"/>
            <a:ext cx="311304" cy="369332"/>
          </a:xfrm>
          <a:prstGeom prst="rect">
            <a:avLst/>
          </a:prstGeom>
          <a:noFill/>
        </p:spPr>
        <p:txBody>
          <a:bodyPr wrap="none" rtlCol="0">
            <a:spAutoFit/>
          </a:bodyPr>
          <a:lstStyle/>
          <a:p>
            <a:r>
              <a:rPr lang="es-PE" b="1" dirty="0"/>
              <a:t>8</a:t>
            </a:r>
          </a:p>
        </p:txBody>
      </p:sp>
      <p:sp>
        <p:nvSpPr>
          <p:cNvPr id="107" name="CuadroTexto 106">
            <a:extLst>
              <a:ext uri="{FF2B5EF4-FFF2-40B4-BE49-F238E27FC236}">
                <a16:creationId xmlns:a16="http://schemas.microsoft.com/office/drawing/2014/main" id="{4891C853-06CB-455F-9F00-509A489510E3}"/>
              </a:ext>
            </a:extLst>
          </p:cNvPr>
          <p:cNvSpPr txBox="1"/>
          <p:nvPr/>
        </p:nvSpPr>
        <p:spPr>
          <a:xfrm>
            <a:off x="4536795" y="4852224"/>
            <a:ext cx="437940" cy="369332"/>
          </a:xfrm>
          <a:prstGeom prst="rect">
            <a:avLst/>
          </a:prstGeom>
          <a:noFill/>
        </p:spPr>
        <p:txBody>
          <a:bodyPr wrap="none" rtlCol="0">
            <a:spAutoFit/>
          </a:bodyPr>
          <a:lstStyle/>
          <a:p>
            <a:r>
              <a:rPr lang="es-PE" b="1" dirty="0"/>
              <a:t>15</a:t>
            </a:r>
          </a:p>
        </p:txBody>
      </p:sp>
      <p:sp>
        <p:nvSpPr>
          <p:cNvPr id="108" name="CuadroTexto 107">
            <a:extLst>
              <a:ext uri="{FF2B5EF4-FFF2-40B4-BE49-F238E27FC236}">
                <a16:creationId xmlns:a16="http://schemas.microsoft.com/office/drawing/2014/main" id="{922DB1B2-E67D-45B5-9849-0F53979E301B}"/>
              </a:ext>
            </a:extLst>
          </p:cNvPr>
          <p:cNvSpPr txBox="1"/>
          <p:nvPr/>
        </p:nvSpPr>
        <p:spPr>
          <a:xfrm>
            <a:off x="5169063" y="5006521"/>
            <a:ext cx="437940" cy="369332"/>
          </a:xfrm>
          <a:prstGeom prst="rect">
            <a:avLst/>
          </a:prstGeom>
          <a:noFill/>
        </p:spPr>
        <p:txBody>
          <a:bodyPr wrap="none" rtlCol="0">
            <a:spAutoFit/>
          </a:bodyPr>
          <a:lstStyle/>
          <a:p>
            <a:r>
              <a:rPr lang="es-PE" b="1" dirty="0"/>
              <a:t>26</a:t>
            </a:r>
          </a:p>
        </p:txBody>
      </p:sp>
      <p:sp>
        <p:nvSpPr>
          <p:cNvPr id="109" name="CuadroTexto 108">
            <a:extLst>
              <a:ext uri="{FF2B5EF4-FFF2-40B4-BE49-F238E27FC236}">
                <a16:creationId xmlns:a16="http://schemas.microsoft.com/office/drawing/2014/main" id="{E2DA2DA7-8DD4-4FE9-AE04-715D3F79B970}"/>
              </a:ext>
            </a:extLst>
          </p:cNvPr>
          <p:cNvSpPr txBox="1"/>
          <p:nvPr/>
        </p:nvSpPr>
        <p:spPr>
          <a:xfrm>
            <a:off x="4695030" y="5740162"/>
            <a:ext cx="519694" cy="369332"/>
          </a:xfrm>
          <a:prstGeom prst="rect">
            <a:avLst/>
          </a:prstGeom>
          <a:noFill/>
        </p:spPr>
        <p:txBody>
          <a:bodyPr wrap="none" rtlCol="0">
            <a:spAutoFit/>
          </a:bodyPr>
          <a:lstStyle/>
          <a:p>
            <a:r>
              <a:rPr lang="es-PE" b="1" dirty="0"/>
              <a:t>0.4</a:t>
            </a:r>
          </a:p>
        </p:txBody>
      </p:sp>
    </p:spTree>
    <p:extLst>
      <p:ext uri="{BB962C8B-B14F-4D97-AF65-F5344CB8AC3E}">
        <p14:creationId xmlns:p14="http://schemas.microsoft.com/office/powerpoint/2010/main" val="429250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84" name="Rectangle 8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D65B5A-09C1-45CB-A425-061193DBE449}"/>
              </a:ext>
            </a:extLst>
          </p:cNvPr>
          <p:cNvSpPr>
            <a:spLocks noGrp="1"/>
          </p:cNvSpPr>
          <p:nvPr>
            <p:ph type="title"/>
          </p:nvPr>
        </p:nvSpPr>
        <p:spPr>
          <a:xfrm>
            <a:off x="2880485" y="841375"/>
            <a:ext cx="6230857" cy="1230570"/>
          </a:xfrm>
        </p:spPr>
        <p:txBody>
          <a:bodyPr anchor="t">
            <a:normAutofit fontScale="90000"/>
          </a:bodyPr>
          <a:lstStyle/>
          <a:p>
            <a:pPr algn="l"/>
            <a:r>
              <a:rPr lang="en-US" sz="2800" dirty="0">
                <a:solidFill>
                  <a:schemeClr val="accent1"/>
                </a:solidFill>
              </a:rPr>
              <a:t>Getting from Chachapoyas to Callao, in the shortest possible time
</a:t>
            </a:r>
            <a:endParaRPr lang="es-PE" sz="2800" dirty="0">
              <a:solidFill>
                <a:schemeClr val="accent1"/>
              </a:solidFill>
            </a:endParaRPr>
          </a:p>
        </p:txBody>
      </p:sp>
      <p:sp>
        <p:nvSpPr>
          <p:cNvPr id="86" name="Isosceles Triangle 8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0" name="CuadroTexto 179">
            <a:extLst>
              <a:ext uri="{FF2B5EF4-FFF2-40B4-BE49-F238E27FC236}">
                <a16:creationId xmlns:a16="http://schemas.microsoft.com/office/drawing/2014/main" id="{699773A3-E362-4740-B00E-B99A0AF49056}"/>
              </a:ext>
            </a:extLst>
          </p:cNvPr>
          <p:cNvSpPr txBox="1"/>
          <p:nvPr/>
        </p:nvSpPr>
        <p:spPr>
          <a:xfrm>
            <a:off x="16076185" y="4256023"/>
            <a:ext cx="949555" cy="369332"/>
          </a:xfrm>
          <a:prstGeom prst="rect">
            <a:avLst/>
          </a:prstGeom>
          <a:noFill/>
        </p:spPr>
        <p:txBody>
          <a:bodyPr wrap="none" rtlCol="0">
            <a:spAutoFit/>
          </a:bodyPr>
          <a:lstStyle/>
          <a:p>
            <a:r>
              <a:rPr lang="es-PE" dirty="0"/>
              <a:t>Trujillo</a:t>
            </a:r>
          </a:p>
        </p:txBody>
      </p:sp>
      <p:sp>
        <p:nvSpPr>
          <p:cNvPr id="181" name="CuadroTexto 180">
            <a:extLst>
              <a:ext uri="{FF2B5EF4-FFF2-40B4-BE49-F238E27FC236}">
                <a16:creationId xmlns:a16="http://schemas.microsoft.com/office/drawing/2014/main" id="{A76AFEC7-30F5-4870-AD56-6441B13BA852}"/>
              </a:ext>
            </a:extLst>
          </p:cNvPr>
          <p:cNvSpPr txBox="1"/>
          <p:nvPr/>
        </p:nvSpPr>
        <p:spPr>
          <a:xfrm>
            <a:off x="16251480" y="4529202"/>
            <a:ext cx="721672" cy="369332"/>
          </a:xfrm>
          <a:prstGeom prst="rect">
            <a:avLst/>
          </a:prstGeom>
          <a:noFill/>
        </p:spPr>
        <p:txBody>
          <a:bodyPr wrap="none" rtlCol="0">
            <a:spAutoFit/>
          </a:bodyPr>
          <a:lstStyle/>
          <a:p>
            <a:r>
              <a:rPr lang="es-PE" dirty="0"/>
              <a:t>h=31</a:t>
            </a:r>
          </a:p>
        </p:txBody>
      </p:sp>
      <p:grpSp>
        <p:nvGrpSpPr>
          <p:cNvPr id="211" name="Grupo 210">
            <a:extLst>
              <a:ext uri="{FF2B5EF4-FFF2-40B4-BE49-F238E27FC236}">
                <a16:creationId xmlns:a16="http://schemas.microsoft.com/office/drawing/2014/main" id="{24422290-A6FF-48EA-B1F5-4BA4515591A3}"/>
              </a:ext>
            </a:extLst>
          </p:cNvPr>
          <p:cNvGrpSpPr/>
          <p:nvPr/>
        </p:nvGrpSpPr>
        <p:grpSpPr>
          <a:xfrm>
            <a:off x="3464743" y="2017484"/>
            <a:ext cx="7403747" cy="4072424"/>
            <a:chOff x="3464743" y="2017484"/>
            <a:chExt cx="7403747" cy="4072424"/>
          </a:xfrm>
        </p:grpSpPr>
        <p:sp>
          <p:nvSpPr>
            <p:cNvPr id="4" name="CuadroTexto 3">
              <a:extLst>
                <a:ext uri="{FF2B5EF4-FFF2-40B4-BE49-F238E27FC236}">
                  <a16:creationId xmlns:a16="http://schemas.microsoft.com/office/drawing/2014/main" id="{0631AE43-9F3C-4980-94AC-D538B6722D4E}"/>
                </a:ext>
              </a:extLst>
            </p:cNvPr>
            <p:cNvSpPr txBox="1"/>
            <p:nvPr/>
          </p:nvSpPr>
          <p:spPr>
            <a:xfrm>
              <a:off x="4611851" y="2017484"/>
              <a:ext cx="1665777" cy="369332"/>
            </a:xfrm>
            <a:prstGeom prst="rect">
              <a:avLst/>
            </a:prstGeom>
            <a:noFill/>
          </p:spPr>
          <p:txBody>
            <a:bodyPr wrap="none" rtlCol="0">
              <a:spAutoFit/>
            </a:bodyPr>
            <a:lstStyle/>
            <a:p>
              <a:r>
                <a:rPr lang="es-PE" dirty="0"/>
                <a:t>Chachapoyas </a:t>
              </a:r>
            </a:p>
          </p:txBody>
        </p:sp>
        <p:sp>
          <p:nvSpPr>
            <p:cNvPr id="143" name="CuadroTexto 142">
              <a:extLst>
                <a:ext uri="{FF2B5EF4-FFF2-40B4-BE49-F238E27FC236}">
                  <a16:creationId xmlns:a16="http://schemas.microsoft.com/office/drawing/2014/main" id="{C8B6C24A-51C0-46DC-99F2-12D20FDE53C2}"/>
                </a:ext>
              </a:extLst>
            </p:cNvPr>
            <p:cNvSpPr txBox="1"/>
            <p:nvPr/>
          </p:nvSpPr>
          <p:spPr>
            <a:xfrm>
              <a:off x="3464743" y="2449217"/>
              <a:ext cx="1115947" cy="369332"/>
            </a:xfrm>
            <a:prstGeom prst="rect">
              <a:avLst/>
            </a:prstGeom>
            <a:noFill/>
          </p:spPr>
          <p:txBody>
            <a:bodyPr wrap="none" rtlCol="0">
              <a:spAutoFit/>
            </a:bodyPr>
            <a:lstStyle/>
            <a:p>
              <a:r>
                <a:rPr lang="es-PE" dirty="0"/>
                <a:t>Chiclayo</a:t>
              </a:r>
            </a:p>
          </p:txBody>
        </p:sp>
        <p:sp>
          <p:nvSpPr>
            <p:cNvPr id="144" name="CuadroTexto 143">
              <a:extLst>
                <a:ext uri="{FF2B5EF4-FFF2-40B4-BE49-F238E27FC236}">
                  <a16:creationId xmlns:a16="http://schemas.microsoft.com/office/drawing/2014/main" id="{A03F5E58-4F66-4FC3-B78B-F3CB0961E080}"/>
                </a:ext>
              </a:extLst>
            </p:cNvPr>
            <p:cNvSpPr txBox="1"/>
            <p:nvPr/>
          </p:nvSpPr>
          <p:spPr>
            <a:xfrm>
              <a:off x="6103118" y="2460068"/>
              <a:ext cx="1379288" cy="369332"/>
            </a:xfrm>
            <a:prstGeom prst="rect">
              <a:avLst/>
            </a:prstGeom>
            <a:noFill/>
          </p:spPr>
          <p:txBody>
            <a:bodyPr wrap="none" rtlCol="0">
              <a:spAutoFit/>
            </a:bodyPr>
            <a:lstStyle/>
            <a:p>
              <a:r>
                <a:rPr lang="es-PE" dirty="0"/>
                <a:t>Cajamarca </a:t>
              </a:r>
            </a:p>
          </p:txBody>
        </p:sp>
        <p:cxnSp>
          <p:nvCxnSpPr>
            <p:cNvPr id="6" name="Conector recto 5">
              <a:extLst>
                <a:ext uri="{FF2B5EF4-FFF2-40B4-BE49-F238E27FC236}">
                  <a16:creationId xmlns:a16="http://schemas.microsoft.com/office/drawing/2014/main" id="{8679057B-4EAE-430F-AAAA-778481EEE951}"/>
                </a:ext>
              </a:extLst>
            </p:cNvPr>
            <p:cNvCxnSpPr>
              <a:cxnSpLocks/>
              <a:stCxn id="4" idx="2"/>
            </p:cNvCxnSpPr>
            <p:nvPr/>
          </p:nvCxnSpPr>
          <p:spPr>
            <a:xfrm>
              <a:off x="5444740" y="2386816"/>
              <a:ext cx="1193261" cy="112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6D661AE-0254-44DD-BA71-4198CFA6D0E1}"/>
                </a:ext>
              </a:extLst>
            </p:cNvPr>
            <p:cNvCxnSpPr>
              <a:cxnSpLocks/>
              <a:stCxn id="4" idx="2"/>
            </p:cNvCxnSpPr>
            <p:nvPr/>
          </p:nvCxnSpPr>
          <p:spPr>
            <a:xfrm flipH="1">
              <a:off x="4253708" y="2386816"/>
              <a:ext cx="1191032" cy="11236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197D41D2-A3F7-4835-9F41-C89E64EF5B8E}"/>
                </a:ext>
              </a:extLst>
            </p:cNvPr>
            <p:cNvSpPr txBox="1"/>
            <p:nvPr/>
          </p:nvSpPr>
          <p:spPr>
            <a:xfrm>
              <a:off x="6431926" y="2717402"/>
              <a:ext cx="721672" cy="369332"/>
            </a:xfrm>
            <a:prstGeom prst="rect">
              <a:avLst/>
            </a:prstGeom>
            <a:noFill/>
          </p:spPr>
          <p:txBody>
            <a:bodyPr wrap="none" rtlCol="0">
              <a:spAutoFit/>
            </a:bodyPr>
            <a:lstStyle/>
            <a:p>
              <a:r>
                <a:rPr lang="es-PE" dirty="0"/>
                <a:t>h=37</a:t>
              </a:r>
            </a:p>
          </p:txBody>
        </p:sp>
        <p:sp>
          <p:nvSpPr>
            <p:cNvPr id="146" name="CuadroTexto 145">
              <a:extLst>
                <a:ext uri="{FF2B5EF4-FFF2-40B4-BE49-F238E27FC236}">
                  <a16:creationId xmlns:a16="http://schemas.microsoft.com/office/drawing/2014/main" id="{D7DA6852-C74E-466F-A2DA-FB25EACA0444}"/>
                </a:ext>
              </a:extLst>
            </p:cNvPr>
            <p:cNvSpPr txBox="1"/>
            <p:nvPr/>
          </p:nvSpPr>
          <p:spPr>
            <a:xfrm>
              <a:off x="3640038" y="2722396"/>
              <a:ext cx="721672" cy="369332"/>
            </a:xfrm>
            <a:prstGeom prst="rect">
              <a:avLst/>
            </a:prstGeom>
            <a:noFill/>
          </p:spPr>
          <p:txBody>
            <a:bodyPr wrap="none" rtlCol="0">
              <a:spAutoFit/>
            </a:bodyPr>
            <a:lstStyle/>
            <a:p>
              <a:r>
                <a:rPr lang="es-PE" dirty="0"/>
                <a:t>h=40</a:t>
              </a:r>
            </a:p>
          </p:txBody>
        </p:sp>
        <p:cxnSp>
          <p:nvCxnSpPr>
            <p:cNvPr id="147" name="Conector recto 146">
              <a:extLst>
                <a:ext uri="{FF2B5EF4-FFF2-40B4-BE49-F238E27FC236}">
                  <a16:creationId xmlns:a16="http://schemas.microsoft.com/office/drawing/2014/main" id="{6C3C22CF-3847-4135-AECC-6F306B30CC2D}"/>
                </a:ext>
              </a:extLst>
            </p:cNvPr>
            <p:cNvCxnSpPr>
              <a:cxnSpLocks/>
              <a:stCxn id="145" idx="2"/>
            </p:cNvCxnSpPr>
            <p:nvPr/>
          </p:nvCxnSpPr>
          <p:spPr>
            <a:xfrm flipH="1">
              <a:off x="5306412" y="3086734"/>
              <a:ext cx="1486350" cy="10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B7DBFF83-A98D-49C9-866C-73545ED5E5C0}"/>
                </a:ext>
              </a:extLst>
            </p:cNvPr>
            <p:cNvCxnSpPr>
              <a:cxnSpLocks/>
              <a:stCxn id="145" idx="2"/>
            </p:cNvCxnSpPr>
            <p:nvPr/>
          </p:nvCxnSpPr>
          <p:spPr>
            <a:xfrm>
              <a:off x="6792762" y="3086734"/>
              <a:ext cx="1549480" cy="117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ector recto 148">
              <a:extLst>
                <a:ext uri="{FF2B5EF4-FFF2-40B4-BE49-F238E27FC236}">
                  <a16:creationId xmlns:a16="http://schemas.microsoft.com/office/drawing/2014/main" id="{218A6ABF-1A45-4633-A3C6-96931BA1AE4F}"/>
                </a:ext>
              </a:extLst>
            </p:cNvPr>
            <p:cNvCxnSpPr>
              <a:cxnSpLocks/>
              <a:stCxn id="145" idx="2"/>
            </p:cNvCxnSpPr>
            <p:nvPr/>
          </p:nvCxnSpPr>
          <p:spPr>
            <a:xfrm>
              <a:off x="6792762" y="3086734"/>
              <a:ext cx="560389" cy="199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E2EB8D27-FE56-4194-9B21-70A477F651CF}"/>
                </a:ext>
              </a:extLst>
            </p:cNvPr>
            <p:cNvCxnSpPr>
              <a:cxnSpLocks/>
              <a:stCxn id="145" idx="2"/>
            </p:cNvCxnSpPr>
            <p:nvPr/>
          </p:nvCxnSpPr>
          <p:spPr>
            <a:xfrm flipH="1">
              <a:off x="6277630" y="3086734"/>
              <a:ext cx="515132" cy="254098"/>
            </a:xfrm>
            <a:prstGeom prst="line">
              <a:avLst/>
            </a:prstGeom>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893129BD-8CA5-46BB-A376-EDB90BD1D463}"/>
                </a:ext>
              </a:extLst>
            </p:cNvPr>
            <p:cNvSpPr txBox="1"/>
            <p:nvPr/>
          </p:nvSpPr>
          <p:spPr>
            <a:xfrm>
              <a:off x="4091972" y="3175675"/>
              <a:ext cx="1608069" cy="369332"/>
            </a:xfrm>
            <a:prstGeom prst="rect">
              <a:avLst/>
            </a:prstGeom>
            <a:noFill/>
          </p:spPr>
          <p:txBody>
            <a:bodyPr wrap="none" rtlCol="0">
              <a:spAutoFit/>
            </a:bodyPr>
            <a:lstStyle/>
            <a:p>
              <a:r>
                <a:rPr lang="es-PE" dirty="0"/>
                <a:t>Chachapoyas</a:t>
              </a:r>
            </a:p>
          </p:txBody>
        </p:sp>
        <p:sp>
          <p:nvSpPr>
            <p:cNvPr id="152" name="CuadroTexto 151">
              <a:extLst>
                <a:ext uri="{FF2B5EF4-FFF2-40B4-BE49-F238E27FC236}">
                  <a16:creationId xmlns:a16="http://schemas.microsoft.com/office/drawing/2014/main" id="{C7FE50E1-B26B-458E-8122-C92F3727CB71}"/>
                </a:ext>
              </a:extLst>
            </p:cNvPr>
            <p:cNvSpPr txBox="1"/>
            <p:nvPr/>
          </p:nvSpPr>
          <p:spPr>
            <a:xfrm>
              <a:off x="4643846" y="3449957"/>
              <a:ext cx="721672" cy="369332"/>
            </a:xfrm>
            <a:prstGeom prst="rect">
              <a:avLst/>
            </a:prstGeom>
            <a:noFill/>
          </p:spPr>
          <p:txBody>
            <a:bodyPr wrap="none" rtlCol="0">
              <a:spAutoFit/>
            </a:bodyPr>
            <a:lstStyle/>
            <a:p>
              <a:r>
                <a:rPr lang="es-PE" dirty="0"/>
                <a:t>h=43</a:t>
              </a:r>
            </a:p>
          </p:txBody>
        </p:sp>
        <p:sp>
          <p:nvSpPr>
            <p:cNvPr id="153" name="CuadroTexto 152">
              <a:extLst>
                <a:ext uri="{FF2B5EF4-FFF2-40B4-BE49-F238E27FC236}">
                  <a16:creationId xmlns:a16="http://schemas.microsoft.com/office/drawing/2014/main" id="{57B87F9F-0145-4657-BC30-17D07540DC91}"/>
                </a:ext>
              </a:extLst>
            </p:cNvPr>
            <p:cNvSpPr txBox="1"/>
            <p:nvPr/>
          </p:nvSpPr>
          <p:spPr>
            <a:xfrm>
              <a:off x="5673168" y="3322335"/>
              <a:ext cx="1115947" cy="369332"/>
            </a:xfrm>
            <a:prstGeom prst="rect">
              <a:avLst/>
            </a:prstGeom>
            <a:noFill/>
          </p:spPr>
          <p:txBody>
            <a:bodyPr wrap="none" rtlCol="0">
              <a:spAutoFit/>
            </a:bodyPr>
            <a:lstStyle/>
            <a:p>
              <a:r>
                <a:rPr lang="es-PE" dirty="0"/>
                <a:t>Chiclayo</a:t>
              </a:r>
            </a:p>
          </p:txBody>
        </p:sp>
        <p:sp>
          <p:nvSpPr>
            <p:cNvPr id="154" name="CuadroTexto 153">
              <a:extLst>
                <a:ext uri="{FF2B5EF4-FFF2-40B4-BE49-F238E27FC236}">
                  <a16:creationId xmlns:a16="http://schemas.microsoft.com/office/drawing/2014/main" id="{A229D351-FE56-4AB4-8143-8BB006DFA42F}"/>
                </a:ext>
              </a:extLst>
            </p:cNvPr>
            <p:cNvSpPr txBox="1"/>
            <p:nvPr/>
          </p:nvSpPr>
          <p:spPr>
            <a:xfrm>
              <a:off x="5848463" y="3595514"/>
              <a:ext cx="721672" cy="369332"/>
            </a:xfrm>
            <a:prstGeom prst="rect">
              <a:avLst/>
            </a:prstGeom>
            <a:noFill/>
          </p:spPr>
          <p:txBody>
            <a:bodyPr wrap="none" rtlCol="0">
              <a:spAutoFit/>
            </a:bodyPr>
            <a:lstStyle/>
            <a:p>
              <a:r>
                <a:rPr lang="es-PE" dirty="0"/>
                <a:t>h=40</a:t>
              </a:r>
            </a:p>
          </p:txBody>
        </p:sp>
        <p:sp>
          <p:nvSpPr>
            <p:cNvPr id="155" name="CuadroTexto 154">
              <a:extLst>
                <a:ext uri="{FF2B5EF4-FFF2-40B4-BE49-F238E27FC236}">
                  <a16:creationId xmlns:a16="http://schemas.microsoft.com/office/drawing/2014/main" id="{EF27986F-2CF1-4471-9152-3C796B99B5E8}"/>
                </a:ext>
              </a:extLst>
            </p:cNvPr>
            <p:cNvSpPr txBox="1"/>
            <p:nvPr/>
          </p:nvSpPr>
          <p:spPr>
            <a:xfrm>
              <a:off x="6848680" y="3308165"/>
              <a:ext cx="949555" cy="369332"/>
            </a:xfrm>
            <a:prstGeom prst="rect">
              <a:avLst/>
            </a:prstGeom>
            <a:noFill/>
          </p:spPr>
          <p:txBody>
            <a:bodyPr wrap="none" rtlCol="0">
              <a:spAutoFit/>
            </a:bodyPr>
            <a:lstStyle/>
            <a:p>
              <a:r>
                <a:rPr lang="es-PE" dirty="0"/>
                <a:t>Trujillo</a:t>
              </a:r>
            </a:p>
          </p:txBody>
        </p:sp>
        <p:sp>
          <p:nvSpPr>
            <p:cNvPr id="156" name="CuadroTexto 155">
              <a:extLst>
                <a:ext uri="{FF2B5EF4-FFF2-40B4-BE49-F238E27FC236}">
                  <a16:creationId xmlns:a16="http://schemas.microsoft.com/office/drawing/2014/main" id="{0DFA6BAB-F22F-47F0-84AE-1C18678CA289}"/>
                </a:ext>
              </a:extLst>
            </p:cNvPr>
            <p:cNvSpPr txBox="1"/>
            <p:nvPr/>
          </p:nvSpPr>
          <p:spPr>
            <a:xfrm>
              <a:off x="7023975" y="3581344"/>
              <a:ext cx="721672" cy="369332"/>
            </a:xfrm>
            <a:prstGeom prst="rect">
              <a:avLst/>
            </a:prstGeom>
            <a:noFill/>
          </p:spPr>
          <p:txBody>
            <a:bodyPr wrap="none" rtlCol="0">
              <a:spAutoFit/>
            </a:bodyPr>
            <a:lstStyle/>
            <a:p>
              <a:r>
                <a:rPr lang="es-PE" dirty="0"/>
                <a:t>h=31</a:t>
              </a:r>
            </a:p>
          </p:txBody>
        </p:sp>
        <p:sp>
          <p:nvSpPr>
            <p:cNvPr id="157" name="CuadroTexto 156">
              <a:extLst>
                <a:ext uri="{FF2B5EF4-FFF2-40B4-BE49-F238E27FC236}">
                  <a16:creationId xmlns:a16="http://schemas.microsoft.com/office/drawing/2014/main" id="{A78C56C3-4F7E-47CB-AABC-AD43CFF80655}"/>
                </a:ext>
              </a:extLst>
            </p:cNvPr>
            <p:cNvSpPr txBox="1"/>
            <p:nvPr/>
          </p:nvSpPr>
          <p:spPr>
            <a:xfrm>
              <a:off x="8278922" y="3202578"/>
              <a:ext cx="916276" cy="369332"/>
            </a:xfrm>
            <a:prstGeom prst="rect">
              <a:avLst/>
            </a:prstGeom>
            <a:noFill/>
          </p:spPr>
          <p:txBody>
            <a:bodyPr wrap="none" rtlCol="0">
              <a:spAutoFit/>
            </a:bodyPr>
            <a:lstStyle/>
            <a:p>
              <a:r>
                <a:rPr lang="es-PE" dirty="0"/>
                <a:t>Huaraz</a:t>
              </a:r>
            </a:p>
          </p:txBody>
        </p:sp>
        <p:sp>
          <p:nvSpPr>
            <p:cNvPr id="158" name="CuadroTexto 157">
              <a:extLst>
                <a:ext uri="{FF2B5EF4-FFF2-40B4-BE49-F238E27FC236}">
                  <a16:creationId xmlns:a16="http://schemas.microsoft.com/office/drawing/2014/main" id="{EAEDA0F9-EFAD-416E-8C7A-65032D08DE15}"/>
                </a:ext>
              </a:extLst>
            </p:cNvPr>
            <p:cNvSpPr txBox="1"/>
            <p:nvPr/>
          </p:nvSpPr>
          <p:spPr>
            <a:xfrm>
              <a:off x="8454217" y="3475757"/>
              <a:ext cx="721672" cy="369332"/>
            </a:xfrm>
            <a:prstGeom prst="rect">
              <a:avLst/>
            </a:prstGeom>
            <a:noFill/>
          </p:spPr>
          <p:txBody>
            <a:bodyPr wrap="none" rtlCol="0">
              <a:spAutoFit/>
            </a:bodyPr>
            <a:lstStyle/>
            <a:p>
              <a:r>
                <a:rPr lang="es-PE" dirty="0"/>
                <a:t>h=16</a:t>
              </a:r>
            </a:p>
          </p:txBody>
        </p:sp>
        <p:sp>
          <p:nvSpPr>
            <p:cNvPr id="161" name="CuadroTexto 160">
              <a:extLst>
                <a:ext uri="{FF2B5EF4-FFF2-40B4-BE49-F238E27FC236}">
                  <a16:creationId xmlns:a16="http://schemas.microsoft.com/office/drawing/2014/main" id="{B2CE098D-762B-43BC-9143-0C0CB39AC0F3}"/>
                </a:ext>
              </a:extLst>
            </p:cNvPr>
            <p:cNvSpPr txBox="1"/>
            <p:nvPr/>
          </p:nvSpPr>
          <p:spPr>
            <a:xfrm>
              <a:off x="8834853" y="4295463"/>
              <a:ext cx="1113766" cy="369332"/>
            </a:xfrm>
            <a:prstGeom prst="rect">
              <a:avLst/>
            </a:prstGeom>
            <a:noFill/>
          </p:spPr>
          <p:txBody>
            <a:bodyPr wrap="none" rtlCol="0">
              <a:spAutoFit/>
            </a:bodyPr>
            <a:lstStyle/>
            <a:p>
              <a:r>
                <a:rPr lang="es-PE" dirty="0"/>
                <a:t>Huánuco</a:t>
              </a:r>
            </a:p>
          </p:txBody>
        </p:sp>
        <p:sp>
          <p:nvSpPr>
            <p:cNvPr id="162" name="CuadroTexto 161">
              <a:extLst>
                <a:ext uri="{FF2B5EF4-FFF2-40B4-BE49-F238E27FC236}">
                  <a16:creationId xmlns:a16="http://schemas.microsoft.com/office/drawing/2014/main" id="{CF36E109-0E1E-48D7-B627-12DCBC3FBE3B}"/>
                </a:ext>
              </a:extLst>
            </p:cNvPr>
            <p:cNvSpPr txBox="1"/>
            <p:nvPr/>
          </p:nvSpPr>
          <p:spPr>
            <a:xfrm>
              <a:off x="9010148" y="4568642"/>
              <a:ext cx="721672" cy="369332"/>
            </a:xfrm>
            <a:prstGeom prst="rect">
              <a:avLst/>
            </a:prstGeom>
            <a:noFill/>
          </p:spPr>
          <p:txBody>
            <a:bodyPr wrap="none" rtlCol="0">
              <a:spAutoFit/>
            </a:bodyPr>
            <a:lstStyle/>
            <a:p>
              <a:r>
                <a:rPr lang="es-PE" dirty="0"/>
                <a:t>h=18</a:t>
              </a:r>
            </a:p>
          </p:txBody>
        </p:sp>
        <p:sp>
          <p:nvSpPr>
            <p:cNvPr id="163" name="CuadroTexto 162">
              <a:extLst>
                <a:ext uri="{FF2B5EF4-FFF2-40B4-BE49-F238E27FC236}">
                  <a16:creationId xmlns:a16="http://schemas.microsoft.com/office/drawing/2014/main" id="{FFDA2D77-CDCE-4B4C-BDAB-499E6FF07356}"/>
                </a:ext>
              </a:extLst>
            </p:cNvPr>
            <p:cNvSpPr txBox="1"/>
            <p:nvPr/>
          </p:nvSpPr>
          <p:spPr>
            <a:xfrm>
              <a:off x="7823304" y="4290943"/>
              <a:ext cx="694421" cy="369332"/>
            </a:xfrm>
            <a:prstGeom prst="rect">
              <a:avLst/>
            </a:prstGeom>
            <a:noFill/>
          </p:spPr>
          <p:txBody>
            <a:bodyPr wrap="none" rtlCol="0">
              <a:spAutoFit/>
            </a:bodyPr>
            <a:lstStyle/>
            <a:p>
              <a:r>
                <a:rPr lang="es-PE" dirty="0"/>
                <a:t>Lima</a:t>
              </a:r>
            </a:p>
          </p:txBody>
        </p:sp>
        <p:sp>
          <p:nvSpPr>
            <p:cNvPr id="164" name="CuadroTexto 163">
              <a:extLst>
                <a:ext uri="{FF2B5EF4-FFF2-40B4-BE49-F238E27FC236}">
                  <a16:creationId xmlns:a16="http://schemas.microsoft.com/office/drawing/2014/main" id="{6405199A-BAF6-4682-BC63-0C6CF7A296A9}"/>
                </a:ext>
              </a:extLst>
            </p:cNvPr>
            <p:cNvSpPr txBox="1"/>
            <p:nvPr/>
          </p:nvSpPr>
          <p:spPr>
            <a:xfrm>
              <a:off x="7934452" y="4560885"/>
              <a:ext cx="596638" cy="369332"/>
            </a:xfrm>
            <a:prstGeom prst="rect">
              <a:avLst/>
            </a:prstGeom>
            <a:noFill/>
          </p:spPr>
          <p:txBody>
            <a:bodyPr wrap="square" rtlCol="0">
              <a:spAutoFit/>
            </a:bodyPr>
            <a:lstStyle/>
            <a:p>
              <a:r>
                <a:rPr lang="es-PE" dirty="0"/>
                <a:t>h=1</a:t>
              </a:r>
            </a:p>
          </p:txBody>
        </p:sp>
        <p:cxnSp>
          <p:nvCxnSpPr>
            <p:cNvPr id="166" name="Conector recto 165">
              <a:extLst>
                <a:ext uri="{FF2B5EF4-FFF2-40B4-BE49-F238E27FC236}">
                  <a16:creationId xmlns:a16="http://schemas.microsoft.com/office/drawing/2014/main" id="{1F56A6FA-1624-4AF4-AE59-F31D98A3166E}"/>
                </a:ext>
              </a:extLst>
            </p:cNvPr>
            <p:cNvCxnSpPr>
              <a:cxnSpLocks/>
              <a:stCxn id="158" idx="2"/>
            </p:cNvCxnSpPr>
            <p:nvPr/>
          </p:nvCxnSpPr>
          <p:spPr>
            <a:xfrm flipH="1">
              <a:off x="7257343" y="3845089"/>
              <a:ext cx="1557710" cy="36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ector recto 166">
              <a:extLst>
                <a:ext uri="{FF2B5EF4-FFF2-40B4-BE49-F238E27FC236}">
                  <a16:creationId xmlns:a16="http://schemas.microsoft.com/office/drawing/2014/main" id="{B7EC74AA-4E97-48B3-AD47-8505881E6092}"/>
                </a:ext>
              </a:extLst>
            </p:cNvPr>
            <p:cNvCxnSpPr>
              <a:cxnSpLocks/>
              <a:stCxn id="158" idx="2"/>
            </p:cNvCxnSpPr>
            <p:nvPr/>
          </p:nvCxnSpPr>
          <p:spPr>
            <a:xfrm>
              <a:off x="8815053" y="3845089"/>
              <a:ext cx="1478119" cy="368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85973CA4-D24D-482D-B51D-8684F08910BE}"/>
                </a:ext>
              </a:extLst>
            </p:cNvPr>
            <p:cNvCxnSpPr>
              <a:cxnSpLocks/>
              <a:stCxn id="158" idx="2"/>
            </p:cNvCxnSpPr>
            <p:nvPr/>
          </p:nvCxnSpPr>
          <p:spPr>
            <a:xfrm>
              <a:off x="8815053" y="3845089"/>
              <a:ext cx="489028" cy="450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1131B243-CC3D-4334-9653-CEECBD8EE9BD}"/>
                </a:ext>
              </a:extLst>
            </p:cNvPr>
            <p:cNvCxnSpPr>
              <a:cxnSpLocks/>
              <a:stCxn id="158" idx="2"/>
            </p:cNvCxnSpPr>
            <p:nvPr/>
          </p:nvCxnSpPr>
          <p:spPr>
            <a:xfrm flipH="1">
              <a:off x="8228559" y="3845089"/>
              <a:ext cx="586494" cy="505551"/>
            </a:xfrm>
            <a:prstGeom prst="line">
              <a:avLst/>
            </a:prstGeom>
          </p:spPr>
          <p:style>
            <a:lnRef idx="1">
              <a:schemeClr val="accent1"/>
            </a:lnRef>
            <a:fillRef idx="0">
              <a:schemeClr val="accent1"/>
            </a:fillRef>
            <a:effectRef idx="0">
              <a:schemeClr val="accent1"/>
            </a:effectRef>
            <a:fontRef idx="minor">
              <a:schemeClr val="tx1"/>
            </a:fontRef>
          </p:style>
        </p:cxnSp>
        <p:sp>
          <p:nvSpPr>
            <p:cNvPr id="178" name="CuadroTexto 177">
              <a:extLst>
                <a:ext uri="{FF2B5EF4-FFF2-40B4-BE49-F238E27FC236}">
                  <a16:creationId xmlns:a16="http://schemas.microsoft.com/office/drawing/2014/main" id="{B97089AD-8E1B-4F8C-AE58-3865EA8C90F4}"/>
                </a:ext>
              </a:extLst>
            </p:cNvPr>
            <p:cNvSpPr txBox="1"/>
            <p:nvPr/>
          </p:nvSpPr>
          <p:spPr>
            <a:xfrm>
              <a:off x="6428867" y="4231303"/>
              <a:ext cx="1379288" cy="369332"/>
            </a:xfrm>
            <a:prstGeom prst="rect">
              <a:avLst/>
            </a:prstGeom>
            <a:noFill/>
          </p:spPr>
          <p:txBody>
            <a:bodyPr wrap="none" rtlCol="0">
              <a:spAutoFit/>
            </a:bodyPr>
            <a:lstStyle/>
            <a:p>
              <a:r>
                <a:rPr lang="es-PE" dirty="0"/>
                <a:t>Cajamarca </a:t>
              </a:r>
            </a:p>
          </p:txBody>
        </p:sp>
        <p:sp>
          <p:nvSpPr>
            <p:cNvPr id="179" name="CuadroTexto 178">
              <a:extLst>
                <a:ext uri="{FF2B5EF4-FFF2-40B4-BE49-F238E27FC236}">
                  <a16:creationId xmlns:a16="http://schemas.microsoft.com/office/drawing/2014/main" id="{7FAD0C33-EFC9-4B28-A470-4B58EDA7F40B}"/>
                </a:ext>
              </a:extLst>
            </p:cNvPr>
            <p:cNvSpPr txBox="1"/>
            <p:nvPr/>
          </p:nvSpPr>
          <p:spPr>
            <a:xfrm>
              <a:off x="6757675" y="4488637"/>
              <a:ext cx="721672" cy="369332"/>
            </a:xfrm>
            <a:prstGeom prst="rect">
              <a:avLst/>
            </a:prstGeom>
            <a:noFill/>
          </p:spPr>
          <p:txBody>
            <a:bodyPr wrap="none" rtlCol="0">
              <a:spAutoFit/>
            </a:bodyPr>
            <a:lstStyle/>
            <a:p>
              <a:r>
                <a:rPr lang="es-PE" dirty="0"/>
                <a:t>h=37</a:t>
              </a:r>
            </a:p>
          </p:txBody>
        </p:sp>
        <p:sp>
          <p:nvSpPr>
            <p:cNvPr id="182" name="CuadroTexto 181">
              <a:extLst>
                <a:ext uri="{FF2B5EF4-FFF2-40B4-BE49-F238E27FC236}">
                  <a16:creationId xmlns:a16="http://schemas.microsoft.com/office/drawing/2014/main" id="{4B421863-E07F-46C9-A43E-2F225DB428DE}"/>
                </a:ext>
              </a:extLst>
            </p:cNvPr>
            <p:cNvSpPr txBox="1"/>
            <p:nvPr/>
          </p:nvSpPr>
          <p:spPr>
            <a:xfrm>
              <a:off x="9918935" y="4346886"/>
              <a:ext cx="949555" cy="369332"/>
            </a:xfrm>
            <a:prstGeom prst="rect">
              <a:avLst/>
            </a:prstGeom>
            <a:noFill/>
          </p:spPr>
          <p:txBody>
            <a:bodyPr wrap="none" rtlCol="0">
              <a:spAutoFit/>
            </a:bodyPr>
            <a:lstStyle/>
            <a:p>
              <a:r>
                <a:rPr lang="es-PE" dirty="0"/>
                <a:t>Trujillo</a:t>
              </a:r>
            </a:p>
          </p:txBody>
        </p:sp>
        <p:sp>
          <p:nvSpPr>
            <p:cNvPr id="183" name="CuadroTexto 182">
              <a:extLst>
                <a:ext uri="{FF2B5EF4-FFF2-40B4-BE49-F238E27FC236}">
                  <a16:creationId xmlns:a16="http://schemas.microsoft.com/office/drawing/2014/main" id="{AC0AA13E-B17B-4BDC-B1E1-02C8C512DC76}"/>
                </a:ext>
              </a:extLst>
            </p:cNvPr>
            <p:cNvSpPr txBox="1"/>
            <p:nvPr/>
          </p:nvSpPr>
          <p:spPr>
            <a:xfrm>
              <a:off x="10094230" y="4620065"/>
              <a:ext cx="721672" cy="369332"/>
            </a:xfrm>
            <a:prstGeom prst="rect">
              <a:avLst/>
            </a:prstGeom>
            <a:noFill/>
          </p:spPr>
          <p:txBody>
            <a:bodyPr wrap="none" rtlCol="0">
              <a:spAutoFit/>
            </a:bodyPr>
            <a:lstStyle/>
            <a:p>
              <a:r>
                <a:rPr lang="es-PE" dirty="0"/>
                <a:t>h=31</a:t>
              </a:r>
            </a:p>
          </p:txBody>
        </p:sp>
        <p:cxnSp>
          <p:nvCxnSpPr>
            <p:cNvPr id="184" name="Conector recto 183">
              <a:extLst>
                <a:ext uri="{FF2B5EF4-FFF2-40B4-BE49-F238E27FC236}">
                  <a16:creationId xmlns:a16="http://schemas.microsoft.com/office/drawing/2014/main" id="{4486339F-3717-4599-BD88-2A92C3143F31}"/>
                </a:ext>
              </a:extLst>
            </p:cNvPr>
            <p:cNvCxnSpPr>
              <a:cxnSpLocks/>
              <a:stCxn id="164" idx="2"/>
            </p:cNvCxnSpPr>
            <p:nvPr/>
          </p:nvCxnSpPr>
          <p:spPr>
            <a:xfrm flipH="1">
              <a:off x="7230322" y="4930217"/>
              <a:ext cx="1002449" cy="371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cto 184">
              <a:extLst>
                <a:ext uri="{FF2B5EF4-FFF2-40B4-BE49-F238E27FC236}">
                  <a16:creationId xmlns:a16="http://schemas.microsoft.com/office/drawing/2014/main" id="{E86F8CEB-C7C5-48C5-AF8D-4A003AD862A0}"/>
                </a:ext>
              </a:extLst>
            </p:cNvPr>
            <p:cNvCxnSpPr>
              <a:cxnSpLocks/>
              <a:stCxn id="164" idx="2"/>
            </p:cNvCxnSpPr>
            <p:nvPr/>
          </p:nvCxnSpPr>
          <p:spPr>
            <a:xfrm>
              <a:off x="8232771" y="4930217"/>
              <a:ext cx="597809" cy="392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BEE11924-3206-4C2A-B4A1-2C6CE4761F84}"/>
                </a:ext>
              </a:extLst>
            </p:cNvPr>
            <p:cNvCxnSpPr>
              <a:cxnSpLocks/>
              <a:stCxn id="164" idx="2"/>
            </p:cNvCxnSpPr>
            <p:nvPr/>
          </p:nvCxnSpPr>
          <p:spPr>
            <a:xfrm flipH="1">
              <a:off x="8022705" y="4930217"/>
              <a:ext cx="210066" cy="493479"/>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uadroTexto 203">
              <a:extLst>
                <a:ext uri="{FF2B5EF4-FFF2-40B4-BE49-F238E27FC236}">
                  <a16:creationId xmlns:a16="http://schemas.microsoft.com/office/drawing/2014/main" id="{57BDC8B0-5180-4F0B-BB8F-693F1ACAE672}"/>
                </a:ext>
              </a:extLst>
            </p:cNvPr>
            <p:cNvSpPr txBox="1"/>
            <p:nvPr/>
          </p:nvSpPr>
          <p:spPr>
            <a:xfrm>
              <a:off x="6597026" y="5436074"/>
              <a:ext cx="1379288" cy="369332"/>
            </a:xfrm>
            <a:prstGeom prst="rect">
              <a:avLst/>
            </a:prstGeom>
            <a:noFill/>
          </p:spPr>
          <p:txBody>
            <a:bodyPr wrap="square" rtlCol="0">
              <a:spAutoFit/>
            </a:bodyPr>
            <a:lstStyle/>
            <a:p>
              <a:r>
                <a:rPr lang="es-PE" dirty="0"/>
                <a:t>Callao</a:t>
              </a:r>
            </a:p>
          </p:txBody>
        </p:sp>
        <p:sp>
          <p:nvSpPr>
            <p:cNvPr id="205" name="CuadroTexto 204">
              <a:extLst>
                <a:ext uri="{FF2B5EF4-FFF2-40B4-BE49-F238E27FC236}">
                  <a16:creationId xmlns:a16="http://schemas.microsoft.com/office/drawing/2014/main" id="{1AE9E005-BA35-41A0-A92B-528C5023C07C}"/>
                </a:ext>
              </a:extLst>
            </p:cNvPr>
            <p:cNvSpPr txBox="1"/>
            <p:nvPr/>
          </p:nvSpPr>
          <p:spPr>
            <a:xfrm>
              <a:off x="6663548" y="5720576"/>
              <a:ext cx="721672" cy="369332"/>
            </a:xfrm>
            <a:prstGeom prst="rect">
              <a:avLst/>
            </a:prstGeom>
            <a:noFill/>
          </p:spPr>
          <p:txBody>
            <a:bodyPr wrap="square" rtlCol="0">
              <a:spAutoFit/>
            </a:bodyPr>
            <a:lstStyle/>
            <a:p>
              <a:r>
                <a:rPr lang="es-PE" dirty="0"/>
                <a:t>h=0</a:t>
              </a:r>
            </a:p>
          </p:txBody>
        </p:sp>
        <p:sp>
          <p:nvSpPr>
            <p:cNvPr id="206" name="CuadroTexto 205">
              <a:extLst>
                <a:ext uri="{FF2B5EF4-FFF2-40B4-BE49-F238E27FC236}">
                  <a16:creationId xmlns:a16="http://schemas.microsoft.com/office/drawing/2014/main" id="{3AAD5AC7-533B-451C-80CA-76AABCA527EC}"/>
                </a:ext>
              </a:extLst>
            </p:cNvPr>
            <p:cNvSpPr txBox="1"/>
            <p:nvPr/>
          </p:nvSpPr>
          <p:spPr>
            <a:xfrm>
              <a:off x="7499266" y="5427352"/>
              <a:ext cx="1113766" cy="369332"/>
            </a:xfrm>
            <a:prstGeom prst="rect">
              <a:avLst/>
            </a:prstGeom>
            <a:noFill/>
          </p:spPr>
          <p:txBody>
            <a:bodyPr wrap="none" rtlCol="0">
              <a:spAutoFit/>
            </a:bodyPr>
            <a:lstStyle/>
            <a:p>
              <a:r>
                <a:rPr lang="es-PE" dirty="0"/>
                <a:t>Huánuco</a:t>
              </a:r>
            </a:p>
          </p:txBody>
        </p:sp>
        <p:sp>
          <p:nvSpPr>
            <p:cNvPr id="207" name="CuadroTexto 206">
              <a:extLst>
                <a:ext uri="{FF2B5EF4-FFF2-40B4-BE49-F238E27FC236}">
                  <a16:creationId xmlns:a16="http://schemas.microsoft.com/office/drawing/2014/main" id="{348AE8FE-A041-4DC0-A289-6DE4ABAAAA45}"/>
                </a:ext>
              </a:extLst>
            </p:cNvPr>
            <p:cNvSpPr txBox="1"/>
            <p:nvPr/>
          </p:nvSpPr>
          <p:spPr>
            <a:xfrm>
              <a:off x="7674561" y="5700531"/>
              <a:ext cx="721672" cy="369332"/>
            </a:xfrm>
            <a:prstGeom prst="rect">
              <a:avLst/>
            </a:prstGeom>
            <a:noFill/>
          </p:spPr>
          <p:txBody>
            <a:bodyPr wrap="none" rtlCol="0">
              <a:spAutoFit/>
            </a:bodyPr>
            <a:lstStyle/>
            <a:p>
              <a:r>
                <a:rPr lang="es-PE" dirty="0"/>
                <a:t>h=18</a:t>
              </a:r>
            </a:p>
          </p:txBody>
        </p:sp>
        <p:sp>
          <p:nvSpPr>
            <p:cNvPr id="208" name="CuadroTexto 207">
              <a:extLst>
                <a:ext uri="{FF2B5EF4-FFF2-40B4-BE49-F238E27FC236}">
                  <a16:creationId xmlns:a16="http://schemas.microsoft.com/office/drawing/2014/main" id="{E34AC295-B1DD-43CE-BC90-12C1613D7B1F}"/>
                </a:ext>
              </a:extLst>
            </p:cNvPr>
            <p:cNvSpPr txBox="1"/>
            <p:nvPr/>
          </p:nvSpPr>
          <p:spPr>
            <a:xfrm>
              <a:off x="8621134" y="5402593"/>
              <a:ext cx="916276" cy="369332"/>
            </a:xfrm>
            <a:prstGeom prst="rect">
              <a:avLst/>
            </a:prstGeom>
            <a:noFill/>
          </p:spPr>
          <p:txBody>
            <a:bodyPr wrap="none" rtlCol="0">
              <a:spAutoFit/>
            </a:bodyPr>
            <a:lstStyle/>
            <a:p>
              <a:r>
                <a:rPr lang="es-PE" dirty="0"/>
                <a:t>Huaraz</a:t>
              </a:r>
            </a:p>
          </p:txBody>
        </p:sp>
        <p:sp>
          <p:nvSpPr>
            <p:cNvPr id="209" name="CuadroTexto 208">
              <a:extLst>
                <a:ext uri="{FF2B5EF4-FFF2-40B4-BE49-F238E27FC236}">
                  <a16:creationId xmlns:a16="http://schemas.microsoft.com/office/drawing/2014/main" id="{1D251CF1-8D2E-4066-ACC9-CF50F2161E63}"/>
                </a:ext>
              </a:extLst>
            </p:cNvPr>
            <p:cNvSpPr txBox="1"/>
            <p:nvPr/>
          </p:nvSpPr>
          <p:spPr>
            <a:xfrm>
              <a:off x="8796429" y="5675772"/>
              <a:ext cx="721672" cy="369332"/>
            </a:xfrm>
            <a:prstGeom prst="rect">
              <a:avLst/>
            </a:prstGeom>
            <a:noFill/>
          </p:spPr>
          <p:txBody>
            <a:bodyPr wrap="none" rtlCol="0">
              <a:spAutoFit/>
            </a:bodyPr>
            <a:lstStyle/>
            <a:p>
              <a:r>
                <a:rPr lang="es-PE" dirty="0"/>
                <a:t>h=16</a:t>
              </a:r>
            </a:p>
          </p:txBody>
        </p:sp>
      </p:grpSp>
    </p:spTree>
    <p:extLst>
      <p:ext uri="{BB962C8B-B14F-4D97-AF65-F5344CB8AC3E}">
        <p14:creationId xmlns:p14="http://schemas.microsoft.com/office/powerpoint/2010/main" val="206522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FCFB2-CD3C-4054-BAC7-D2E782E410B1}"/>
              </a:ext>
            </a:extLst>
          </p:cNvPr>
          <p:cNvSpPr>
            <a:spLocks noGrp="1"/>
          </p:cNvSpPr>
          <p:nvPr>
            <p:ph type="title"/>
          </p:nvPr>
        </p:nvSpPr>
        <p:spPr>
          <a:xfrm>
            <a:off x="645459" y="960120"/>
            <a:ext cx="3865695" cy="4171278"/>
          </a:xfrm>
        </p:spPr>
        <p:txBody>
          <a:bodyPr>
            <a:normAutofit/>
          </a:bodyPr>
          <a:lstStyle/>
          <a:p>
            <a:r>
              <a:rPr lang="es-PE" sz="4400" b="1" dirty="0">
                <a:solidFill>
                  <a:schemeClr val="tx1"/>
                </a:solidFill>
              </a:rPr>
              <a:t>SOLUTION</a:t>
            </a:r>
            <a:br>
              <a:rPr lang="es-PE" sz="4400" b="1" dirty="0">
                <a:solidFill>
                  <a:schemeClr val="tx1"/>
                </a:solidFill>
              </a:rPr>
            </a:br>
            <a:r>
              <a:rPr lang="en-US" sz="2200" dirty="0">
                <a:solidFill>
                  <a:schemeClr val="tx1"/>
                </a:solidFill>
              </a:rPr>
              <a:t>As with the cost, the algorithm of "</a:t>
            </a:r>
            <a:r>
              <a:rPr lang="en-US" sz="2200" dirty="0" err="1">
                <a:solidFill>
                  <a:schemeClr val="tx1"/>
                </a:solidFill>
              </a:rPr>
              <a:t>Avara</a:t>
            </a:r>
            <a:r>
              <a:rPr lang="en-US" sz="2200" dirty="0">
                <a:solidFill>
                  <a:schemeClr val="tx1"/>
                </a:solidFill>
              </a:rPr>
              <a:t> or </a:t>
            </a:r>
            <a:r>
              <a:rPr lang="en-US" sz="2200" dirty="0" err="1">
                <a:solidFill>
                  <a:schemeClr val="tx1"/>
                </a:solidFill>
              </a:rPr>
              <a:t>Voraz</a:t>
            </a:r>
            <a:r>
              <a:rPr lang="en-US" sz="2200" dirty="0">
                <a:solidFill>
                  <a:schemeClr val="tx1"/>
                </a:solidFill>
              </a:rPr>
              <a:t> Search" was proposed, since it is an effective solution, for this the heuristic was used which "estimates" cost (time) that implied reaching Chachapoyas from Callao</a:t>
            </a:r>
            <a:endParaRPr lang="es-PE" sz="4400" dirty="0">
              <a:solidFill>
                <a:schemeClr val="tx1"/>
              </a:solidFill>
            </a:endParaRP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EED654-9C28-4F40-A1D4-8AE8A62CC09E}"/>
              </a:ext>
            </a:extLst>
          </p:cNvPr>
          <p:cNvSpPr>
            <a:spLocks noGrp="1"/>
          </p:cNvSpPr>
          <p:nvPr>
            <p:ph idx="1"/>
          </p:nvPr>
        </p:nvSpPr>
        <p:spPr>
          <a:xfrm>
            <a:off x="4983164" y="960120"/>
            <a:ext cx="6610348" cy="4171278"/>
          </a:xfrm>
        </p:spPr>
        <p:txBody>
          <a:bodyPr>
            <a:normAutofit/>
          </a:bodyPr>
          <a:lstStyle/>
          <a:p>
            <a:r>
              <a:rPr lang="es-MX" dirty="0" err="1"/>
              <a:t>Optimal</a:t>
            </a:r>
            <a:r>
              <a:rPr lang="es-MX" dirty="0"/>
              <a:t> </a:t>
            </a:r>
            <a:r>
              <a:rPr lang="es-MX" dirty="0" err="1"/>
              <a:t>route</a:t>
            </a:r>
            <a:r>
              <a:rPr lang="es-MX" dirty="0"/>
              <a:t>: Chachapoyas – Cajamarca – Huaraz – Lima - Callao</a:t>
            </a:r>
          </a:p>
          <a:p>
            <a:r>
              <a:rPr lang="es-MX" dirty="0"/>
              <a:t> </a:t>
            </a:r>
            <a:r>
              <a:rPr lang="es-MX" dirty="0" err="1"/>
              <a:t>Cost</a:t>
            </a:r>
            <a:r>
              <a:rPr lang="es-MX" dirty="0"/>
              <a:t>(Time): 19 + 19 + 15 + 0.4 = 53.4 horas</a:t>
            </a:r>
            <a:endParaRPr lang="es-PE" dirty="0"/>
          </a:p>
        </p:txBody>
      </p:sp>
    </p:spTree>
    <p:extLst>
      <p:ext uri="{BB962C8B-B14F-4D97-AF65-F5344CB8AC3E}">
        <p14:creationId xmlns:p14="http://schemas.microsoft.com/office/powerpoint/2010/main" val="10415913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245</TotalTime>
  <Words>426</Words>
  <Application>Microsoft Office PowerPoint</Application>
  <PresentationFormat>Widescreen</PresentationFormat>
  <Paragraphs>134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Avara Search (Cost) 
</vt:lpstr>
      <vt:lpstr>AVARA SEARCH (prioritizing cost)
</vt:lpstr>
      <vt:lpstr>Getting from Chachapoyas to Callao, at the lowest possible cost
</vt:lpstr>
      <vt:lpstr>SOLUTION The idea of applying the algorithm of "Avara Search" was raised, since it is a quick solution, for this a function called heuristic is used which "estimates" cost (economic) that implies reaching Chachapoyas from Callao</vt:lpstr>
      <vt:lpstr>Avara Search (time) 
</vt:lpstr>
      <vt:lpstr>AVARA SEARCH (prioritizing time)
</vt:lpstr>
      <vt:lpstr>Getting from Chachapoyas to Callao, in the shortest possible time
</vt:lpstr>
      <vt:lpstr>SOLUTION As with the cost, the algorithm of "Avara or Voraz Search" was proposed, since it is an effective solution, for this the heuristic was used which "estimates" cost (time) that implied reaching Chachapoyas from Callao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 Avara</dc:title>
  <dc:creator>Flor Giannina Molina Yupanqui</dc:creator>
  <cp:lastModifiedBy>Dulce Maria Huamani Avenda�o</cp:lastModifiedBy>
  <cp:revision>5</cp:revision>
  <dcterms:created xsi:type="dcterms:W3CDTF">2021-11-14T00:40:48Z</dcterms:created>
  <dcterms:modified xsi:type="dcterms:W3CDTF">2021-11-29T13:10:36Z</dcterms:modified>
</cp:coreProperties>
</file>