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861" r:id="rId5"/>
  </p:sldMasterIdLst>
  <p:notesMasterIdLst>
    <p:notesMasterId r:id="rId57"/>
  </p:notesMasterIdLst>
  <p:sldIdLst>
    <p:sldId id="401" r:id="rId6"/>
    <p:sldId id="402" r:id="rId7"/>
    <p:sldId id="587" r:id="rId8"/>
    <p:sldId id="544" r:id="rId9"/>
    <p:sldId id="545" r:id="rId10"/>
    <p:sldId id="546" r:id="rId11"/>
    <p:sldId id="547" r:id="rId12"/>
    <p:sldId id="548" r:id="rId13"/>
    <p:sldId id="549" r:id="rId14"/>
    <p:sldId id="550" r:id="rId15"/>
    <p:sldId id="551" r:id="rId16"/>
    <p:sldId id="553" r:id="rId17"/>
    <p:sldId id="552" r:id="rId18"/>
    <p:sldId id="555" r:id="rId19"/>
    <p:sldId id="554" r:id="rId20"/>
    <p:sldId id="556" r:id="rId21"/>
    <p:sldId id="557" r:id="rId22"/>
    <p:sldId id="558" r:id="rId23"/>
    <p:sldId id="559" r:id="rId24"/>
    <p:sldId id="588" r:id="rId25"/>
    <p:sldId id="560" r:id="rId26"/>
    <p:sldId id="561" r:id="rId27"/>
    <p:sldId id="562" r:id="rId28"/>
    <p:sldId id="563" r:id="rId29"/>
    <p:sldId id="564" r:id="rId30"/>
    <p:sldId id="565" r:id="rId31"/>
    <p:sldId id="566" r:id="rId32"/>
    <p:sldId id="567" r:id="rId33"/>
    <p:sldId id="568" r:id="rId34"/>
    <p:sldId id="569" r:id="rId35"/>
    <p:sldId id="589" r:id="rId36"/>
    <p:sldId id="570" r:id="rId37"/>
    <p:sldId id="571" r:id="rId38"/>
    <p:sldId id="572" r:id="rId39"/>
    <p:sldId id="573" r:id="rId40"/>
    <p:sldId id="574" r:id="rId41"/>
    <p:sldId id="575" r:id="rId42"/>
    <p:sldId id="576" r:id="rId43"/>
    <p:sldId id="577" r:id="rId44"/>
    <p:sldId id="578" r:id="rId45"/>
    <p:sldId id="579" r:id="rId46"/>
    <p:sldId id="581" r:id="rId47"/>
    <p:sldId id="590" r:id="rId48"/>
    <p:sldId id="580" r:id="rId49"/>
    <p:sldId id="582" r:id="rId50"/>
    <p:sldId id="583" r:id="rId51"/>
    <p:sldId id="584" r:id="rId52"/>
    <p:sldId id="585" r:id="rId53"/>
    <p:sldId id="586" r:id="rId54"/>
    <p:sldId id="479" r:id="rId55"/>
    <p:sldId id="48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E9B13D-B2D5-441E-8C96-77A887009F6B}" v="5" dt="2022-06-07T19:06:31.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6208" autoAdjust="0"/>
  </p:normalViewPr>
  <p:slideViewPr>
    <p:cSldViewPr snapToGrid="0">
      <p:cViewPr varScale="1">
        <p:scale>
          <a:sx n="66" d="100"/>
          <a:sy n="66" d="100"/>
        </p:scale>
        <p:origin x="859" y="43"/>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8/10/relationships/authors" Targe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ko Popovic" userId="ab144892394c3c2c" providerId="LiveId" clId="{6FE9B13D-B2D5-441E-8C96-77A887009F6B}"/>
    <pc:docChg chg="undo custSel modSld sldOrd">
      <pc:chgData name="Branko Popovic" userId="ab144892394c3c2c" providerId="LiveId" clId="{6FE9B13D-B2D5-441E-8C96-77A887009F6B}" dt="2022-06-07T19:06:31.840" v="32"/>
      <pc:docMkLst>
        <pc:docMk/>
      </pc:docMkLst>
      <pc:sldChg chg="addSp delSp">
        <pc:chgData name="Branko Popovic" userId="ab144892394c3c2c" providerId="LiveId" clId="{6FE9B13D-B2D5-441E-8C96-77A887009F6B}" dt="2022-06-07T19:06:31.840" v="32"/>
        <pc:sldMkLst>
          <pc:docMk/>
          <pc:sldMk cId="2849151971" sldId="402"/>
        </pc:sldMkLst>
        <pc:inkChg chg="add del">
          <ac:chgData name="Branko Popovic" userId="ab144892394c3c2c" providerId="LiveId" clId="{6FE9B13D-B2D5-441E-8C96-77A887009F6B}" dt="2022-06-07T19:06:31.840" v="32"/>
          <ac:inkMkLst>
            <pc:docMk/>
            <pc:sldMk cId="2849151971" sldId="402"/>
            <ac:inkMk id="2" creationId="{A305DD1D-4719-57FD-9CF7-52D4737D1174}"/>
          </ac:inkMkLst>
        </pc:inkChg>
      </pc:sldChg>
      <pc:sldChg chg="addSp delSp modSp mod">
        <pc:chgData name="Branko Popovic" userId="ab144892394c3c2c" providerId="LiveId" clId="{6FE9B13D-B2D5-441E-8C96-77A887009F6B}" dt="2022-06-05T13:11:34.107" v="30"/>
        <pc:sldMkLst>
          <pc:docMk/>
          <pc:sldMk cId="3464694652" sldId="479"/>
        </pc:sldMkLst>
        <pc:spChg chg="mod">
          <ac:chgData name="Branko Popovic" userId="ab144892394c3c2c" providerId="LiveId" clId="{6FE9B13D-B2D5-441E-8C96-77A887009F6B}" dt="2022-06-05T13:11:34.107" v="30"/>
          <ac:spMkLst>
            <pc:docMk/>
            <pc:sldMk cId="3464694652" sldId="479"/>
            <ac:spMk id="4" creationId="{9BA53898-75C8-5A0C-AD3D-301AFC5DF6A5}"/>
          </ac:spMkLst>
        </pc:spChg>
        <pc:graphicFrameChg chg="add del mod">
          <ac:chgData name="Branko Popovic" userId="ab144892394c3c2c" providerId="LiveId" clId="{6FE9B13D-B2D5-441E-8C96-77A887009F6B}" dt="2022-06-05T13:11:34.093" v="28"/>
          <ac:graphicFrameMkLst>
            <pc:docMk/>
            <pc:sldMk cId="3464694652" sldId="479"/>
            <ac:graphicFrameMk id="3" creationId="{B3DFBCA5-0B81-068E-017A-CA5768EE803E}"/>
          </ac:graphicFrameMkLst>
        </pc:graphicFrameChg>
      </pc:sldChg>
      <pc:sldChg chg="addSp delSp">
        <pc:chgData name="Branko Popovic" userId="ab144892394c3c2c" providerId="LiveId" clId="{6FE9B13D-B2D5-441E-8C96-77A887009F6B}" dt="2022-06-07T19:06:31.840" v="32"/>
        <pc:sldMkLst>
          <pc:docMk/>
          <pc:sldMk cId="1856867953" sldId="544"/>
        </pc:sldMkLst>
        <pc:inkChg chg="add del">
          <ac:chgData name="Branko Popovic" userId="ab144892394c3c2c" providerId="LiveId" clId="{6FE9B13D-B2D5-441E-8C96-77A887009F6B}" dt="2022-06-07T19:06:31.840" v="32"/>
          <ac:inkMkLst>
            <pc:docMk/>
            <pc:sldMk cId="1856867953" sldId="544"/>
            <ac:inkMk id="2" creationId="{36A5BA26-F91E-4F8E-3E62-4AB99656277D}"/>
          </ac:inkMkLst>
        </pc:inkChg>
      </pc:sldChg>
      <pc:sldChg chg="addSp delSp">
        <pc:chgData name="Branko Popovic" userId="ab144892394c3c2c" providerId="LiveId" clId="{6FE9B13D-B2D5-441E-8C96-77A887009F6B}" dt="2022-06-07T19:06:31.840" v="32"/>
        <pc:sldMkLst>
          <pc:docMk/>
          <pc:sldMk cId="126464786" sldId="545"/>
        </pc:sldMkLst>
        <pc:inkChg chg="add del">
          <ac:chgData name="Branko Popovic" userId="ab144892394c3c2c" providerId="LiveId" clId="{6FE9B13D-B2D5-441E-8C96-77A887009F6B}" dt="2022-06-07T19:06:31.840" v="32"/>
          <ac:inkMkLst>
            <pc:docMk/>
            <pc:sldMk cId="126464786" sldId="545"/>
            <ac:inkMk id="2" creationId="{AE0DD201-7920-D9A4-487A-C5575C0E9A31}"/>
          </ac:inkMkLst>
        </pc:inkChg>
      </pc:sldChg>
      <pc:sldChg chg="addSp delSp">
        <pc:chgData name="Branko Popovic" userId="ab144892394c3c2c" providerId="LiveId" clId="{6FE9B13D-B2D5-441E-8C96-77A887009F6B}" dt="2022-06-07T19:06:31.840" v="32"/>
        <pc:sldMkLst>
          <pc:docMk/>
          <pc:sldMk cId="849317682" sldId="546"/>
        </pc:sldMkLst>
        <pc:inkChg chg="add del">
          <ac:chgData name="Branko Popovic" userId="ab144892394c3c2c" providerId="LiveId" clId="{6FE9B13D-B2D5-441E-8C96-77A887009F6B}" dt="2022-06-07T19:06:31.840" v="32"/>
          <ac:inkMkLst>
            <pc:docMk/>
            <pc:sldMk cId="849317682" sldId="546"/>
            <ac:inkMk id="2" creationId="{9F04378E-1D51-AB0B-B884-AAD7AC78FCD0}"/>
          </ac:inkMkLst>
        </pc:inkChg>
      </pc:sldChg>
      <pc:sldChg chg="addSp delSp">
        <pc:chgData name="Branko Popovic" userId="ab144892394c3c2c" providerId="LiveId" clId="{6FE9B13D-B2D5-441E-8C96-77A887009F6B}" dt="2022-06-07T19:06:31.840" v="32"/>
        <pc:sldMkLst>
          <pc:docMk/>
          <pc:sldMk cId="218750801" sldId="547"/>
        </pc:sldMkLst>
        <pc:inkChg chg="add del">
          <ac:chgData name="Branko Popovic" userId="ab144892394c3c2c" providerId="LiveId" clId="{6FE9B13D-B2D5-441E-8C96-77A887009F6B}" dt="2022-06-07T19:06:31.840" v="32"/>
          <ac:inkMkLst>
            <pc:docMk/>
            <pc:sldMk cId="218750801" sldId="547"/>
            <ac:inkMk id="2" creationId="{57928DD7-1BAD-6B22-C888-8BAAD7C65E2F}"/>
          </ac:inkMkLst>
        </pc:inkChg>
      </pc:sldChg>
      <pc:sldChg chg="addSp delSp">
        <pc:chgData name="Branko Popovic" userId="ab144892394c3c2c" providerId="LiveId" clId="{6FE9B13D-B2D5-441E-8C96-77A887009F6B}" dt="2022-06-07T19:06:31.840" v="32"/>
        <pc:sldMkLst>
          <pc:docMk/>
          <pc:sldMk cId="2525279360" sldId="548"/>
        </pc:sldMkLst>
        <pc:inkChg chg="add del">
          <ac:chgData name="Branko Popovic" userId="ab144892394c3c2c" providerId="LiveId" clId="{6FE9B13D-B2D5-441E-8C96-77A887009F6B}" dt="2022-06-07T19:06:31.840" v="32"/>
          <ac:inkMkLst>
            <pc:docMk/>
            <pc:sldMk cId="2525279360" sldId="548"/>
            <ac:inkMk id="2" creationId="{6F653312-2864-6BB4-010D-B9BE9E5AFA31}"/>
          </ac:inkMkLst>
        </pc:inkChg>
      </pc:sldChg>
      <pc:sldChg chg="addSp delSp">
        <pc:chgData name="Branko Popovic" userId="ab144892394c3c2c" providerId="LiveId" clId="{6FE9B13D-B2D5-441E-8C96-77A887009F6B}" dt="2022-06-07T19:06:31.840" v="32"/>
        <pc:sldMkLst>
          <pc:docMk/>
          <pc:sldMk cId="685807525" sldId="549"/>
        </pc:sldMkLst>
        <pc:inkChg chg="add del">
          <ac:chgData name="Branko Popovic" userId="ab144892394c3c2c" providerId="LiveId" clId="{6FE9B13D-B2D5-441E-8C96-77A887009F6B}" dt="2022-06-07T19:06:31.840" v="32"/>
          <ac:inkMkLst>
            <pc:docMk/>
            <pc:sldMk cId="685807525" sldId="549"/>
            <ac:inkMk id="2" creationId="{A0F371B7-9D49-990C-2D44-11FBDE34B5BB}"/>
          </ac:inkMkLst>
        </pc:inkChg>
      </pc:sldChg>
      <pc:sldChg chg="addSp delSp">
        <pc:chgData name="Branko Popovic" userId="ab144892394c3c2c" providerId="LiveId" clId="{6FE9B13D-B2D5-441E-8C96-77A887009F6B}" dt="2022-06-07T19:06:31.840" v="32"/>
        <pc:sldMkLst>
          <pc:docMk/>
          <pc:sldMk cId="1101194170" sldId="550"/>
        </pc:sldMkLst>
        <pc:inkChg chg="add del">
          <ac:chgData name="Branko Popovic" userId="ab144892394c3c2c" providerId="LiveId" clId="{6FE9B13D-B2D5-441E-8C96-77A887009F6B}" dt="2022-06-07T19:06:31.840" v="32"/>
          <ac:inkMkLst>
            <pc:docMk/>
            <pc:sldMk cId="1101194170" sldId="550"/>
            <ac:inkMk id="2" creationId="{430F11A1-4CB3-6EEE-F57A-D8A40D0572A7}"/>
          </ac:inkMkLst>
        </pc:inkChg>
      </pc:sldChg>
      <pc:sldChg chg="addSp delSp">
        <pc:chgData name="Branko Popovic" userId="ab144892394c3c2c" providerId="LiveId" clId="{6FE9B13D-B2D5-441E-8C96-77A887009F6B}" dt="2022-06-07T19:06:31.840" v="32"/>
        <pc:sldMkLst>
          <pc:docMk/>
          <pc:sldMk cId="2488886888" sldId="551"/>
        </pc:sldMkLst>
        <pc:inkChg chg="add del">
          <ac:chgData name="Branko Popovic" userId="ab144892394c3c2c" providerId="LiveId" clId="{6FE9B13D-B2D5-441E-8C96-77A887009F6B}" dt="2022-06-07T19:06:31.840" v="32"/>
          <ac:inkMkLst>
            <pc:docMk/>
            <pc:sldMk cId="2488886888" sldId="551"/>
            <ac:inkMk id="2" creationId="{6C71D9FF-078A-6DE7-9B6C-71EE0D1C89A7}"/>
          </ac:inkMkLst>
        </pc:inkChg>
      </pc:sldChg>
      <pc:sldChg chg="addSp delSp">
        <pc:chgData name="Branko Popovic" userId="ab144892394c3c2c" providerId="LiveId" clId="{6FE9B13D-B2D5-441E-8C96-77A887009F6B}" dt="2022-06-07T19:06:31.840" v="32"/>
        <pc:sldMkLst>
          <pc:docMk/>
          <pc:sldMk cId="2182322708" sldId="552"/>
        </pc:sldMkLst>
        <pc:inkChg chg="add del">
          <ac:chgData name="Branko Popovic" userId="ab144892394c3c2c" providerId="LiveId" clId="{6FE9B13D-B2D5-441E-8C96-77A887009F6B}" dt="2022-06-07T19:06:31.840" v="32"/>
          <ac:inkMkLst>
            <pc:docMk/>
            <pc:sldMk cId="2182322708" sldId="552"/>
            <ac:inkMk id="2" creationId="{637EADA0-9ED2-4021-31C5-B5F34F47CD89}"/>
          </ac:inkMkLst>
        </pc:inkChg>
      </pc:sldChg>
      <pc:sldChg chg="addSp delSp">
        <pc:chgData name="Branko Popovic" userId="ab144892394c3c2c" providerId="LiveId" clId="{6FE9B13D-B2D5-441E-8C96-77A887009F6B}" dt="2022-06-07T19:06:31.840" v="32"/>
        <pc:sldMkLst>
          <pc:docMk/>
          <pc:sldMk cId="1642645168" sldId="553"/>
        </pc:sldMkLst>
        <pc:inkChg chg="add del">
          <ac:chgData name="Branko Popovic" userId="ab144892394c3c2c" providerId="LiveId" clId="{6FE9B13D-B2D5-441E-8C96-77A887009F6B}" dt="2022-06-07T19:06:31.840" v="32"/>
          <ac:inkMkLst>
            <pc:docMk/>
            <pc:sldMk cId="1642645168" sldId="553"/>
            <ac:inkMk id="2" creationId="{5210B2B4-CB71-CF7C-FFB2-149532F6821D}"/>
          </ac:inkMkLst>
        </pc:inkChg>
      </pc:sldChg>
      <pc:sldChg chg="addSp delSp">
        <pc:chgData name="Branko Popovic" userId="ab144892394c3c2c" providerId="LiveId" clId="{6FE9B13D-B2D5-441E-8C96-77A887009F6B}" dt="2022-06-07T19:06:31.840" v="32"/>
        <pc:sldMkLst>
          <pc:docMk/>
          <pc:sldMk cId="3326682611" sldId="554"/>
        </pc:sldMkLst>
        <pc:inkChg chg="add del">
          <ac:chgData name="Branko Popovic" userId="ab144892394c3c2c" providerId="LiveId" clId="{6FE9B13D-B2D5-441E-8C96-77A887009F6B}" dt="2022-06-07T19:06:31.840" v="32"/>
          <ac:inkMkLst>
            <pc:docMk/>
            <pc:sldMk cId="3326682611" sldId="554"/>
            <ac:inkMk id="2" creationId="{FC8435D1-6265-C378-D229-6716421964A8}"/>
          </ac:inkMkLst>
        </pc:inkChg>
      </pc:sldChg>
      <pc:sldChg chg="addSp delSp ord">
        <pc:chgData name="Branko Popovic" userId="ab144892394c3c2c" providerId="LiveId" clId="{6FE9B13D-B2D5-441E-8C96-77A887009F6B}" dt="2022-06-07T19:06:31.840" v="32"/>
        <pc:sldMkLst>
          <pc:docMk/>
          <pc:sldMk cId="3558846509" sldId="555"/>
        </pc:sldMkLst>
        <pc:inkChg chg="add del">
          <ac:chgData name="Branko Popovic" userId="ab144892394c3c2c" providerId="LiveId" clId="{6FE9B13D-B2D5-441E-8C96-77A887009F6B}" dt="2022-06-07T19:06:31.840" v="32"/>
          <ac:inkMkLst>
            <pc:docMk/>
            <pc:sldMk cId="3558846509" sldId="555"/>
            <ac:inkMk id="2" creationId="{171F2D4D-E611-DBF6-6186-166255F542AF}"/>
          </ac:inkMkLst>
        </pc:inkChg>
      </pc:sldChg>
      <pc:sldChg chg="addSp delSp">
        <pc:chgData name="Branko Popovic" userId="ab144892394c3c2c" providerId="LiveId" clId="{6FE9B13D-B2D5-441E-8C96-77A887009F6B}" dt="2022-06-07T19:06:31.840" v="32"/>
        <pc:sldMkLst>
          <pc:docMk/>
          <pc:sldMk cId="142057630" sldId="556"/>
        </pc:sldMkLst>
        <pc:inkChg chg="add del">
          <ac:chgData name="Branko Popovic" userId="ab144892394c3c2c" providerId="LiveId" clId="{6FE9B13D-B2D5-441E-8C96-77A887009F6B}" dt="2022-06-07T19:06:31.840" v="32"/>
          <ac:inkMkLst>
            <pc:docMk/>
            <pc:sldMk cId="142057630" sldId="556"/>
            <ac:inkMk id="2" creationId="{B7BB168D-8D6D-E877-6BB5-40AB85F26BC1}"/>
          </ac:inkMkLst>
        </pc:inkChg>
      </pc:sldChg>
      <pc:sldChg chg="addSp delSp">
        <pc:chgData name="Branko Popovic" userId="ab144892394c3c2c" providerId="LiveId" clId="{6FE9B13D-B2D5-441E-8C96-77A887009F6B}" dt="2022-06-07T19:06:31.840" v="32"/>
        <pc:sldMkLst>
          <pc:docMk/>
          <pc:sldMk cId="2355641951" sldId="557"/>
        </pc:sldMkLst>
        <pc:inkChg chg="add del">
          <ac:chgData name="Branko Popovic" userId="ab144892394c3c2c" providerId="LiveId" clId="{6FE9B13D-B2D5-441E-8C96-77A887009F6B}" dt="2022-06-07T19:06:31.840" v="32"/>
          <ac:inkMkLst>
            <pc:docMk/>
            <pc:sldMk cId="2355641951" sldId="557"/>
            <ac:inkMk id="2" creationId="{0ADEF868-31AB-FE84-B873-062FE6E14248}"/>
          </ac:inkMkLst>
        </pc:inkChg>
      </pc:sldChg>
      <pc:sldChg chg="addSp delSp">
        <pc:chgData name="Branko Popovic" userId="ab144892394c3c2c" providerId="LiveId" clId="{6FE9B13D-B2D5-441E-8C96-77A887009F6B}" dt="2022-06-07T19:06:31.840" v="32"/>
        <pc:sldMkLst>
          <pc:docMk/>
          <pc:sldMk cId="3115093903" sldId="558"/>
        </pc:sldMkLst>
        <pc:inkChg chg="add del">
          <ac:chgData name="Branko Popovic" userId="ab144892394c3c2c" providerId="LiveId" clId="{6FE9B13D-B2D5-441E-8C96-77A887009F6B}" dt="2022-06-07T19:06:31.840" v="32"/>
          <ac:inkMkLst>
            <pc:docMk/>
            <pc:sldMk cId="3115093903" sldId="558"/>
            <ac:inkMk id="2" creationId="{4C331D3C-1A50-041D-05AC-4B92D9F17D7A}"/>
          </ac:inkMkLst>
        </pc:inkChg>
      </pc:sldChg>
      <pc:sldChg chg="addSp delSp">
        <pc:chgData name="Branko Popovic" userId="ab144892394c3c2c" providerId="LiveId" clId="{6FE9B13D-B2D5-441E-8C96-77A887009F6B}" dt="2022-06-07T19:06:31.840" v="32"/>
        <pc:sldMkLst>
          <pc:docMk/>
          <pc:sldMk cId="3464336238" sldId="559"/>
        </pc:sldMkLst>
        <pc:inkChg chg="add del">
          <ac:chgData name="Branko Popovic" userId="ab144892394c3c2c" providerId="LiveId" clId="{6FE9B13D-B2D5-441E-8C96-77A887009F6B}" dt="2022-06-07T19:06:31.840" v="32"/>
          <ac:inkMkLst>
            <pc:docMk/>
            <pc:sldMk cId="3464336238" sldId="559"/>
            <ac:inkMk id="2" creationId="{8F55D0DC-9013-48D4-0E7A-B7679EB24F01}"/>
          </ac:inkMkLst>
        </pc:inkChg>
      </pc:sldChg>
      <pc:sldChg chg="addSp delSp">
        <pc:chgData name="Branko Popovic" userId="ab144892394c3c2c" providerId="LiveId" clId="{6FE9B13D-B2D5-441E-8C96-77A887009F6B}" dt="2022-06-07T19:06:31.840" v="32"/>
        <pc:sldMkLst>
          <pc:docMk/>
          <pc:sldMk cId="2275512440" sldId="560"/>
        </pc:sldMkLst>
        <pc:inkChg chg="add del">
          <ac:chgData name="Branko Popovic" userId="ab144892394c3c2c" providerId="LiveId" clId="{6FE9B13D-B2D5-441E-8C96-77A887009F6B}" dt="2022-06-07T19:06:31.840" v="32"/>
          <ac:inkMkLst>
            <pc:docMk/>
            <pc:sldMk cId="2275512440" sldId="560"/>
            <ac:inkMk id="2" creationId="{333F8F8A-6975-3393-F81D-AC4BC33133D2}"/>
          </ac:inkMkLst>
        </pc:inkChg>
      </pc:sldChg>
      <pc:sldChg chg="addSp delSp">
        <pc:chgData name="Branko Popovic" userId="ab144892394c3c2c" providerId="LiveId" clId="{6FE9B13D-B2D5-441E-8C96-77A887009F6B}" dt="2022-06-07T19:06:31.840" v="32"/>
        <pc:sldMkLst>
          <pc:docMk/>
          <pc:sldMk cId="2615989791" sldId="561"/>
        </pc:sldMkLst>
        <pc:inkChg chg="add del">
          <ac:chgData name="Branko Popovic" userId="ab144892394c3c2c" providerId="LiveId" clId="{6FE9B13D-B2D5-441E-8C96-77A887009F6B}" dt="2022-06-07T19:06:31.840" v="32"/>
          <ac:inkMkLst>
            <pc:docMk/>
            <pc:sldMk cId="2615989791" sldId="561"/>
            <ac:inkMk id="2" creationId="{7BC64E27-9B84-FC27-63F3-C7C13776D8CF}"/>
          </ac:inkMkLst>
        </pc:inkChg>
      </pc:sldChg>
      <pc:sldChg chg="addSp delSp">
        <pc:chgData name="Branko Popovic" userId="ab144892394c3c2c" providerId="LiveId" clId="{6FE9B13D-B2D5-441E-8C96-77A887009F6B}" dt="2022-06-07T19:06:31.840" v="32"/>
        <pc:sldMkLst>
          <pc:docMk/>
          <pc:sldMk cId="3465128277" sldId="562"/>
        </pc:sldMkLst>
        <pc:inkChg chg="add del">
          <ac:chgData name="Branko Popovic" userId="ab144892394c3c2c" providerId="LiveId" clId="{6FE9B13D-B2D5-441E-8C96-77A887009F6B}" dt="2022-06-07T19:06:31.840" v="32"/>
          <ac:inkMkLst>
            <pc:docMk/>
            <pc:sldMk cId="3465128277" sldId="562"/>
            <ac:inkMk id="2" creationId="{80189B65-9E5D-4949-01F9-12237B4D66F9}"/>
          </ac:inkMkLst>
        </pc:inkChg>
      </pc:sldChg>
      <pc:sldChg chg="addSp delSp">
        <pc:chgData name="Branko Popovic" userId="ab144892394c3c2c" providerId="LiveId" clId="{6FE9B13D-B2D5-441E-8C96-77A887009F6B}" dt="2022-06-07T19:06:31.840" v="32"/>
        <pc:sldMkLst>
          <pc:docMk/>
          <pc:sldMk cId="1811258921" sldId="563"/>
        </pc:sldMkLst>
        <pc:inkChg chg="add del">
          <ac:chgData name="Branko Popovic" userId="ab144892394c3c2c" providerId="LiveId" clId="{6FE9B13D-B2D5-441E-8C96-77A887009F6B}" dt="2022-06-07T19:06:31.840" v="32"/>
          <ac:inkMkLst>
            <pc:docMk/>
            <pc:sldMk cId="1811258921" sldId="563"/>
            <ac:inkMk id="2" creationId="{A3D628F0-AA0A-79E9-F863-95D20939C1BA}"/>
          </ac:inkMkLst>
        </pc:inkChg>
      </pc:sldChg>
      <pc:sldChg chg="addSp delSp">
        <pc:chgData name="Branko Popovic" userId="ab144892394c3c2c" providerId="LiveId" clId="{6FE9B13D-B2D5-441E-8C96-77A887009F6B}" dt="2022-06-07T19:06:31.840" v="32"/>
        <pc:sldMkLst>
          <pc:docMk/>
          <pc:sldMk cId="1799023482" sldId="564"/>
        </pc:sldMkLst>
        <pc:inkChg chg="add del">
          <ac:chgData name="Branko Popovic" userId="ab144892394c3c2c" providerId="LiveId" clId="{6FE9B13D-B2D5-441E-8C96-77A887009F6B}" dt="2022-06-07T19:06:31.840" v="32"/>
          <ac:inkMkLst>
            <pc:docMk/>
            <pc:sldMk cId="1799023482" sldId="564"/>
            <ac:inkMk id="2" creationId="{76F15A04-EB63-3947-1691-2518157599BB}"/>
          </ac:inkMkLst>
        </pc:inkChg>
      </pc:sldChg>
      <pc:sldChg chg="addSp delSp">
        <pc:chgData name="Branko Popovic" userId="ab144892394c3c2c" providerId="LiveId" clId="{6FE9B13D-B2D5-441E-8C96-77A887009F6B}" dt="2022-06-07T19:06:31.840" v="32"/>
        <pc:sldMkLst>
          <pc:docMk/>
          <pc:sldMk cId="27645238" sldId="565"/>
        </pc:sldMkLst>
        <pc:inkChg chg="add del">
          <ac:chgData name="Branko Popovic" userId="ab144892394c3c2c" providerId="LiveId" clId="{6FE9B13D-B2D5-441E-8C96-77A887009F6B}" dt="2022-06-07T19:06:31.840" v="32"/>
          <ac:inkMkLst>
            <pc:docMk/>
            <pc:sldMk cId="27645238" sldId="565"/>
            <ac:inkMk id="2" creationId="{507D49A8-5AE7-8BE3-379E-8AD2AA56DF20}"/>
          </ac:inkMkLst>
        </pc:inkChg>
      </pc:sldChg>
      <pc:sldChg chg="addSp delSp">
        <pc:chgData name="Branko Popovic" userId="ab144892394c3c2c" providerId="LiveId" clId="{6FE9B13D-B2D5-441E-8C96-77A887009F6B}" dt="2022-06-07T19:06:31.840" v="32"/>
        <pc:sldMkLst>
          <pc:docMk/>
          <pc:sldMk cId="4078950674" sldId="566"/>
        </pc:sldMkLst>
        <pc:inkChg chg="add del">
          <ac:chgData name="Branko Popovic" userId="ab144892394c3c2c" providerId="LiveId" clId="{6FE9B13D-B2D5-441E-8C96-77A887009F6B}" dt="2022-06-07T19:06:31.840" v="32"/>
          <ac:inkMkLst>
            <pc:docMk/>
            <pc:sldMk cId="4078950674" sldId="566"/>
            <ac:inkMk id="2" creationId="{8712DC60-AF4C-6F95-525F-4EFA2E519D5A}"/>
          </ac:inkMkLst>
        </pc:inkChg>
      </pc:sldChg>
      <pc:sldChg chg="addSp delSp">
        <pc:chgData name="Branko Popovic" userId="ab144892394c3c2c" providerId="LiveId" clId="{6FE9B13D-B2D5-441E-8C96-77A887009F6B}" dt="2022-06-07T19:06:31.840" v="32"/>
        <pc:sldMkLst>
          <pc:docMk/>
          <pc:sldMk cId="941855747" sldId="567"/>
        </pc:sldMkLst>
        <pc:inkChg chg="add del">
          <ac:chgData name="Branko Popovic" userId="ab144892394c3c2c" providerId="LiveId" clId="{6FE9B13D-B2D5-441E-8C96-77A887009F6B}" dt="2022-06-07T19:06:31.840" v="32"/>
          <ac:inkMkLst>
            <pc:docMk/>
            <pc:sldMk cId="941855747" sldId="567"/>
            <ac:inkMk id="2" creationId="{0794D7E1-5510-6096-C930-61AA3A18EBB7}"/>
          </ac:inkMkLst>
        </pc:inkChg>
      </pc:sldChg>
      <pc:sldChg chg="addSp delSp">
        <pc:chgData name="Branko Popovic" userId="ab144892394c3c2c" providerId="LiveId" clId="{6FE9B13D-B2D5-441E-8C96-77A887009F6B}" dt="2022-06-07T19:06:31.840" v="32"/>
        <pc:sldMkLst>
          <pc:docMk/>
          <pc:sldMk cId="3424475824" sldId="568"/>
        </pc:sldMkLst>
        <pc:inkChg chg="add del">
          <ac:chgData name="Branko Popovic" userId="ab144892394c3c2c" providerId="LiveId" clId="{6FE9B13D-B2D5-441E-8C96-77A887009F6B}" dt="2022-06-07T19:06:31.840" v="32"/>
          <ac:inkMkLst>
            <pc:docMk/>
            <pc:sldMk cId="3424475824" sldId="568"/>
            <ac:inkMk id="2" creationId="{28BC310F-ADA4-8F20-B130-33D168AB2168}"/>
          </ac:inkMkLst>
        </pc:inkChg>
      </pc:sldChg>
      <pc:sldChg chg="addSp delSp">
        <pc:chgData name="Branko Popovic" userId="ab144892394c3c2c" providerId="LiveId" clId="{6FE9B13D-B2D5-441E-8C96-77A887009F6B}" dt="2022-06-07T19:06:31.840" v="32"/>
        <pc:sldMkLst>
          <pc:docMk/>
          <pc:sldMk cId="569651224" sldId="569"/>
        </pc:sldMkLst>
        <pc:inkChg chg="add del">
          <ac:chgData name="Branko Popovic" userId="ab144892394c3c2c" providerId="LiveId" clId="{6FE9B13D-B2D5-441E-8C96-77A887009F6B}" dt="2022-06-07T19:06:31.840" v="32"/>
          <ac:inkMkLst>
            <pc:docMk/>
            <pc:sldMk cId="569651224" sldId="569"/>
            <ac:inkMk id="2" creationId="{A00B1CF2-B2FE-D7CD-4E78-DD3FF7883045}"/>
          </ac:inkMkLst>
        </pc:inkChg>
      </pc:sldChg>
      <pc:sldChg chg="addSp delSp">
        <pc:chgData name="Branko Popovic" userId="ab144892394c3c2c" providerId="LiveId" clId="{6FE9B13D-B2D5-441E-8C96-77A887009F6B}" dt="2022-06-07T19:06:31.840" v="32"/>
        <pc:sldMkLst>
          <pc:docMk/>
          <pc:sldMk cId="3623792281" sldId="570"/>
        </pc:sldMkLst>
        <pc:inkChg chg="add del">
          <ac:chgData name="Branko Popovic" userId="ab144892394c3c2c" providerId="LiveId" clId="{6FE9B13D-B2D5-441E-8C96-77A887009F6B}" dt="2022-06-07T19:06:31.840" v="32"/>
          <ac:inkMkLst>
            <pc:docMk/>
            <pc:sldMk cId="3623792281" sldId="570"/>
            <ac:inkMk id="2" creationId="{4F73C640-0E64-86F9-CAC3-D98CB661666B}"/>
          </ac:inkMkLst>
        </pc:inkChg>
      </pc:sldChg>
      <pc:sldChg chg="addSp delSp">
        <pc:chgData name="Branko Popovic" userId="ab144892394c3c2c" providerId="LiveId" clId="{6FE9B13D-B2D5-441E-8C96-77A887009F6B}" dt="2022-06-07T19:06:31.840" v="32"/>
        <pc:sldMkLst>
          <pc:docMk/>
          <pc:sldMk cId="886625035" sldId="571"/>
        </pc:sldMkLst>
        <pc:inkChg chg="add del">
          <ac:chgData name="Branko Popovic" userId="ab144892394c3c2c" providerId="LiveId" clId="{6FE9B13D-B2D5-441E-8C96-77A887009F6B}" dt="2022-06-07T19:06:31.840" v="32"/>
          <ac:inkMkLst>
            <pc:docMk/>
            <pc:sldMk cId="886625035" sldId="571"/>
            <ac:inkMk id="2" creationId="{9FC96BD0-4CE7-0BD3-A608-C5A462D3F02C}"/>
          </ac:inkMkLst>
        </pc:inkChg>
      </pc:sldChg>
      <pc:sldChg chg="modSp mod ord">
        <pc:chgData name="Branko Popovic" userId="ab144892394c3c2c" providerId="LiveId" clId="{6FE9B13D-B2D5-441E-8C96-77A887009F6B}" dt="2022-06-05T07:55:17.463" v="15" actId="33524"/>
        <pc:sldMkLst>
          <pc:docMk/>
          <pc:sldMk cId="1956232611" sldId="580"/>
        </pc:sldMkLst>
        <pc:spChg chg="mod">
          <ac:chgData name="Branko Popovic" userId="ab144892394c3c2c" providerId="LiveId" clId="{6FE9B13D-B2D5-441E-8C96-77A887009F6B}" dt="2022-06-05T07:55:17.463" v="15" actId="33524"/>
          <ac:spMkLst>
            <pc:docMk/>
            <pc:sldMk cId="1956232611" sldId="580"/>
            <ac:spMk id="7" creationId="{ED807041-7603-F93D-B2E6-2D8CCB7CDF99}"/>
          </ac:spMkLst>
        </pc:spChg>
      </pc:sldChg>
      <pc:sldChg chg="modSp mod">
        <pc:chgData name="Branko Popovic" userId="ab144892394c3c2c" providerId="LiveId" clId="{6FE9B13D-B2D5-441E-8C96-77A887009F6B}" dt="2022-06-05T07:54:21.217" v="12" actId="404"/>
        <pc:sldMkLst>
          <pc:docMk/>
          <pc:sldMk cId="1236220250" sldId="581"/>
        </pc:sldMkLst>
        <pc:spChg chg="mod">
          <ac:chgData name="Branko Popovic" userId="ab144892394c3c2c" providerId="LiveId" clId="{6FE9B13D-B2D5-441E-8C96-77A887009F6B}" dt="2022-06-05T07:54:21.217" v="12" actId="404"/>
          <ac:spMkLst>
            <pc:docMk/>
            <pc:sldMk cId="1236220250" sldId="581"/>
            <ac:spMk id="7" creationId="{ED807041-7603-F93D-B2E6-2D8CCB7CDF99}"/>
          </ac:spMkLst>
        </pc:spChg>
        <pc:spChg chg="mod">
          <ac:chgData name="Branko Popovic" userId="ab144892394c3c2c" providerId="LiveId" clId="{6FE9B13D-B2D5-441E-8C96-77A887009F6B}" dt="2022-06-05T07:54:10.947" v="7" actId="1076"/>
          <ac:spMkLst>
            <pc:docMk/>
            <pc:sldMk cId="1236220250" sldId="581"/>
            <ac:spMk id="9" creationId="{A75B54BF-E94C-21A0-6AE8-C6CEE9EA6655}"/>
          </ac:spMkLst>
        </pc:spChg>
      </pc:sldChg>
      <pc:sldChg chg="addSp delSp">
        <pc:chgData name="Branko Popovic" userId="ab144892394c3c2c" providerId="LiveId" clId="{6FE9B13D-B2D5-441E-8C96-77A887009F6B}" dt="2022-06-07T19:06:31.840" v="32"/>
        <pc:sldMkLst>
          <pc:docMk/>
          <pc:sldMk cId="403540191" sldId="587"/>
        </pc:sldMkLst>
        <pc:inkChg chg="add del">
          <ac:chgData name="Branko Popovic" userId="ab144892394c3c2c" providerId="LiveId" clId="{6FE9B13D-B2D5-441E-8C96-77A887009F6B}" dt="2022-06-07T19:06:31.840" v="32"/>
          <ac:inkMkLst>
            <pc:docMk/>
            <pc:sldMk cId="403540191" sldId="587"/>
            <ac:inkMk id="2" creationId="{D50DA051-1150-C103-A9EE-2239A7DFECB0}"/>
          </ac:inkMkLst>
        </pc:inkChg>
      </pc:sldChg>
      <pc:sldChg chg="addSp delSp">
        <pc:chgData name="Branko Popovic" userId="ab144892394c3c2c" providerId="LiveId" clId="{6FE9B13D-B2D5-441E-8C96-77A887009F6B}" dt="2022-06-07T19:06:31.840" v="32"/>
        <pc:sldMkLst>
          <pc:docMk/>
          <pc:sldMk cId="2870043431" sldId="588"/>
        </pc:sldMkLst>
        <pc:inkChg chg="add del">
          <ac:chgData name="Branko Popovic" userId="ab144892394c3c2c" providerId="LiveId" clId="{6FE9B13D-B2D5-441E-8C96-77A887009F6B}" dt="2022-06-07T19:06:31.840" v="32"/>
          <ac:inkMkLst>
            <pc:docMk/>
            <pc:sldMk cId="2870043431" sldId="588"/>
            <ac:inkMk id="2" creationId="{45207418-D15E-A31A-2127-5B3D51D44B53}"/>
          </ac:inkMkLst>
        </pc:inkChg>
      </pc:sldChg>
      <pc:sldChg chg="addSp delSp">
        <pc:chgData name="Branko Popovic" userId="ab144892394c3c2c" providerId="LiveId" clId="{6FE9B13D-B2D5-441E-8C96-77A887009F6B}" dt="2022-06-07T19:06:31.840" v="32"/>
        <pc:sldMkLst>
          <pc:docMk/>
          <pc:sldMk cId="13180022" sldId="589"/>
        </pc:sldMkLst>
        <pc:inkChg chg="add del">
          <ac:chgData name="Branko Popovic" userId="ab144892394c3c2c" providerId="LiveId" clId="{6FE9B13D-B2D5-441E-8C96-77A887009F6B}" dt="2022-06-07T19:06:31.840" v="32"/>
          <ac:inkMkLst>
            <pc:docMk/>
            <pc:sldMk cId="13180022" sldId="589"/>
            <ac:inkMk id="2" creationId="{C490A763-5F78-3B7D-F785-42D6DDE2BB52}"/>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6/7/2022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48A87A34-81AB-432B-8DAE-1953F412C126}" type="datetimeFigureOut">
              <a:rPr lang="en-US" smtClean="0"/>
              <a:pPr/>
              <a:t>6/7/2022</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6D22F896-40B5-4ADD-8801-0D06FADFA095}" type="slidenum">
              <a:rPr lang="en-US" smtClean="0"/>
              <a:t>‹#›</a:t>
            </a:fld>
            <a:endParaRPr lang="en-US" dirty="0"/>
          </a:p>
        </p:txBody>
      </p:sp>
      <p:sp>
        <p:nvSpPr>
          <p:cNvPr id="19" name="Freeform: Shape 18" descr="Tag=AccentColor&#10;Flavor=Light&#10;Target=Fill">
            <a:extLst>
              <a:ext uri="{FF2B5EF4-FFF2-40B4-BE49-F238E27FC236}">
                <a16:creationId xmlns:a16="http://schemas.microsoft.com/office/drawing/2014/main" id="{C21A25CD-91FA-145B-C0AD-CC7BE987C8BF}"/>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30461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146805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70211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196709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9/3/20XX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2907260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9/3/20XX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5772192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9/3/20XX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709515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209454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9434395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6530384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37717298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78323652"/>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15831641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9/3/20XX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787511539"/>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9/3/20XX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38109366"/>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754993181"/>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33536366"/>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9699210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196278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image" Target="../media/image1.jpe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21">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Presentation Title</a:t>
            </a:r>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r>
              <a:rPr lang="en-US"/>
              <a:t>9/3/20XX</a:t>
            </a:r>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2142240926"/>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 id="2147483880" r:id="rId18"/>
    <p:sldLayoutId id="2147483881" r:id="rId19"/>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Spread_syntax" TargetMode="Externa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Spread_syntax" TargetMode="Externa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domenlightenment.com/#6.2" TargetMode="External"/><Relationship Id="rId1" Type="http://schemas.openxmlformats.org/officeDocument/2006/relationships/slideLayout" Target="../slideLayouts/slideLayout35.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Glossary/Shallow_copy" TargetMode="External"/><Relationship Id="rId2" Type="http://schemas.openxmlformats.org/officeDocument/2006/relationships/hyperlink" Target="https://developer.mozilla.org/en-US/docs/Web/JavaScript/Typed_arrays" TargetMode="Externa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5.xml"/><Relationship Id="rId4" Type="http://schemas.openxmlformats.org/officeDocument/2006/relationships/hyperlink" Target="https://www.youtube.com/watch?v=ns1LX6mEvyM&amp;ab_channel=WebDevSimplified"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1644599" y="2503946"/>
            <a:ext cx="3347773" cy="1641764"/>
          </a:xfrm>
        </p:spPr>
        <p:txBody>
          <a:bodyPr/>
          <a:lstStyle/>
          <a:p>
            <a:pPr algn="ctr"/>
            <a:r>
              <a:rPr lang="en-US" sz="9600" dirty="0">
                <a:latin typeface="Courier New" panose="02070309020205020404" pitchFamily="49" charset="0"/>
                <a:cs typeface="Courier New" panose="02070309020205020404" pitchFamily="49" charset="0"/>
              </a:rPr>
              <a:t>JS</a:t>
            </a:r>
          </a:p>
        </p:txBody>
      </p:sp>
      <p:pic>
        <p:nvPicPr>
          <p:cNvPr id="15" name="Picture 14">
            <a:extLst>
              <a:ext uri="{FF2B5EF4-FFF2-40B4-BE49-F238E27FC236}">
                <a16:creationId xmlns:a16="http://schemas.microsoft.com/office/drawing/2014/main" id="{7F889814-7938-B130-7405-EB17F43B9D46}"/>
              </a:ext>
            </a:extLst>
          </p:cNvPr>
          <p:cNvPicPr>
            <a:picLocks noChangeAspect="1"/>
          </p:cNvPicPr>
          <p:nvPr/>
        </p:nvPicPr>
        <p:blipFill>
          <a:blip r:embed="rId2"/>
          <a:srcRect/>
          <a:stretch/>
        </p:blipFill>
        <p:spPr>
          <a:xfrm>
            <a:off x="8067669" y="1419828"/>
            <a:ext cx="2700531" cy="3810000"/>
          </a:xfrm>
          <a:prstGeom prst="rect">
            <a:avLst/>
          </a:prstGeom>
        </p:spPr>
      </p:pic>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Append an item to an array</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uses the </a:t>
            </a:r>
            <a:r>
              <a:rPr lang="en-US" sz="1600" b="1" i="0" u="none" strike="noStrike" dirty="0">
                <a:solidFill>
                  <a:srgbClr val="000000"/>
                </a:solidFill>
                <a:effectLst/>
                <a:latin typeface="Calibri" panose="020F0502020204030204" pitchFamily="34" charset="0"/>
                <a:cs typeface="Calibri" panose="020F0502020204030204" pitchFamily="34" charset="0"/>
              </a:rPr>
              <a:t>push()</a:t>
            </a:r>
            <a:r>
              <a:rPr lang="en-US" sz="1600" b="0" i="0" u="none" strike="noStrike" dirty="0">
                <a:solidFill>
                  <a:srgbClr val="000000"/>
                </a:solidFill>
                <a:effectLst/>
                <a:latin typeface="Calibri" panose="020F0502020204030204" pitchFamily="34" charset="0"/>
                <a:cs typeface="Calibri" panose="020F0502020204030204" pitchFamily="34" charset="0"/>
              </a:rPr>
              <a:t> method to append a new string to the cars array. The </a:t>
            </a:r>
            <a:r>
              <a:rPr lang="en-US" sz="1600" b="1" i="0" u="none" strike="noStrike" dirty="0">
                <a:solidFill>
                  <a:srgbClr val="000000"/>
                </a:solidFill>
                <a:effectLst/>
                <a:latin typeface="Calibri" panose="020F0502020204030204" pitchFamily="34" charset="0"/>
                <a:cs typeface="Calibri" panose="020F0502020204030204" pitchFamily="34" charset="0"/>
              </a:rPr>
              <a:t>push() </a:t>
            </a:r>
            <a:r>
              <a:rPr lang="en-US" sz="1600" b="0" i="0" u="none" strike="noStrike" dirty="0">
                <a:solidFill>
                  <a:srgbClr val="000000"/>
                </a:solidFill>
                <a:effectLst/>
                <a:latin typeface="Calibri" panose="020F0502020204030204" pitchFamily="34" charset="0"/>
                <a:cs typeface="Calibri" panose="020F0502020204030204" pitchFamily="34" charset="0"/>
              </a:rPr>
              <a:t>method adds one or more elements to the end of an array and returns the new length of the array. </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3430455" y="4030775"/>
            <a:ext cx="5331090" cy="2137186"/>
          </a:xfrm>
          <a:prstGeom prst="rect">
            <a:avLst/>
          </a:prstGeom>
        </p:spPr>
      </p:pic>
    </p:spTree>
    <p:extLst>
      <p:ext uri="{BB962C8B-B14F-4D97-AF65-F5344CB8AC3E}">
        <p14:creationId xmlns:p14="http://schemas.microsoft.com/office/powerpoint/2010/main" val="110119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Remove the last item from an array</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uses the </a:t>
            </a:r>
            <a:r>
              <a:rPr lang="en-US" sz="1600" b="1" i="0" u="none" strike="noStrike" dirty="0">
                <a:solidFill>
                  <a:srgbClr val="000000"/>
                </a:solidFill>
                <a:effectLst/>
                <a:latin typeface="Calibri" panose="020F0502020204030204" pitchFamily="34" charset="0"/>
                <a:cs typeface="Calibri" panose="020F0502020204030204" pitchFamily="34" charset="0"/>
              </a:rPr>
              <a:t>pop() </a:t>
            </a:r>
            <a:r>
              <a:rPr lang="en-US" sz="1600" b="0" i="0" u="none" strike="noStrike" dirty="0">
                <a:solidFill>
                  <a:srgbClr val="000000"/>
                </a:solidFill>
                <a:effectLst/>
                <a:latin typeface="Calibri" panose="020F0502020204030204" pitchFamily="34" charset="0"/>
                <a:cs typeface="Calibri" panose="020F0502020204030204" pitchFamily="34" charset="0"/>
              </a:rPr>
              <a:t>method to remove the last item from the cars array. The </a:t>
            </a:r>
            <a:r>
              <a:rPr lang="en-US" sz="1600" b="1" i="0" u="none" strike="noStrike" dirty="0">
                <a:solidFill>
                  <a:srgbClr val="000000"/>
                </a:solidFill>
                <a:effectLst/>
                <a:latin typeface="Calibri" panose="020F0502020204030204" pitchFamily="34" charset="0"/>
                <a:cs typeface="Calibri" panose="020F0502020204030204" pitchFamily="34" charset="0"/>
              </a:rPr>
              <a:t>pop() </a:t>
            </a:r>
            <a:r>
              <a:rPr lang="en-US" sz="1600" b="0" i="0" u="none" strike="noStrike" dirty="0">
                <a:solidFill>
                  <a:srgbClr val="000000"/>
                </a:solidFill>
                <a:effectLst/>
                <a:latin typeface="Calibri" panose="020F0502020204030204" pitchFamily="34" charset="0"/>
                <a:cs typeface="Calibri" panose="020F0502020204030204" pitchFamily="34" charset="0"/>
              </a:rPr>
              <a:t>method removes </a:t>
            </a:r>
            <a:r>
              <a:rPr lang="en-US" sz="1600" i="0" u="none" strike="noStrike" dirty="0">
                <a:solidFill>
                  <a:srgbClr val="000000"/>
                </a:solidFill>
                <a:effectLst/>
                <a:latin typeface="Calibri" panose="020F0502020204030204" pitchFamily="34" charset="0"/>
                <a:cs typeface="Calibri" panose="020F0502020204030204" pitchFamily="34" charset="0"/>
              </a:rPr>
              <a:t>the </a:t>
            </a:r>
            <a:r>
              <a:rPr lang="en-US" sz="1600" b="1" i="0" u="none" strike="noStrike" dirty="0">
                <a:solidFill>
                  <a:srgbClr val="000000"/>
                </a:solidFill>
                <a:effectLst/>
                <a:latin typeface="Calibri" panose="020F0502020204030204" pitchFamily="34" charset="0"/>
                <a:cs typeface="Calibri" panose="020F0502020204030204" pitchFamily="34" charset="0"/>
              </a:rPr>
              <a:t>last </a:t>
            </a:r>
            <a:r>
              <a:rPr lang="en-US" sz="1600" b="0" i="0" u="none" strike="noStrike" dirty="0">
                <a:solidFill>
                  <a:srgbClr val="000000"/>
                </a:solidFill>
                <a:effectLst/>
                <a:latin typeface="Calibri" panose="020F0502020204030204" pitchFamily="34" charset="0"/>
                <a:cs typeface="Calibri" panose="020F0502020204030204" pitchFamily="34" charset="0"/>
              </a:rPr>
              <a:t>element from an array and returns that element. This method changes the length of the array.  </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3430455" y="4177490"/>
            <a:ext cx="5331090" cy="1843756"/>
          </a:xfrm>
          <a:prstGeom prst="rect">
            <a:avLst/>
          </a:prstGeom>
        </p:spPr>
      </p:pic>
    </p:spTree>
    <p:extLst>
      <p:ext uri="{BB962C8B-B14F-4D97-AF65-F5344CB8AC3E}">
        <p14:creationId xmlns:p14="http://schemas.microsoft.com/office/powerpoint/2010/main" val="248888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208015" y="1021080"/>
            <a:ext cx="9775970" cy="499872"/>
          </a:xfrm>
        </p:spPr>
        <p:txBody>
          <a:bodyPr>
            <a:noAutofit/>
          </a:bodyPr>
          <a:lstStyle/>
          <a:p>
            <a:pPr algn="ctr"/>
            <a:r>
              <a:rPr lang="en-US" sz="2800" dirty="0">
                <a:solidFill>
                  <a:schemeClr val="accent2"/>
                </a:solidFill>
              </a:rPr>
              <a:t>Truncate an array down to just its first N items</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uses the </a:t>
            </a:r>
            <a:r>
              <a:rPr lang="en-US" sz="1600" b="1" i="0" u="none" strike="noStrike" dirty="0">
                <a:solidFill>
                  <a:srgbClr val="000000"/>
                </a:solidFill>
                <a:effectLst/>
                <a:latin typeface="Calibri" panose="020F0502020204030204" pitchFamily="34" charset="0"/>
                <a:cs typeface="Calibri" panose="020F0502020204030204" pitchFamily="34" charset="0"/>
              </a:rPr>
              <a:t>splice()</a:t>
            </a:r>
            <a:r>
              <a:rPr lang="en-US" sz="1600" b="0" i="0" u="none" strike="noStrike" dirty="0">
                <a:solidFill>
                  <a:srgbClr val="000000"/>
                </a:solidFill>
                <a:effectLst/>
                <a:latin typeface="Calibri" panose="020F0502020204030204" pitchFamily="34" charset="0"/>
                <a:cs typeface="Calibri" panose="020F0502020204030204" pitchFamily="34" charset="0"/>
              </a:rPr>
              <a:t> method to truncate the cars array down to just its first 2 items. The </a:t>
            </a:r>
            <a:r>
              <a:rPr lang="en-US" sz="1600" b="1" i="0" u="none" strike="noStrike" dirty="0">
                <a:solidFill>
                  <a:srgbClr val="000000"/>
                </a:solidFill>
                <a:effectLst/>
                <a:latin typeface="Calibri" panose="020F0502020204030204" pitchFamily="34" charset="0"/>
                <a:cs typeface="Calibri" panose="020F0502020204030204" pitchFamily="34" charset="0"/>
              </a:rPr>
              <a:t>splice() </a:t>
            </a:r>
            <a:r>
              <a:rPr lang="en-US" sz="1600" b="0" i="0" u="none" strike="noStrike" dirty="0">
                <a:solidFill>
                  <a:srgbClr val="000000"/>
                </a:solidFill>
                <a:effectLst/>
                <a:latin typeface="Calibri" panose="020F0502020204030204" pitchFamily="34" charset="0"/>
                <a:cs typeface="Calibri" panose="020F0502020204030204" pitchFamily="34" charset="0"/>
              </a:rPr>
              <a:t>method changes the contents of an array by removing or replacing existing elements and/or adding new elements in place.</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2129003" y="4001549"/>
            <a:ext cx="7933993" cy="2195638"/>
          </a:xfrm>
          <a:prstGeom prst="rect">
            <a:avLst/>
          </a:prstGeom>
        </p:spPr>
      </p:pic>
    </p:spTree>
    <p:extLst>
      <p:ext uri="{BB962C8B-B14F-4D97-AF65-F5344CB8AC3E}">
        <p14:creationId xmlns:p14="http://schemas.microsoft.com/office/powerpoint/2010/main" val="164264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208015" y="1021080"/>
            <a:ext cx="9775970" cy="499872"/>
          </a:xfrm>
        </p:spPr>
        <p:txBody>
          <a:bodyPr>
            <a:noAutofit/>
          </a:bodyPr>
          <a:lstStyle/>
          <a:p>
            <a:pPr algn="ctr"/>
            <a:r>
              <a:rPr lang="en-US" sz="2800" dirty="0">
                <a:solidFill>
                  <a:schemeClr val="accent2"/>
                </a:solidFill>
              </a:rPr>
              <a:t>Remove multiple items from the end of an array</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uses the </a:t>
            </a:r>
            <a:r>
              <a:rPr lang="en-US" sz="1600" b="1" i="0" u="none" strike="noStrike" dirty="0">
                <a:solidFill>
                  <a:srgbClr val="000000"/>
                </a:solidFill>
                <a:effectLst/>
                <a:latin typeface="Calibri" panose="020F0502020204030204" pitchFamily="34" charset="0"/>
                <a:cs typeface="Calibri" panose="020F0502020204030204" pitchFamily="34" charset="0"/>
              </a:rPr>
              <a:t>splice()</a:t>
            </a:r>
            <a:r>
              <a:rPr lang="en-US" sz="1600" b="0" i="0" u="none" strike="noStrike" dirty="0">
                <a:solidFill>
                  <a:srgbClr val="000000"/>
                </a:solidFill>
                <a:effectLst/>
                <a:latin typeface="Calibri" panose="020F0502020204030204" pitchFamily="34" charset="0"/>
                <a:cs typeface="Calibri" panose="020F0502020204030204" pitchFamily="34" charset="0"/>
              </a:rPr>
              <a:t> method to remove the last 3 items from the cars array. If parameter is negative, it will remove that many elements from the end of the array.</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2067056" y="4001549"/>
            <a:ext cx="8057888" cy="2195638"/>
          </a:xfrm>
          <a:prstGeom prst="rect">
            <a:avLst/>
          </a:prstGeom>
        </p:spPr>
      </p:pic>
    </p:spTree>
    <p:extLst>
      <p:ext uri="{BB962C8B-B14F-4D97-AF65-F5344CB8AC3E}">
        <p14:creationId xmlns:p14="http://schemas.microsoft.com/office/powerpoint/2010/main" val="2182322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208015" y="1021080"/>
            <a:ext cx="9775970" cy="499872"/>
          </a:xfrm>
        </p:spPr>
        <p:txBody>
          <a:bodyPr>
            <a:noAutofit/>
          </a:bodyPr>
          <a:lstStyle/>
          <a:p>
            <a:pPr algn="ctr"/>
            <a:r>
              <a:rPr lang="en-US" sz="2800" dirty="0">
                <a:solidFill>
                  <a:schemeClr val="accent2"/>
                </a:solidFill>
              </a:rPr>
              <a:t>Remove multiple items from the beginning of an array</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38554"/>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uses the </a:t>
            </a:r>
            <a:r>
              <a:rPr lang="en-US" sz="1600" b="1" i="0" u="none" strike="noStrike" dirty="0">
                <a:solidFill>
                  <a:srgbClr val="000000"/>
                </a:solidFill>
                <a:effectLst/>
                <a:latin typeface="Calibri" panose="020F0502020204030204" pitchFamily="34" charset="0"/>
                <a:cs typeface="Calibri" panose="020F0502020204030204" pitchFamily="34" charset="0"/>
              </a:rPr>
              <a:t>splice() </a:t>
            </a:r>
            <a:r>
              <a:rPr lang="en-US" sz="1600" b="0" i="0" u="none" strike="noStrike" dirty="0">
                <a:solidFill>
                  <a:srgbClr val="000000"/>
                </a:solidFill>
                <a:effectLst/>
                <a:latin typeface="Calibri" panose="020F0502020204030204" pitchFamily="34" charset="0"/>
                <a:cs typeface="Calibri" panose="020F0502020204030204" pitchFamily="34" charset="0"/>
              </a:rPr>
              <a:t>method to remove the first 3 items from the cars array.</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2461959" y="3976383"/>
            <a:ext cx="7268082" cy="2245970"/>
          </a:xfrm>
          <a:prstGeom prst="rect">
            <a:avLst/>
          </a:prstGeom>
        </p:spPr>
      </p:pic>
    </p:spTree>
    <p:extLst>
      <p:ext uri="{BB962C8B-B14F-4D97-AF65-F5344CB8AC3E}">
        <p14:creationId xmlns:p14="http://schemas.microsoft.com/office/powerpoint/2010/main" val="355884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208015" y="1021080"/>
            <a:ext cx="9775970" cy="499872"/>
          </a:xfrm>
        </p:spPr>
        <p:txBody>
          <a:bodyPr>
            <a:noAutofit/>
          </a:bodyPr>
          <a:lstStyle/>
          <a:p>
            <a:pPr algn="ctr"/>
            <a:r>
              <a:rPr lang="en-US" sz="2800" dirty="0">
                <a:solidFill>
                  <a:schemeClr val="accent2"/>
                </a:solidFill>
              </a:rPr>
              <a:t>Remove the first item from an array</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uses the </a:t>
            </a:r>
            <a:r>
              <a:rPr lang="en-US" sz="1600" b="1" i="0" u="none" strike="noStrike" dirty="0">
                <a:solidFill>
                  <a:srgbClr val="000000"/>
                </a:solidFill>
                <a:effectLst/>
                <a:latin typeface="Calibri" panose="020F0502020204030204" pitchFamily="34" charset="0"/>
                <a:cs typeface="Calibri" panose="020F0502020204030204" pitchFamily="34" charset="0"/>
              </a:rPr>
              <a:t>shift() </a:t>
            </a:r>
            <a:r>
              <a:rPr lang="en-US" sz="1600" b="0" i="0" u="none" strike="noStrike" dirty="0">
                <a:solidFill>
                  <a:srgbClr val="000000"/>
                </a:solidFill>
                <a:effectLst/>
                <a:latin typeface="Calibri" panose="020F0502020204030204" pitchFamily="34" charset="0"/>
                <a:cs typeface="Calibri" panose="020F0502020204030204" pitchFamily="34" charset="0"/>
              </a:rPr>
              <a:t>method to remove the first item from the cars array. The </a:t>
            </a:r>
            <a:r>
              <a:rPr lang="en-US" sz="1600" b="1" i="0" u="none" strike="noStrike" dirty="0">
                <a:solidFill>
                  <a:srgbClr val="000000"/>
                </a:solidFill>
                <a:effectLst/>
                <a:latin typeface="Calibri" panose="020F0502020204030204" pitchFamily="34" charset="0"/>
                <a:cs typeface="Calibri" panose="020F0502020204030204" pitchFamily="34" charset="0"/>
              </a:rPr>
              <a:t>shift()</a:t>
            </a:r>
            <a:r>
              <a:rPr lang="en-US" sz="1600" b="0" i="0" u="none" strike="noStrike" dirty="0">
                <a:solidFill>
                  <a:srgbClr val="000000"/>
                </a:solidFill>
                <a:effectLst/>
                <a:latin typeface="Calibri" panose="020F0502020204030204" pitchFamily="34" charset="0"/>
                <a:cs typeface="Calibri" panose="020F0502020204030204" pitchFamily="34" charset="0"/>
              </a:rPr>
              <a:t> method removes the first element from an array and returns that removed element. This method changes the length of the array.</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3637142" y="4001549"/>
            <a:ext cx="4917716" cy="2195638"/>
          </a:xfrm>
          <a:prstGeom prst="rect">
            <a:avLst/>
          </a:prstGeom>
        </p:spPr>
      </p:pic>
    </p:spTree>
    <p:extLst>
      <p:ext uri="{BB962C8B-B14F-4D97-AF65-F5344CB8AC3E}">
        <p14:creationId xmlns:p14="http://schemas.microsoft.com/office/powerpoint/2010/main" val="3326682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208015" y="1021080"/>
            <a:ext cx="9775970" cy="499872"/>
          </a:xfrm>
        </p:spPr>
        <p:txBody>
          <a:bodyPr>
            <a:noAutofit/>
          </a:bodyPr>
          <a:lstStyle/>
          <a:p>
            <a:pPr algn="ctr"/>
            <a:r>
              <a:rPr lang="en-US" sz="2800" dirty="0">
                <a:solidFill>
                  <a:schemeClr val="accent2"/>
                </a:solidFill>
              </a:rPr>
              <a:t>Add a new first item to an array</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uses the </a:t>
            </a:r>
            <a:r>
              <a:rPr lang="en-US" sz="1600" b="1" i="0" u="none" strike="noStrike" dirty="0">
                <a:solidFill>
                  <a:srgbClr val="000000"/>
                </a:solidFill>
                <a:effectLst/>
                <a:latin typeface="Calibri" panose="020F0502020204030204" pitchFamily="34" charset="0"/>
                <a:cs typeface="Calibri" panose="020F0502020204030204" pitchFamily="34" charset="0"/>
              </a:rPr>
              <a:t>unshift() </a:t>
            </a:r>
            <a:r>
              <a:rPr lang="en-US" sz="1600" b="0" i="0" u="none" strike="noStrike" dirty="0">
                <a:solidFill>
                  <a:srgbClr val="000000"/>
                </a:solidFill>
                <a:effectLst/>
                <a:latin typeface="Calibri" panose="020F0502020204030204" pitchFamily="34" charset="0"/>
                <a:cs typeface="Calibri" panose="020F0502020204030204" pitchFamily="34" charset="0"/>
              </a:rPr>
              <a:t>method to add, at index 0, a new item to the cars array — making it the new first item in the array. The </a:t>
            </a:r>
            <a:r>
              <a:rPr lang="en-US" sz="1600" b="1" i="0" u="none" strike="noStrike" dirty="0">
                <a:solidFill>
                  <a:srgbClr val="000000"/>
                </a:solidFill>
                <a:effectLst/>
                <a:latin typeface="Calibri" panose="020F0502020204030204" pitchFamily="34" charset="0"/>
                <a:cs typeface="Calibri" panose="020F0502020204030204" pitchFamily="34" charset="0"/>
              </a:rPr>
              <a:t>unshift()</a:t>
            </a:r>
            <a:r>
              <a:rPr lang="en-US" sz="1600" b="0" i="0" u="none" strike="noStrike" dirty="0">
                <a:solidFill>
                  <a:srgbClr val="000000"/>
                </a:solidFill>
                <a:effectLst/>
                <a:latin typeface="Calibri" panose="020F0502020204030204" pitchFamily="34" charset="0"/>
                <a:cs typeface="Calibri" panose="020F0502020204030204" pitchFamily="34" charset="0"/>
              </a:rPr>
              <a:t> method adds one or more elements to the beginning of an array and returns the new length of the array.</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3062080" y="3976383"/>
            <a:ext cx="6067840" cy="2245970"/>
          </a:xfrm>
          <a:prstGeom prst="rect">
            <a:avLst/>
          </a:prstGeom>
        </p:spPr>
      </p:pic>
    </p:spTree>
    <p:extLst>
      <p:ext uri="{BB962C8B-B14F-4D97-AF65-F5344CB8AC3E}">
        <p14:creationId xmlns:p14="http://schemas.microsoft.com/office/powerpoint/2010/main" val="142057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208015" y="1021080"/>
            <a:ext cx="9775970" cy="499872"/>
          </a:xfrm>
        </p:spPr>
        <p:txBody>
          <a:bodyPr>
            <a:noAutofit/>
          </a:bodyPr>
          <a:lstStyle/>
          <a:p>
            <a:pPr algn="ctr"/>
            <a:r>
              <a:rPr lang="en-US" sz="2800" dirty="0">
                <a:solidFill>
                  <a:schemeClr val="accent2"/>
                </a:solidFill>
              </a:rPr>
              <a:t>Remove a single item by index</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38554"/>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uses the </a:t>
            </a:r>
            <a:r>
              <a:rPr lang="en-US" sz="1600" b="1" i="0" u="none" strike="noStrike" dirty="0">
                <a:solidFill>
                  <a:srgbClr val="000000"/>
                </a:solidFill>
                <a:effectLst/>
                <a:latin typeface="Calibri" panose="020F0502020204030204" pitchFamily="34" charset="0"/>
                <a:cs typeface="Calibri" panose="020F0502020204030204" pitchFamily="34" charset="0"/>
              </a:rPr>
              <a:t>splice() </a:t>
            </a:r>
            <a:r>
              <a:rPr lang="en-US" sz="1600" b="0" i="0" u="none" strike="noStrike" dirty="0">
                <a:solidFill>
                  <a:srgbClr val="000000"/>
                </a:solidFill>
                <a:effectLst/>
                <a:latin typeface="Calibri" panose="020F0502020204030204" pitchFamily="34" charset="0"/>
                <a:cs typeface="Calibri" panose="020F0502020204030204" pitchFamily="34" charset="0"/>
              </a:rPr>
              <a:t>method to remove the string “Golf" from the cars array — by specifying the index position of “Golf".</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3341248" y="3812823"/>
            <a:ext cx="5509502" cy="2245970"/>
          </a:xfrm>
          <a:prstGeom prst="rect">
            <a:avLst/>
          </a:prstGeom>
        </p:spPr>
      </p:pic>
    </p:spTree>
    <p:extLst>
      <p:ext uri="{BB962C8B-B14F-4D97-AF65-F5344CB8AC3E}">
        <p14:creationId xmlns:p14="http://schemas.microsoft.com/office/powerpoint/2010/main" val="2355641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208015" y="1021080"/>
            <a:ext cx="9775970" cy="499872"/>
          </a:xfrm>
        </p:spPr>
        <p:txBody>
          <a:bodyPr>
            <a:noAutofit/>
          </a:bodyPr>
          <a:lstStyle/>
          <a:p>
            <a:pPr algn="ctr"/>
            <a:r>
              <a:rPr lang="en-US" sz="2800" dirty="0">
                <a:solidFill>
                  <a:schemeClr val="accent2"/>
                </a:solidFill>
              </a:rPr>
              <a:t>Remove multiple items by index</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uses the </a:t>
            </a:r>
            <a:r>
              <a:rPr lang="en-US" sz="1600" b="1" i="0" u="none" strike="noStrike" dirty="0">
                <a:solidFill>
                  <a:srgbClr val="000000"/>
                </a:solidFill>
                <a:effectLst/>
                <a:latin typeface="Calibri" panose="020F0502020204030204" pitchFamily="34" charset="0"/>
                <a:cs typeface="Calibri" panose="020F0502020204030204" pitchFamily="34" charset="0"/>
              </a:rPr>
              <a:t>splice()</a:t>
            </a:r>
            <a:r>
              <a:rPr lang="en-US" sz="1600" b="0" i="0" u="none" strike="noStrike" dirty="0">
                <a:solidFill>
                  <a:srgbClr val="000000"/>
                </a:solidFill>
                <a:effectLst/>
                <a:latin typeface="Calibri" panose="020F0502020204030204" pitchFamily="34" charset="0"/>
                <a:cs typeface="Calibri" panose="020F0502020204030204" pitchFamily="34" charset="0"/>
              </a:rPr>
              <a:t> method to remove the strings “Golf" and “Picasso" from the cars array — by specifying the index position of “Golf", along with a count of the number of total items to remove.</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3144684" y="3855947"/>
            <a:ext cx="5902631" cy="2159722"/>
          </a:xfrm>
          <a:prstGeom prst="rect">
            <a:avLst/>
          </a:prstGeom>
        </p:spPr>
      </p:pic>
    </p:spTree>
    <p:extLst>
      <p:ext uri="{BB962C8B-B14F-4D97-AF65-F5344CB8AC3E}">
        <p14:creationId xmlns:p14="http://schemas.microsoft.com/office/powerpoint/2010/main" val="3115093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208015" y="1021080"/>
            <a:ext cx="9775970" cy="499872"/>
          </a:xfrm>
        </p:spPr>
        <p:txBody>
          <a:bodyPr>
            <a:noAutofit/>
          </a:bodyPr>
          <a:lstStyle/>
          <a:p>
            <a:pPr algn="ctr"/>
            <a:r>
              <a:rPr lang="en-US" sz="2800" dirty="0">
                <a:solidFill>
                  <a:schemeClr val="accent2"/>
                </a:solidFill>
              </a:rPr>
              <a:t>Replace multiple items in an array</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38554"/>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uses the </a:t>
            </a:r>
            <a:r>
              <a:rPr lang="en-US" sz="1600" b="1" i="0" u="none" strike="noStrike" dirty="0">
                <a:solidFill>
                  <a:srgbClr val="000000"/>
                </a:solidFill>
                <a:effectLst/>
                <a:latin typeface="Calibri" panose="020F0502020204030204" pitchFamily="34" charset="0"/>
                <a:cs typeface="Calibri" panose="020F0502020204030204" pitchFamily="34" charset="0"/>
              </a:rPr>
              <a:t>splice() </a:t>
            </a:r>
            <a:r>
              <a:rPr lang="en-US" sz="1600" b="0" i="0" u="none" strike="noStrike" dirty="0">
                <a:solidFill>
                  <a:srgbClr val="000000"/>
                </a:solidFill>
                <a:effectLst/>
                <a:latin typeface="Calibri" panose="020F0502020204030204" pitchFamily="34" charset="0"/>
                <a:cs typeface="Calibri" panose="020F0502020204030204" pitchFamily="34" charset="0"/>
              </a:rPr>
              <a:t>method to replace the last 2 items in the cars array with new items.</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2051351" y="3812823"/>
            <a:ext cx="8089298" cy="2245970"/>
          </a:xfrm>
          <a:prstGeom prst="rect">
            <a:avLst/>
          </a:prstGeom>
        </p:spPr>
      </p:pic>
    </p:spTree>
    <p:extLst>
      <p:ext uri="{BB962C8B-B14F-4D97-AF65-F5344CB8AC3E}">
        <p14:creationId xmlns:p14="http://schemas.microsoft.com/office/powerpoint/2010/main" val="346433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Focus points: </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HTML</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a:xfrm>
            <a:off x="6735763" y="1325184"/>
            <a:ext cx="4618037" cy="5432425"/>
          </a:xfrm>
        </p:spPr>
        <p:txBody>
          <a:bodyPr>
            <a:normAutofit/>
          </a:bodyPr>
          <a:lstStyle/>
          <a:p>
            <a:pPr marL="285750" indent="-285750">
              <a:buFont typeface="Wingdings" panose="05000000000000000000" pitchFamily="2" charset="2"/>
              <a:buChar char="Ø"/>
            </a:pPr>
            <a:r>
              <a:rPr lang="en-US" sz="2400" dirty="0"/>
              <a:t>Arrays</a:t>
            </a:r>
          </a:p>
          <a:p>
            <a:pPr marL="285750" indent="-285750">
              <a:buFont typeface="Wingdings" panose="05000000000000000000" pitchFamily="2" charset="2"/>
              <a:buChar char="Ø"/>
            </a:pPr>
            <a:r>
              <a:rPr lang="en-US" sz="2400" dirty="0"/>
              <a:t>Loops</a:t>
            </a:r>
          </a:p>
          <a:p>
            <a:pPr marL="285750" indent="-285750">
              <a:buFont typeface="Wingdings" panose="05000000000000000000" pitchFamily="2" charset="2"/>
              <a:buChar char="Ø"/>
            </a:pPr>
            <a:r>
              <a:rPr lang="en-US" sz="2400" dirty="0"/>
              <a:t>Document Object Model</a:t>
            </a:r>
          </a:p>
          <a:p>
            <a:pPr marL="285750" indent="-285750">
              <a:buFont typeface="Wingdings" panose="05000000000000000000" pitchFamily="2" charset="2"/>
              <a:buChar char="Ø"/>
            </a:pPr>
            <a:r>
              <a:rPr lang="en-US" sz="2400" dirty="0"/>
              <a:t>Events</a:t>
            </a:r>
          </a:p>
        </p:txBody>
      </p:sp>
    </p:spTree>
    <p:extLst>
      <p:ext uri="{BB962C8B-B14F-4D97-AF65-F5344CB8AC3E}">
        <p14:creationId xmlns:p14="http://schemas.microsoft.com/office/powerpoint/2010/main" val="2849151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a:extLst>
              <a:ext uri="{FF2B5EF4-FFF2-40B4-BE49-F238E27FC236}">
                <a16:creationId xmlns:a16="http://schemas.microsoft.com/office/drawing/2014/main" id="{07644DEF-A531-02A1-FFB7-9C7BF295E22A}"/>
              </a:ext>
            </a:extLst>
          </p:cNvPr>
          <p:cNvPicPr>
            <a:picLocks noGrp="1" noChangeAspect="1"/>
          </p:cNvPicPr>
          <p:nvPr>
            <p:ph type="pic" sz="quarter" idx="13"/>
          </p:nvPr>
        </p:nvPicPr>
        <p:blipFill rotWithShape="1">
          <a:blip r:embed="rId2"/>
          <a:srcRect l="24402" r="24402"/>
          <a:stretch/>
        </p:blipFill>
        <p:spPr>
          <a:xfrm>
            <a:off x="-9153" y="0"/>
            <a:ext cx="6105136" cy="6240787"/>
          </a:xfrm>
        </p:spPr>
      </p:pic>
      <p:pic>
        <p:nvPicPr>
          <p:cNvPr id="23" name="Picture Placeholder 22">
            <a:extLst>
              <a:ext uri="{FF2B5EF4-FFF2-40B4-BE49-F238E27FC236}">
                <a16:creationId xmlns:a16="http://schemas.microsoft.com/office/drawing/2014/main" id="{1E8BE3ED-4647-2CC5-9EE4-BBA8899CC1C0}"/>
              </a:ext>
            </a:extLst>
          </p:cNvPr>
          <p:cNvPicPr>
            <a:picLocks noGrp="1" noChangeAspect="1"/>
          </p:cNvPicPr>
          <p:nvPr>
            <p:ph type="pic" sz="quarter" idx="14"/>
          </p:nvPr>
        </p:nvPicPr>
        <p:blipFill rotWithShape="1">
          <a:blip r:embed="rId3"/>
          <a:srcRect l="6497" r="6497"/>
          <a:stretch/>
        </p:blipFill>
        <p:spPr>
          <a:xfrm>
            <a:off x="6355502" y="211465"/>
            <a:ext cx="4941484" cy="3877363"/>
          </a:xfrm>
        </p:spPr>
      </p:pic>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a:bodyPr>
          <a:lstStyle/>
          <a:p>
            <a:r>
              <a:rPr lang="en-US" sz="4800" dirty="0">
                <a:solidFill>
                  <a:schemeClr val="accent2"/>
                </a:solidFill>
              </a:rPr>
              <a:t>Loops</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Javascript</a:t>
            </a:r>
          </a:p>
        </p:txBody>
      </p:sp>
    </p:spTree>
    <p:extLst>
      <p:ext uri="{BB962C8B-B14F-4D97-AF65-F5344CB8AC3E}">
        <p14:creationId xmlns:p14="http://schemas.microsoft.com/office/powerpoint/2010/main" val="2870043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Loops</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830997"/>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In computer programming, a </a:t>
            </a:r>
            <a:r>
              <a:rPr lang="en-US" sz="1600" b="1" i="0" u="none" strike="noStrike" dirty="0">
                <a:solidFill>
                  <a:srgbClr val="000000"/>
                </a:solidFill>
                <a:effectLst/>
                <a:latin typeface="Calibri" panose="020F0502020204030204" pitchFamily="34" charset="0"/>
                <a:cs typeface="Calibri" panose="020F0502020204030204" pitchFamily="34" charset="0"/>
              </a:rPr>
              <a:t>loop</a:t>
            </a:r>
            <a:r>
              <a:rPr lang="en-US" sz="1600" b="0" i="0" u="none" strike="noStrike" dirty="0">
                <a:solidFill>
                  <a:srgbClr val="000000"/>
                </a:solidFill>
                <a:effectLst/>
                <a:latin typeface="Calibri" panose="020F0502020204030204" pitchFamily="34" charset="0"/>
                <a:cs typeface="Calibri" panose="020F0502020204030204" pitchFamily="34" charset="0"/>
              </a:rPr>
              <a:t> is a sequence of instructions that is continually repeated until a certain condition is reached. Typically, a certain process is done, such as getting an item of data and changing it, and then some condition is checked such as whether a counter has reached a prescribed number. In one sentence, loops are a wa</a:t>
            </a:r>
            <a:r>
              <a:rPr lang="en-US" sz="1600" dirty="0">
                <a:solidFill>
                  <a:srgbClr val="000000"/>
                </a:solidFill>
                <a:latin typeface="Calibri" panose="020F0502020204030204" pitchFamily="34" charset="0"/>
                <a:cs typeface="Calibri" panose="020F0502020204030204" pitchFamily="34" charset="0"/>
              </a:rPr>
              <a:t>y to repeat the same code multiple times.</a:t>
            </a:r>
            <a:endParaRPr lang="en-US" sz="1600" b="0" dirty="0">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4914BB4-D2FE-4C25-7E2C-96E7A83B3556}"/>
              </a:ext>
            </a:extLst>
          </p:cNvPr>
          <p:cNvPicPr>
            <a:picLocks noChangeAspect="1"/>
          </p:cNvPicPr>
          <p:nvPr/>
        </p:nvPicPr>
        <p:blipFill>
          <a:blip r:embed="rId2"/>
          <a:stretch>
            <a:fillRect/>
          </a:stretch>
        </p:blipFill>
        <p:spPr>
          <a:xfrm>
            <a:off x="4733925" y="3810699"/>
            <a:ext cx="2724150" cy="2743200"/>
          </a:xfrm>
          <a:prstGeom prst="rect">
            <a:avLst/>
          </a:prstGeom>
        </p:spPr>
      </p:pic>
    </p:spTree>
    <p:extLst>
      <p:ext uri="{BB962C8B-B14F-4D97-AF65-F5344CB8AC3E}">
        <p14:creationId xmlns:p14="http://schemas.microsoft.com/office/powerpoint/2010/main" val="2275512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While</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38554"/>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The </a:t>
            </a:r>
            <a:r>
              <a:rPr lang="en-US" sz="1600" b="1" i="0" u="none" strike="noStrike" dirty="0">
                <a:solidFill>
                  <a:srgbClr val="000000"/>
                </a:solidFill>
                <a:effectLst/>
                <a:latin typeface="Calibri" panose="020F0502020204030204" pitchFamily="34" charset="0"/>
                <a:cs typeface="Calibri" panose="020F0502020204030204" pitchFamily="34" charset="0"/>
              </a:rPr>
              <a:t>while</a:t>
            </a:r>
            <a:r>
              <a:rPr lang="en-US" sz="1600" b="0" i="0" u="none" strike="noStrike" dirty="0">
                <a:solidFill>
                  <a:srgbClr val="000000"/>
                </a:solidFill>
                <a:effectLst/>
                <a:latin typeface="Calibri" panose="020F0502020204030204" pitchFamily="34" charset="0"/>
                <a:cs typeface="Calibri" panose="020F0502020204030204" pitchFamily="34" charset="0"/>
              </a:rPr>
              <a:t> loop has the following syntax:</a:t>
            </a:r>
            <a:endParaRPr lang="en-US" sz="1600" b="0" dirty="0">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13C56A9-4BC4-FC05-20AD-BC0B24DA11CF}"/>
              </a:ext>
            </a:extLst>
          </p:cNvPr>
          <p:cNvPicPr>
            <a:picLocks noChangeAspect="1"/>
          </p:cNvPicPr>
          <p:nvPr/>
        </p:nvPicPr>
        <p:blipFill>
          <a:blip r:embed="rId2"/>
          <a:stretch>
            <a:fillRect/>
          </a:stretch>
        </p:blipFill>
        <p:spPr>
          <a:xfrm>
            <a:off x="620348" y="3045178"/>
            <a:ext cx="2299776" cy="939451"/>
          </a:xfrm>
          <a:prstGeom prst="rect">
            <a:avLst/>
          </a:prstGeom>
        </p:spPr>
      </p:pic>
      <p:sp>
        <p:nvSpPr>
          <p:cNvPr id="10" name="TextBox 9">
            <a:extLst>
              <a:ext uri="{FF2B5EF4-FFF2-40B4-BE49-F238E27FC236}">
                <a16:creationId xmlns:a16="http://schemas.microsoft.com/office/drawing/2014/main" id="{F4B842DD-0D4C-0D43-8E7C-4BB0A18CFC41}"/>
              </a:ext>
            </a:extLst>
          </p:cNvPr>
          <p:cNvSpPr txBox="1"/>
          <p:nvPr/>
        </p:nvSpPr>
        <p:spPr>
          <a:xfrm>
            <a:off x="512064" y="4099197"/>
            <a:ext cx="6094602" cy="584775"/>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While the condition is </a:t>
            </a:r>
            <a:r>
              <a:rPr lang="en-US" sz="1600" b="1" dirty="0">
                <a:latin typeface="Calibri" panose="020F0502020204030204" pitchFamily="34" charset="0"/>
                <a:cs typeface="Calibri" panose="020F0502020204030204" pitchFamily="34" charset="0"/>
              </a:rPr>
              <a:t>truthy</a:t>
            </a:r>
            <a:r>
              <a:rPr lang="en-US" sz="1600" dirty="0">
                <a:latin typeface="Calibri" panose="020F0502020204030204" pitchFamily="34" charset="0"/>
                <a:cs typeface="Calibri" panose="020F0502020204030204" pitchFamily="34" charset="0"/>
              </a:rPr>
              <a:t>, the code from the loop body is executed.</a:t>
            </a:r>
          </a:p>
          <a:p>
            <a:r>
              <a:rPr lang="en-US" sz="1600" dirty="0">
                <a:latin typeface="Calibri" panose="020F0502020204030204" pitchFamily="34" charset="0"/>
                <a:cs typeface="Calibri" panose="020F0502020204030204" pitchFamily="34" charset="0"/>
              </a:rPr>
              <a:t>For instance, the loop below outputs </a:t>
            </a:r>
            <a:r>
              <a:rPr lang="en-US" sz="1600" b="1" dirty="0">
                <a:latin typeface="Calibri" panose="020F0502020204030204" pitchFamily="34" charset="0"/>
                <a:cs typeface="Calibri" panose="020F0502020204030204" pitchFamily="34" charset="0"/>
              </a:rPr>
              <a:t>i</a:t>
            </a:r>
            <a:r>
              <a:rPr lang="en-US" sz="1600" dirty="0">
                <a:latin typeface="Calibri" panose="020F0502020204030204" pitchFamily="34" charset="0"/>
                <a:cs typeface="Calibri" panose="020F0502020204030204" pitchFamily="34" charset="0"/>
              </a:rPr>
              <a:t> while </a:t>
            </a:r>
            <a:r>
              <a:rPr lang="en-US" sz="1600" b="1" dirty="0">
                <a:latin typeface="Calibri" panose="020F0502020204030204" pitchFamily="34" charset="0"/>
                <a:cs typeface="Calibri" panose="020F0502020204030204" pitchFamily="34" charset="0"/>
              </a:rPr>
              <a:t>i &lt; 3</a:t>
            </a:r>
            <a:r>
              <a:rPr lang="en-US" sz="1600" dirty="0">
                <a:latin typeface="Calibri" panose="020F0502020204030204" pitchFamily="34" charset="0"/>
                <a:cs typeface="Calibri" panose="020F0502020204030204" pitchFamily="34" charset="0"/>
              </a:rPr>
              <a:t>:</a:t>
            </a:r>
          </a:p>
        </p:txBody>
      </p:sp>
      <p:pic>
        <p:nvPicPr>
          <p:cNvPr id="12" name="Picture 11">
            <a:extLst>
              <a:ext uri="{FF2B5EF4-FFF2-40B4-BE49-F238E27FC236}">
                <a16:creationId xmlns:a16="http://schemas.microsoft.com/office/drawing/2014/main" id="{A7AB4003-7B6D-2FCB-8640-D84886AA7FA3}"/>
              </a:ext>
            </a:extLst>
          </p:cNvPr>
          <p:cNvPicPr>
            <a:picLocks noChangeAspect="1"/>
          </p:cNvPicPr>
          <p:nvPr/>
        </p:nvPicPr>
        <p:blipFill>
          <a:blip r:embed="rId3"/>
          <a:stretch>
            <a:fillRect/>
          </a:stretch>
        </p:blipFill>
        <p:spPr>
          <a:xfrm>
            <a:off x="620348" y="4683972"/>
            <a:ext cx="3143250" cy="1771650"/>
          </a:xfrm>
          <a:prstGeom prst="rect">
            <a:avLst/>
          </a:prstGeom>
        </p:spPr>
      </p:pic>
      <p:sp>
        <p:nvSpPr>
          <p:cNvPr id="15" name="TextBox 14">
            <a:extLst>
              <a:ext uri="{FF2B5EF4-FFF2-40B4-BE49-F238E27FC236}">
                <a16:creationId xmlns:a16="http://schemas.microsoft.com/office/drawing/2014/main" id="{8B94240F-AD27-F99C-CD3A-2219CE3B2E5D}"/>
              </a:ext>
            </a:extLst>
          </p:cNvPr>
          <p:cNvSpPr txBox="1"/>
          <p:nvPr/>
        </p:nvSpPr>
        <p:spPr>
          <a:xfrm>
            <a:off x="4708322" y="4908077"/>
            <a:ext cx="6094602" cy="132343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A single execution of the loop body is called an </a:t>
            </a:r>
            <a:r>
              <a:rPr lang="en-US" sz="1600" b="1" dirty="0">
                <a:latin typeface="Calibri" panose="020F0502020204030204" pitchFamily="34" charset="0"/>
                <a:cs typeface="Calibri" panose="020F0502020204030204" pitchFamily="34" charset="0"/>
              </a:rPr>
              <a:t>iteration</a:t>
            </a:r>
            <a:r>
              <a:rPr lang="en-US" sz="1600" dirty="0">
                <a:latin typeface="Calibri" panose="020F0502020204030204" pitchFamily="34" charset="0"/>
                <a:cs typeface="Calibri" panose="020F0502020204030204" pitchFamily="34" charset="0"/>
              </a:rPr>
              <a:t>. The loop in the example makes three iterations.</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If i++ was missing from the example, the loop would repeat (in theory) forever.</a:t>
            </a:r>
          </a:p>
        </p:txBody>
      </p:sp>
    </p:spTree>
    <p:extLst>
      <p:ext uri="{BB962C8B-B14F-4D97-AF65-F5344CB8AC3E}">
        <p14:creationId xmlns:p14="http://schemas.microsoft.com/office/powerpoint/2010/main" val="2615989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While</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Any expression or variable can be a loop condition, not just comparisons: the condition is evaluated and converted to a </a:t>
            </a:r>
            <a:r>
              <a:rPr lang="en-US" sz="1600" b="0" i="1" u="none" strike="noStrike" dirty="0">
                <a:solidFill>
                  <a:srgbClr val="000000"/>
                </a:solidFill>
                <a:effectLst/>
                <a:latin typeface="Calibri" panose="020F0502020204030204" pitchFamily="34" charset="0"/>
                <a:cs typeface="Calibri" panose="020F0502020204030204" pitchFamily="34" charset="0"/>
              </a:rPr>
              <a:t>boolean</a:t>
            </a:r>
            <a:r>
              <a:rPr lang="en-US" sz="1600" b="0" i="0" u="none" strike="noStrike" dirty="0">
                <a:solidFill>
                  <a:srgbClr val="000000"/>
                </a:solidFill>
                <a:effectLst/>
                <a:latin typeface="Calibri" panose="020F0502020204030204" pitchFamily="34" charset="0"/>
                <a:cs typeface="Calibri" panose="020F0502020204030204" pitchFamily="34" charset="0"/>
              </a:rPr>
              <a:t> by while. For instance, a shorter way to write </a:t>
            </a:r>
            <a:r>
              <a:rPr lang="en-US" sz="1600" b="1" i="0" u="none" strike="noStrike" dirty="0">
                <a:solidFill>
                  <a:srgbClr val="000000"/>
                </a:solidFill>
                <a:effectLst/>
                <a:latin typeface="Calibri" panose="020F0502020204030204" pitchFamily="34" charset="0"/>
                <a:cs typeface="Calibri" panose="020F0502020204030204" pitchFamily="34" charset="0"/>
              </a:rPr>
              <a:t>while (i != 0) </a:t>
            </a:r>
            <a:r>
              <a:rPr lang="en-US" sz="1600" b="0" i="0" u="none" strike="noStrike" dirty="0">
                <a:solidFill>
                  <a:srgbClr val="000000"/>
                </a:solidFill>
                <a:effectLst/>
                <a:latin typeface="Calibri" panose="020F0502020204030204" pitchFamily="34" charset="0"/>
                <a:cs typeface="Calibri" panose="020F0502020204030204" pitchFamily="34" charset="0"/>
              </a:rPr>
              <a:t>is </a:t>
            </a:r>
            <a:r>
              <a:rPr lang="en-US" sz="1600" b="1" i="0" u="none" strike="noStrike" dirty="0">
                <a:solidFill>
                  <a:srgbClr val="000000"/>
                </a:solidFill>
                <a:effectLst/>
                <a:latin typeface="Calibri" panose="020F0502020204030204" pitchFamily="34" charset="0"/>
                <a:cs typeface="Calibri" panose="020F0502020204030204" pitchFamily="34" charset="0"/>
              </a:rPr>
              <a:t>while (i)</a:t>
            </a:r>
            <a:r>
              <a:rPr lang="en-US" sz="1600" b="0" i="0" u="none" strike="noStrike" dirty="0">
                <a:solidFill>
                  <a:srgbClr val="000000"/>
                </a:solidFill>
                <a:effectLst/>
                <a:latin typeface="Calibri" panose="020F0502020204030204" pitchFamily="34" charset="0"/>
                <a:cs typeface="Calibri" panose="020F0502020204030204" pitchFamily="34" charset="0"/>
              </a:rPr>
              <a:t>:</a:t>
            </a:r>
            <a:endParaRPr lang="en-US" sz="1600" b="0" dirty="0">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2B64920-B779-A5A6-C3BF-AD70CC25BAA9}"/>
              </a:ext>
            </a:extLst>
          </p:cNvPr>
          <p:cNvPicPr>
            <a:picLocks noChangeAspect="1"/>
          </p:cNvPicPr>
          <p:nvPr/>
        </p:nvPicPr>
        <p:blipFill>
          <a:blip r:embed="rId2"/>
          <a:stretch>
            <a:fillRect/>
          </a:stretch>
        </p:blipFill>
        <p:spPr>
          <a:xfrm>
            <a:off x="589414" y="3291399"/>
            <a:ext cx="3444188" cy="2119500"/>
          </a:xfrm>
          <a:prstGeom prst="rect">
            <a:avLst/>
          </a:prstGeom>
        </p:spPr>
      </p:pic>
      <p:sp>
        <p:nvSpPr>
          <p:cNvPr id="11" name="TextBox 10">
            <a:extLst>
              <a:ext uri="{FF2B5EF4-FFF2-40B4-BE49-F238E27FC236}">
                <a16:creationId xmlns:a16="http://schemas.microsoft.com/office/drawing/2014/main" id="{4378767C-E7B3-D27E-F10D-D7A0B7C6ADD1}"/>
              </a:ext>
            </a:extLst>
          </p:cNvPr>
          <p:cNvSpPr txBox="1"/>
          <p:nvPr/>
        </p:nvSpPr>
        <p:spPr>
          <a:xfrm>
            <a:off x="3196541" y="5820062"/>
            <a:ext cx="6094602" cy="584775"/>
          </a:xfrm>
          <a:prstGeom prst="rect">
            <a:avLst/>
          </a:prstGeom>
          <a:noFill/>
        </p:spPr>
        <p:txBody>
          <a:bodyPr wrap="square">
            <a:spAutoFit/>
          </a:bodyPr>
          <a:lstStyle/>
          <a:p>
            <a:r>
              <a:rPr lang="en-US" sz="1600" dirty="0">
                <a:solidFill>
                  <a:schemeClr val="accent1"/>
                </a:solidFill>
                <a:latin typeface="Calibri" panose="020F0502020204030204" pitchFamily="34" charset="0"/>
                <a:cs typeface="Calibri" panose="020F0502020204030204" pitchFamily="34" charset="0"/>
              </a:rPr>
              <a:t>Note: </a:t>
            </a:r>
            <a:r>
              <a:rPr lang="en-US" sz="1600" dirty="0">
                <a:latin typeface="Calibri" panose="020F0502020204030204" pitchFamily="34" charset="0"/>
                <a:cs typeface="Calibri" panose="020F0502020204030204" pitchFamily="34" charset="0"/>
              </a:rPr>
              <a:t>If the loop body has a single statement, we can omit the curly braces {…}</a:t>
            </a:r>
          </a:p>
        </p:txBody>
      </p:sp>
      <p:pic>
        <p:nvPicPr>
          <p:cNvPr id="9" name="Picture 8">
            <a:extLst>
              <a:ext uri="{FF2B5EF4-FFF2-40B4-BE49-F238E27FC236}">
                <a16:creationId xmlns:a16="http://schemas.microsoft.com/office/drawing/2014/main" id="{5BED7C98-D37F-BCD2-E1C4-DBB93F48257C}"/>
              </a:ext>
            </a:extLst>
          </p:cNvPr>
          <p:cNvPicPr>
            <a:picLocks noChangeAspect="1"/>
          </p:cNvPicPr>
          <p:nvPr/>
        </p:nvPicPr>
        <p:blipFill>
          <a:blip r:embed="rId3"/>
          <a:stretch>
            <a:fillRect/>
          </a:stretch>
        </p:blipFill>
        <p:spPr>
          <a:xfrm>
            <a:off x="589414" y="5764788"/>
            <a:ext cx="2381250" cy="695325"/>
          </a:xfrm>
          <a:prstGeom prst="rect">
            <a:avLst/>
          </a:prstGeom>
        </p:spPr>
      </p:pic>
    </p:spTree>
    <p:extLst>
      <p:ext uri="{BB962C8B-B14F-4D97-AF65-F5344CB8AC3E}">
        <p14:creationId xmlns:p14="http://schemas.microsoft.com/office/powerpoint/2010/main" val="346512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Do while</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38554"/>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The </a:t>
            </a:r>
            <a:r>
              <a:rPr lang="en-US" sz="1600" b="1" i="0" u="none" strike="noStrike" dirty="0">
                <a:solidFill>
                  <a:srgbClr val="000000"/>
                </a:solidFill>
                <a:effectLst/>
                <a:latin typeface="Calibri" panose="020F0502020204030204" pitchFamily="34" charset="0"/>
                <a:cs typeface="Calibri" panose="020F0502020204030204" pitchFamily="34" charset="0"/>
              </a:rPr>
              <a:t>do while</a:t>
            </a:r>
            <a:r>
              <a:rPr lang="en-US" sz="1600" b="0" i="0" u="none" strike="noStrike" dirty="0">
                <a:solidFill>
                  <a:srgbClr val="000000"/>
                </a:solidFill>
                <a:effectLst/>
                <a:latin typeface="Calibri" panose="020F0502020204030204" pitchFamily="34" charset="0"/>
                <a:cs typeface="Calibri" panose="020F0502020204030204" pitchFamily="34" charset="0"/>
              </a:rPr>
              <a:t> loop has the following syntax:</a:t>
            </a:r>
            <a:endParaRPr lang="en-US" sz="1600" b="0" dirty="0">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13C56A9-4BC4-FC05-20AD-BC0B24DA11CF}"/>
              </a:ext>
            </a:extLst>
          </p:cNvPr>
          <p:cNvPicPr>
            <a:picLocks noChangeAspect="1"/>
          </p:cNvPicPr>
          <p:nvPr/>
        </p:nvPicPr>
        <p:blipFill>
          <a:blip r:embed="rId2"/>
          <a:srcRect/>
          <a:stretch/>
        </p:blipFill>
        <p:spPr>
          <a:xfrm>
            <a:off x="672704" y="3045178"/>
            <a:ext cx="2195064" cy="939451"/>
          </a:xfrm>
          <a:prstGeom prst="rect">
            <a:avLst/>
          </a:prstGeom>
        </p:spPr>
      </p:pic>
      <p:sp>
        <p:nvSpPr>
          <p:cNvPr id="10" name="TextBox 9">
            <a:extLst>
              <a:ext uri="{FF2B5EF4-FFF2-40B4-BE49-F238E27FC236}">
                <a16:creationId xmlns:a16="http://schemas.microsoft.com/office/drawing/2014/main" id="{F4B842DD-0D4C-0D43-8E7C-4BB0A18CFC41}"/>
              </a:ext>
            </a:extLst>
          </p:cNvPr>
          <p:cNvSpPr txBox="1"/>
          <p:nvPr/>
        </p:nvSpPr>
        <p:spPr>
          <a:xfrm>
            <a:off x="512063" y="4099197"/>
            <a:ext cx="11167871" cy="584775"/>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The loop will first execute the body, then check the condition, and, while it’s truthy, execute it again and again. This form of syntax should only be used when you want the body of the loop to execute </a:t>
            </a:r>
            <a:r>
              <a:rPr lang="en-US" sz="1600" b="1" dirty="0">
                <a:latin typeface="Calibri" panose="020F0502020204030204" pitchFamily="34" charset="0"/>
                <a:cs typeface="Calibri" panose="020F0502020204030204" pitchFamily="34" charset="0"/>
              </a:rPr>
              <a:t>at least once </a:t>
            </a:r>
            <a:r>
              <a:rPr lang="en-US" sz="1600" dirty="0">
                <a:latin typeface="Calibri" panose="020F0502020204030204" pitchFamily="34" charset="0"/>
                <a:cs typeface="Calibri" panose="020F0502020204030204" pitchFamily="34" charset="0"/>
              </a:rPr>
              <a:t>regardless of the condition being truthy. </a:t>
            </a:r>
          </a:p>
        </p:txBody>
      </p:sp>
      <p:pic>
        <p:nvPicPr>
          <p:cNvPr id="12" name="Picture 11">
            <a:extLst>
              <a:ext uri="{FF2B5EF4-FFF2-40B4-BE49-F238E27FC236}">
                <a16:creationId xmlns:a16="http://schemas.microsoft.com/office/drawing/2014/main" id="{A7AB4003-7B6D-2FCB-8640-D84886AA7FA3}"/>
              </a:ext>
            </a:extLst>
          </p:cNvPr>
          <p:cNvPicPr>
            <a:picLocks noChangeAspect="1"/>
          </p:cNvPicPr>
          <p:nvPr/>
        </p:nvPicPr>
        <p:blipFill>
          <a:blip r:embed="rId3"/>
          <a:srcRect/>
          <a:stretch/>
        </p:blipFill>
        <p:spPr>
          <a:xfrm>
            <a:off x="672704" y="4683972"/>
            <a:ext cx="2266330" cy="1771650"/>
          </a:xfrm>
          <a:prstGeom prst="rect">
            <a:avLst/>
          </a:prstGeom>
        </p:spPr>
      </p:pic>
    </p:spTree>
    <p:extLst>
      <p:ext uri="{BB962C8B-B14F-4D97-AF65-F5344CB8AC3E}">
        <p14:creationId xmlns:p14="http://schemas.microsoft.com/office/powerpoint/2010/main" val="1811258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For loop</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38554"/>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The </a:t>
            </a:r>
            <a:r>
              <a:rPr lang="en-US" sz="1600" b="1" i="0" u="none" strike="noStrike" dirty="0">
                <a:solidFill>
                  <a:srgbClr val="000000"/>
                </a:solidFill>
                <a:effectLst/>
                <a:latin typeface="Calibri" panose="020F0502020204030204" pitchFamily="34" charset="0"/>
                <a:cs typeface="Calibri" panose="020F0502020204030204" pitchFamily="34" charset="0"/>
              </a:rPr>
              <a:t>for</a:t>
            </a:r>
            <a:r>
              <a:rPr lang="en-US" sz="1600" b="0" i="0" u="none" strike="noStrike" dirty="0">
                <a:solidFill>
                  <a:srgbClr val="000000"/>
                </a:solidFill>
                <a:effectLst/>
                <a:latin typeface="Calibri" panose="020F0502020204030204" pitchFamily="34" charset="0"/>
                <a:cs typeface="Calibri" panose="020F0502020204030204" pitchFamily="34" charset="0"/>
              </a:rPr>
              <a:t> loop is more complex, but it’s also the most commonly used loop. Here’s its syntax:</a:t>
            </a:r>
            <a:endParaRPr lang="en-US" sz="1600" b="0" dirty="0">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13C56A9-4BC4-FC05-20AD-BC0B24DA11CF}"/>
              </a:ext>
            </a:extLst>
          </p:cNvPr>
          <p:cNvPicPr>
            <a:picLocks noChangeAspect="1"/>
          </p:cNvPicPr>
          <p:nvPr/>
        </p:nvPicPr>
        <p:blipFill>
          <a:blip r:embed="rId2"/>
          <a:srcRect/>
          <a:stretch/>
        </p:blipFill>
        <p:spPr>
          <a:xfrm>
            <a:off x="613981" y="3045178"/>
            <a:ext cx="2857768" cy="762606"/>
          </a:xfrm>
          <a:prstGeom prst="rect">
            <a:avLst/>
          </a:prstGeom>
        </p:spPr>
      </p:pic>
      <p:sp>
        <p:nvSpPr>
          <p:cNvPr id="10" name="TextBox 9">
            <a:extLst>
              <a:ext uri="{FF2B5EF4-FFF2-40B4-BE49-F238E27FC236}">
                <a16:creationId xmlns:a16="http://schemas.microsoft.com/office/drawing/2014/main" id="{F4B842DD-0D4C-0D43-8E7C-4BB0A18CFC41}"/>
              </a:ext>
            </a:extLst>
          </p:cNvPr>
          <p:cNvSpPr txBox="1"/>
          <p:nvPr/>
        </p:nvSpPr>
        <p:spPr>
          <a:xfrm>
            <a:off x="512063" y="4099197"/>
            <a:ext cx="11167871" cy="338554"/>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Let’s learn the meaning of these parts by example. The loop below runs </a:t>
            </a:r>
            <a:r>
              <a:rPr lang="en-US" sz="1600" b="1" dirty="0">
                <a:latin typeface="Calibri" panose="020F0502020204030204" pitchFamily="34" charset="0"/>
                <a:cs typeface="Calibri" panose="020F0502020204030204" pitchFamily="34" charset="0"/>
              </a:rPr>
              <a:t>alert(i)</a:t>
            </a:r>
            <a:r>
              <a:rPr lang="en-US" sz="1600" dirty="0">
                <a:latin typeface="Calibri" panose="020F0502020204030204" pitchFamily="34" charset="0"/>
                <a:cs typeface="Calibri" panose="020F0502020204030204" pitchFamily="34" charset="0"/>
              </a:rPr>
              <a:t> for i from </a:t>
            </a:r>
            <a:r>
              <a:rPr lang="en-US" sz="1600" b="1" dirty="0">
                <a:latin typeface="Calibri" panose="020F0502020204030204" pitchFamily="34" charset="0"/>
                <a:cs typeface="Calibri" panose="020F0502020204030204" pitchFamily="34" charset="0"/>
              </a:rPr>
              <a:t>0</a:t>
            </a:r>
            <a:r>
              <a:rPr lang="en-US" sz="1600" dirty="0">
                <a:latin typeface="Calibri" panose="020F0502020204030204" pitchFamily="34" charset="0"/>
                <a:cs typeface="Calibri" panose="020F0502020204030204" pitchFamily="34" charset="0"/>
              </a:rPr>
              <a:t> up to (but not including) </a:t>
            </a:r>
            <a:r>
              <a:rPr lang="en-US" sz="1600" b="1" dirty="0">
                <a:latin typeface="Calibri" panose="020F0502020204030204" pitchFamily="34" charset="0"/>
                <a:cs typeface="Calibri" panose="020F0502020204030204" pitchFamily="34" charset="0"/>
              </a:rPr>
              <a:t>3</a:t>
            </a:r>
            <a:r>
              <a:rPr lang="en-US" sz="1600" dirty="0">
                <a:latin typeface="Calibri" panose="020F0502020204030204" pitchFamily="34" charset="0"/>
                <a:cs typeface="Calibri" panose="020F0502020204030204" pitchFamily="34" charset="0"/>
              </a:rPr>
              <a:t>:</a:t>
            </a:r>
          </a:p>
        </p:txBody>
      </p:sp>
      <p:pic>
        <p:nvPicPr>
          <p:cNvPr id="12" name="Picture 11">
            <a:extLst>
              <a:ext uri="{FF2B5EF4-FFF2-40B4-BE49-F238E27FC236}">
                <a16:creationId xmlns:a16="http://schemas.microsoft.com/office/drawing/2014/main" id="{A7AB4003-7B6D-2FCB-8640-D84886AA7FA3}"/>
              </a:ext>
            </a:extLst>
          </p:cNvPr>
          <p:cNvPicPr>
            <a:picLocks noChangeAspect="1"/>
          </p:cNvPicPr>
          <p:nvPr/>
        </p:nvPicPr>
        <p:blipFill>
          <a:blip r:embed="rId3"/>
          <a:srcRect/>
          <a:stretch/>
        </p:blipFill>
        <p:spPr>
          <a:xfrm>
            <a:off x="613981" y="4580609"/>
            <a:ext cx="5216368" cy="775188"/>
          </a:xfrm>
          <a:prstGeom prst="rect">
            <a:avLst/>
          </a:prstGeom>
        </p:spPr>
      </p:pic>
    </p:spTree>
    <p:extLst>
      <p:ext uri="{BB962C8B-B14F-4D97-AF65-F5344CB8AC3E}">
        <p14:creationId xmlns:p14="http://schemas.microsoft.com/office/powerpoint/2010/main" val="1799023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For loop</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38554"/>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The general loop algorithm works like this:</a:t>
            </a:r>
            <a:endParaRPr lang="en-US" sz="1600" b="0" dirty="0">
              <a:effectLst/>
              <a:latin typeface="Calibri" panose="020F0502020204030204" pitchFamily="34" charset="0"/>
              <a:cs typeface="Calibri" panose="020F0502020204030204" pitchFamily="34" charset="0"/>
            </a:endParaRPr>
          </a:p>
        </p:txBody>
      </p:sp>
      <p:graphicFrame>
        <p:nvGraphicFramePr>
          <p:cNvPr id="5" name="Table 7">
            <a:extLst>
              <a:ext uri="{FF2B5EF4-FFF2-40B4-BE49-F238E27FC236}">
                <a16:creationId xmlns:a16="http://schemas.microsoft.com/office/drawing/2014/main" id="{24373767-E2B7-E687-D34F-8AAC100FD897}"/>
              </a:ext>
            </a:extLst>
          </p:cNvPr>
          <p:cNvGraphicFramePr>
            <a:graphicFrameLocks noGrp="1"/>
          </p:cNvGraphicFramePr>
          <p:nvPr>
            <p:extLst>
              <p:ext uri="{D42A27DB-BD31-4B8C-83A1-F6EECF244321}">
                <p14:modId xmlns:p14="http://schemas.microsoft.com/office/powerpoint/2010/main" val="387202007"/>
              </p:ext>
            </p:extLst>
          </p:nvPr>
        </p:nvGraphicFramePr>
        <p:xfrm>
          <a:off x="6096000" y="2749833"/>
          <a:ext cx="4093827" cy="2125980"/>
        </p:xfrm>
        <a:graphic>
          <a:graphicData uri="http://schemas.openxmlformats.org/drawingml/2006/table">
            <a:tbl>
              <a:tblPr bandRow="1">
                <a:tableStyleId>{5C22544A-7EE6-4342-B048-85BDC9FD1C3A}</a:tableStyleId>
              </a:tblPr>
              <a:tblGrid>
                <a:gridCol w="1980735">
                  <a:extLst>
                    <a:ext uri="{9D8B030D-6E8A-4147-A177-3AD203B41FA5}">
                      <a16:colId xmlns:a16="http://schemas.microsoft.com/office/drawing/2014/main" val="4134928136"/>
                    </a:ext>
                  </a:extLst>
                </a:gridCol>
                <a:gridCol w="2113092">
                  <a:extLst>
                    <a:ext uri="{9D8B030D-6E8A-4147-A177-3AD203B41FA5}">
                      <a16:colId xmlns:a16="http://schemas.microsoft.com/office/drawing/2014/main" val="4081818178"/>
                    </a:ext>
                  </a:extLst>
                </a:gridCol>
              </a:tblGrid>
              <a:tr h="441932">
                <a:tc>
                  <a:txBody>
                    <a:bodyPr/>
                    <a:lstStyle/>
                    <a:p>
                      <a:r>
                        <a:rPr lang="en-US" sz="1400" dirty="0">
                          <a:latin typeface="Calibri" panose="020F0502020204030204" pitchFamily="34" charset="0"/>
                          <a:cs typeface="Calibri" panose="020F0502020204030204" pitchFamily="34" charset="0"/>
                        </a:rPr>
                        <a:t>begin</a:t>
                      </a:r>
                    </a:p>
                  </a:txBody>
                  <a:tcPr/>
                </a:tc>
                <a:tc>
                  <a:txBody>
                    <a:bodyPr/>
                    <a:lstStyle/>
                    <a:p>
                      <a:r>
                        <a:rPr lang="en-US" sz="1400" dirty="0">
                          <a:latin typeface="Calibri" panose="020F0502020204030204" pitchFamily="34" charset="0"/>
                          <a:cs typeface="Calibri" panose="020F0502020204030204" pitchFamily="34" charset="0"/>
                        </a:rPr>
                        <a:t>Executes once upon entering the loop</a:t>
                      </a:r>
                    </a:p>
                  </a:txBody>
                  <a:tcPr/>
                </a:tc>
                <a:extLst>
                  <a:ext uri="{0D108BD9-81ED-4DB2-BD59-A6C34878D82A}">
                    <a16:rowId xmlns:a16="http://schemas.microsoft.com/office/drawing/2014/main" val="972790575"/>
                  </a:ext>
                </a:extLst>
              </a:tr>
              <a:tr h="441932">
                <a:tc>
                  <a:txBody>
                    <a:bodyPr/>
                    <a:lstStyle/>
                    <a:p>
                      <a:r>
                        <a:rPr lang="en-US" sz="1400" dirty="0">
                          <a:latin typeface="Calibri" panose="020F0502020204030204" pitchFamily="34" charset="0"/>
                          <a:cs typeface="Calibri" panose="020F0502020204030204" pitchFamily="34" charset="0"/>
                        </a:rPr>
                        <a:t>condition</a:t>
                      </a:r>
                    </a:p>
                  </a:txBody>
                  <a:tcPr/>
                </a:tc>
                <a:tc>
                  <a:txBody>
                    <a:bodyPr/>
                    <a:lstStyle/>
                    <a:p>
                      <a:r>
                        <a:rPr lang="en-US" sz="1400" dirty="0">
                          <a:effectLst/>
                          <a:latin typeface="Calibri" panose="020F0502020204030204" pitchFamily="34" charset="0"/>
                          <a:cs typeface="Calibri" panose="020F0502020204030204" pitchFamily="34" charset="0"/>
                        </a:rPr>
                        <a:t>Checked before every loop iteration. If false, the loop stops.</a:t>
                      </a:r>
                    </a:p>
                  </a:txBody>
                  <a:tcPr marL="47625" marT="19050" marB="19050" anchor="ctr"/>
                </a:tc>
                <a:extLst>
                  <a:ext uri="{0D108BD9-81ED-4DB2-BD59-A6C34878D82A}">
                    <a16:rowId xmlns:a16="http://schemas.microsoft.com/office/drawing/2014/main" val="4237754637"/>
                  </a:ext>
                </a:extLst>
              </a:tr>
              <a:tr h="441932">
                <a:tc>
                  <a:txBody>
                    <a:bodyPr/>
                    <a:lstStyle/>
                    <a:p>
                      <a:r>
                        <a:rPr lang="en-US" sz="1400" dirty="0">
                          <a:latin typeface="Calibri" panose="020F0502020204030204" pitchFamily="34" charset="0"/>
                          <a:cs typeface="Calibri" panose="020F0502020204030204" pitchFamily="34" charset="0"/>
                        </a:rPr>
                        <a:t>body</a:t>
                      </a:r>
                    </a:p>
                  </a:txBody>
                  <a:tcPr/>
                </a:tc>
                <a:tc>
                  <a:txBody>
                    <a:bodyPr/>
                    <a:lstStyle/>
                    <a:p>
                      <a:r>
                        <a:rPr lang="en-US" sz="1400" dirty="0">
                          <a:effectLst/>
                          <a:latin typeface="Calibri" panose="020F0502020204030204" pitchFamily="34" charset="0"/>
                          <a:cs typeface="Calibri" panose="020F0502020204030204" pitchFamily="34" charset="0"/>
                        </a:rPr>
                        <a:t>Runs again and again while the condition is truthy.</a:t>
                      </a:r>
                    </a:p>
                  </a:txBody>
                  <a:tcPr marL="47625" marT="19050" marB="19050" anchor="ctr"/>
                </a:tc>
                <a:extLst>
                  <a:ext uri="{0D108BD9-81ED-4DB2-BD59-A6C34878D82A}">
                    <a16:rowId xmlns:a16="http://schemas.microsoft.com/office/drawing/2014/main" val="4252512808"/>
                  </a:ext>
                </a:extLst>
              </a:tr>
              <a:tr h="441932">
                <a:tc>
                  <a:txBody>
                    <a:bodyPr/>
                    <a:lstStyle/>
                    <a:p>
                      <a:r>
                        <a:rPr lang="en-US" sz="1400" dirty="0">
                          <a:latin typeface="Calibri" panose="020F0502020204030204" pitchFamily="34" charset="0"/>
                          <a:cs typeface="Calibri" panose="020F0502020204030204" pitchFamily="34" charset="0"/>
                        </a:rPr>
                        <a:t>step</a:t>
                      </a:r>
                    </a:p>
                  </a:txBody>
                  <a:tcPr/>
                </a:tc>
                <a:tc>
                  <a:txBody>
                    <a:bodyPr/>
                    <a:lstStyle/>
                    <a:p>
                      <a:r>
                        <a:rPr lang="en-US" sz="1400" dirty="0">
                          <a:effectLst/>
                          <a:latin typeface="Calibri" panose="020F0502020204030204" pitchFamily="34" charset="0"/>
                          <a:cs typeface="Calibri" panose="020F0502020204030204" pitchFamily="34" charset="0"/>
                        </a:rPr>
                        <a:t>Executes after the body on each iteration.</a:t>
                      </a:r>
                    </a:p>
                  </a:txBody>
                  <a:tcPr marL="47625" marT="19050" marB="19050" anchor="ctr"/>
                </a:tc>
                <a:extLst>
                  <a:ext uri="{0D108BD9-81ED-4DB2-BD59-A6C34878D82A}">
                    <a16:rowId xmlns:a16="http://schemas.microsoft.com/office/drawing/2014/main" val="2907959192"/>
                  </a:ext>
                </a:extLst>
              </a:tr>
            </a:tbl>
          </a:graphicData>
        </a:graphic>
      </p:graphicFrame>
      <p:sp>
        <p:nvSpPr>
          <p:cNvPr id="11" name="TextBox 10">
            <a:extLst>
              <a:ext uri="{FF2B5EF4-FFF2-40B4-BE49-F238E27FC236}">
                <a16:creationId xmlns:a16="http://schemas.microsoft.com/office/drawing/2014/main" id="{9E362220-9FEE-3897-795E-8DBB3BB5C932}"/>
              </a:ext>
            </a:extLst>
          </p:cNvPr>
          <p:cNvSpPr txBox="1"/>
          <p:nvPr/>
        </p:nvSpPr>
        <p:spPr>
          <a:xfrm>
            <a:off x="512064" y="3045178"/>
            <a:ext cx="3783099" cy="1169551"/>
          </a:xfrm>
          <a:prstGeom prst="rect">
            <a:avLst/>
          </a:prstGeom>
          <a:noFill/>
        </p:spPr>
        <p:txBody>
          <a:bodyPr wrap="square">
            <a:spAutoFit/>
          </a:bodyPr>
          <a:lstStyle/>
          <a:p>
            <a:pPr marL="342900" indent="-342900">
              <a:buFont typeface="+mj-lt"/>
              <a:buAutoNum type="arabicPeriod"/>
            </a:pPr>
            <a:r>
              <a:rPr lang="en-US" sz="1400" dirty="0">
                <a:latin typeface="Calibri" panose="020F0502020204030204" pitchFamily="34" charset="0"/>
                <a:cs typeface="Calibri" panose="020F0502020204030204" pitchFamily="34" charset="0"/>
              </a:rPr>
              <a:t>Run begin</a:t>
            </a:r>
          </a:p>
          <a:p>
            <a:pPr marL="342900" indent="-342900">
              <a:buFont typeface="+mj-lt"/>
              <a:buAutoNum type="arabicPeriod"/>
            </a:pPr>
            <a:r>
              <a:rPr lang="en-US" sz="1400" dirty="0">
                <a:latin typeface="Calibri" panose="020F0502020204030204" pitchFamily="34" charset="0"/>
                <a:cs typeface="Calibri" panose="020F0502020204030204" pitchFamily="34" charset="0"/>
              </a:rPr>
              <a:t>(if condition → run body and run step)</a:t>
            </a:r>
          </a:p>
          <a:p>
            <a:pPr marL="342900" indent="-342900">
              <a:buFont typeface="+mj-lt"/>
              <a:buAutoNum type="arabicPeriod"/>
            </a:pPr>
            <a:r>
              <a:rPr lang="en-US" sz="1400" dirty="0">
                <a:latin typeface="Calibri" panose="020F0502020204030204" pitchFamily="34" charset="0"/>
                <a:cs typeface="Calibri" panose="020F0502020204030204" pitchFamily="34" charset="0"/>
              </a:rPr>
              <a:t>(if condition → run body and run step)</a:t>
            </a:r>
          </a:p>
          <a:p>
            <a:pPr marL="342900" indent="-342900">
              <a:buFont typeface="+mj-lt"/>
              <a:buAutoNum type="arabicPeriod"/>
            </a:pPr>
            <a:r>
              <a:rPr lang="en-US" sz="1400" dirty="0">
                <a:latin typeface="Calibri" panose="020F0502020204030204" pitchFamily="34" charset="0"/>
                <a:cs typeface="Calibri" panose="020F0502020204030204" pitchFamily="34" charset="0"/>
              </a:rPr>
              <a:t>(if condition → run body and run step)</a:t>
            </a:r>
          </a:p>
          <a:p>
            <a:pPr marL="342900" indent="-342900">
              <a:buFont typeface="+mj-lt"/>
              <a:buAutoNum type="arabicPeriod"/>
            </a:pPr>
            <a:r>
              <a:rPr lang="en-US" sz="1400" dirty="0">
                <a:latin typeface="Calibri" panose="020F0502020204030204" pitchFamily="34" charset="0"/>
                <a:cs typeface="Calibri" panose="020F0502020204030204" pitchFamily="34" charset="0"/>
              </a:rPr>
              <a:t>...</a:t>
            </a:r>
          </a:p>
        </p:txBody>
      </p:sp>
      <p:sp>
        <p:nvSpPr>
          <p:cNvPr id="13" name="TextBox 12">
            <a:extLst>
              <a:ext uri="{FF2B5EF4-FFF2-40B4-BE49-F238E27FC236}">
                <a16:creationId xmlns:a16="http://schemas.microsoft.com/office/drawing/2014/main" id="{BCF95C4E-62E7-70DF-C7BE-54CB41FD927E}"/>
              </a:ext>
            </a:extLst>
          </p:cNvPr>
          <p:cNvSpPr txBox="1"/>
          <p:nvPr/>
        </p:nvSpPr>
        <p:spPr>
          <a:xfrm>
            <a:off x="512064" y="4457357"/>
            <a:ext cx="426966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That is, begin executes once, and then it iterates: after each condition test, body and step are executed.</a:t>
            </a:r>
          </a:p>
        </p:txBody>
      </p:sp>
    </p:spTree>
    <p:extLst>
      <p:ext uri="{BB962C8B-B14F-4D97-AF65-F5344CB8AC3E}">
        <p14:creationId xmlns:p14="http://schemas.microsoft.com/office/powerpoint/2010/main" val="27645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Breaking the loop</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Normally, a loop exits when its condition becomes </a:t>
            </a:r>
            <a:r>
              <a:rPr lang="en-US" sz="1600" b="1" i="0" u="none" strike="noStrike" dirty="0">
                <a:solidFill>
                  <a:srgbClr val="000000"/>
                </a:solidFill>
                <a:effectLst/>
                <a:latin typeface="Calibri" panose="020F0502020204030204" pitchFamily="34" charset="0"/>
                <a:cs typeface="Calibri" panose="020F0502020204030204" pitchFamily="34" charset="0"/>
              </a:rPr>
              <a:t>falsy</a:t>
            </a:r>
            <a:r>
              <a:rPr lang="en-US" sz="1600" b="0" i="0" u="none" strike="noStrike" dirty="0">
                <a:solidFill>
                  <a:srgbClr val="000000"/>
                </a:solidFill>
                <a:effectLst/>
                <a:latin typeface="Calibri" panose="020F0502020204030204" pitchFamily="34" charset="0"/>
                <a:cs typeface="Calibri" panose="020F0502020204030204" pitchFamily="34" charset="0"/>
              </a:rPr>
              <a:t>. But we can force the exit at any time using the special </a:t>
            </a:r>
            <a:r>
              <a:rPr lang="en-US" sz="1600" b="1" i="0" u="none" strike="noStrike" dirty="0">
                <a:solidFill>
                  <a:srgbClr val="000000"/>
                </a:solidFill>
                <a:effectLst/>
                <a:latin typeface="Calibri" panose="020F0502020204030204" pitchFamily="34" charset="0"/>
                <a:cs typeface="Calibri" panose="020F0502020204030204" pitchFamily="34" charset="0"/>
              </a:rPr>
              <a:t>break</a:t>
            </a:r>
            <a:r>
              <a:rPr lang="en-US" sz="1600" b="0" i="0" u="none" strike="noStrike" dirty="0">
                <a:solidFill>
                  <a:srgbClr val="000000"/>
                </a:solidFill>
                <a:effectLst/>
                <a:latin typeface="Calibri" panose="020F0502020204030204" pitchFamily="34" charset="0"/>
                <a:cs typeface="Calibri" panose="020F0502020204030204" pitchFamily="34" charset="0"/>
              </a:rPr>
              <a:t> directive. For example, the loop below asks the user for a series of numbers, “breaking” when no number is entered:</a:t>
            </a:r>
            <a:endParaRPr lang="en-US" sz="1600" b="0" dirty="0">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3AE9402-D183-A672-2D6F-89F460876C58}"/>
              </a:ext>
            </a:extLst>
          </p:cNvPr>
          <p:cNvPicPr>
            <a:picLocks noChangeAspect="1"/>
          </p:cNvPicPr>
          <p:nvPr/>
        </p:nvPicPr>
        <p:blipFill>
          <a:blip r:embed="rId2"/>
          <a:stretch>
            <a:fillRect/>
          </a:stretch>
        </p:blipFill>
        <p:spPr>
          <a:xfrm>
            <a:off x="621121" y="3388542"/>
            <a:ext cx="4148439" cy="2874509"/>
          </a:xfrm>
          <a:prstGeom prst="rect">
            <a:avLst/>
          </a:prstGeom>
        </p:spPr>
      </p:pic>
      <p:sp>
        <p:nvSpPr>
          <p:cNvPr id="12" name="TextBox 11">
            <a:extLst>
              <a:ext uri="{FF2B5EF4-FFF2-40B4-BE49-F238E27FC236}">
                <a16:creationId xmlns:a16="http://schemas.microsoft.com/office/drawing/2014/main" id="{10CB1715-2D87-EC72-9060-59260AF714EE}"/>
              </a:ext>
            </a:extLst>
          </p:cNvPr>
          <p:cNvSpPr txBox="1"/>
          <p:nvPr/>
        </p:nvSpPr>
        <p:spPr>
          <a:xfrm>
            <a:off x="5362662" y="3794744"/>
            <a:ext cx="6094602" cy="2062103"/>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The break directive is activated at the commented line </a:t>
            </a:r>
            <a:r>
              <a:rPr lang="en-US" sz="16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if the user enters an empty line or cancels the input. It stops the loop immediately, passing control to the first line after the loop. Namely, alert.</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The combination “infinite loop + break as needed” is great for situations when a loop’s condition must be checked not in the beginning or end of the loop, but in the middle or even in several places of its body.</a:t>
            </a:r>
          </a:p>
        </p:txBody>
      </p:sp>
    </p:spTree>
    <p:extLst>
      <p:ext uri="{BB962C8B-B14F-4D97-AF65-F5344CB8AC3E}">
        <p14:creationId xmlns:p14="http://schemas.microsoft.com/office/powerpoint/2010/main" val="4078950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Continue to next iteration</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830997"/>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The </a:t>
            </a:r>
            <a:r>
              <a:rPr lang="en-US" sz="1600" b="1" i="0" u="none" strike="noStrike" dirty="0">
                <a:solidFill>
                  <a:srgbClr val="000000"/>
                </a:solidFill>
                <a:effectLst/>
                <a:latin typeface="Calibri" panose="020F0502020204030204" pitchFamily="34" charset="0"/>
                <a:cs typeface="Calibri" panose="020F0502020204030204" pitchFamily="34" charset="0"/>
              </a:rPr>
              <a:t>continue</a:t>
            </a:r>
            <a:r>
              <a:rPr lang="en-US" sz="1600" b="0" i="0" u="none" strike="noStrike" dirty="0">
                <a:solidFill>
                  <a:srgbClr val="000000"/>
                </a:solidFill>
                <a:effectLst/>
                <a:latin typeface="Calibri" panose="020F0502020204030204" pitchFamily="34" charset="0"/>
                <a:cs typeface="Calibri" panose="020F0502020204030204" pitchFamily="34" charset="0"/>
              </a:rPr>
              <a:t> directive is a “lighter version” of break. It doesn’t stop the whole loop. Instead, it stops the current iteration and forces the loop to start a new one (if the condition allows). We can use it if we’re done with the current iteration and would like to move on to the next one. The loop below uses continue to output only odd values:</a:t>
            </a:r>
            <a:endParaRPr lang="en-US" sz="1600" b="0" dirty="0">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3AE9402-D183-A672-2D6F-89F460876C58}"/>
              </a:ext>
            </a:extLst>
          </p:cNvPr>
          <p:cNvPicPr>
            <a:picLocks noChangeAspect="1"/>
          </p:cNvPicPr>
          <p:nvPr/>
        </p:nvPicPr>
        <p:blipFill>
          <a:blip r:embed="rId2"/>
          <a:srcRect/>
          <a:stretch/>
        </p:blipFill>
        <p:spPr>
          <a:xfrm>
            <a:off x="595954" y="3794744"/>
            <a:ext cx="4148439" cy="1561161"/>
          </a:xfrm>
          <a:prstGeom prst="rect">
            <a:avLst/>
          </a:prstGeom>
        </p:spPr>
      </p:pic>
      <p:sp>
        <p:nvSpPr>
          <p:cNvPr id="12" name="TextBox 11">
            <a:extLst>
              <a:ext uri="{FF2B5EF4-FFF2-40B4-BE49-F238E27FC236}">
                <a16:creationId xmlns:a16="http://schemas.microsoft.com/office/drawing/2014/main" id="{10CB1715-2D87-EC72-9060-59260AF714EE}"/>
              </a:ext>
            </a:extLst>
          </p:cNvPr>
          <p:cNvSpPr txBox="1"/>
          <p:nvPr/>
        </p:nvSpPr>
        <p:spPr>
          <a:xfrm>
            <a:off x="5362662" y="3794744"/>
            <a:ext cx="6094602"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For even values of i, the continue directive stops executing the body and passes control to the next iteration of for (with the next number). So the alert is only called for odd values.</a:t>
            </a:r>
          </a:p>
        </p:txBody>
      </p:sp>
    </p:spTree>
    <p:extLst>
      <p:ext uri="{BB962C8B-B14F-4D97-AF65-F5344CB8AC3E}">
        <p14:creationId xmlns:p14="http://schemas.microsoft.com/office/powerpoint/2010/main" val="941855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Labels for break/continue</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Sometimes we need to break out from multiple nested loops at once. For example, in the code below we loop over i and j, prompting for the coordinates (i, j) from (0,0) to (2,2):</a:t>
            </a:r>
            <a:endParaRPr lang="en-US" sz="1600" b="0" dirty="0">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3AE9402-D183-A672-2D6F-89F460876C58}"/>
              </a:ext>
            </a:extLst>
          </p:cNvPr>
          <p:cNvPicPr>
            <a:picLocks noChangeAspect="1"/>
          </p:cNvPicPr>
          <p:nvPr/>
        </p:nvPicPr>
        <p:blipFill>
          <a:blip r:embed="rId2"/>
          <a:srcRect/>
          <a:stretch/>
        </p:blipFill>
        <p:spPr>
          <a:xfrm>
            <a:off x="595954" y="3366900"/>
            <a:ext cx="5737734" cy="2013849"/>
          </a:xfrm>
          <a:prstGeom prst="rect">
            <a:avLst/>
          </a:prstGeom>
        </p:spPr>
      </p:pic>
      <p:sp>
        <p:nvSpPr>
          <p:cNvPr id="12" name="TextBox 11">
            <a:extLst>
              <a:ext uri="{FF2B5EF4-FFF2-40B4-BE49-F238E27FC236}">
                <a16:creationId xmlns:a16="http://schemas.microsoft.com/office/drawing/2014/main" id="{10CB1715-2D87-EC72-9060-59260AF714EE}"/>
              </a:ext>
            </a:extLst>
          </p:cNvPr>
          <p:cNvSpPr txBox="1"/>
          <p:nvPr/>
        </p:nvSpPr>
        <p:spPr>
          <a:xfrm>
            <a:off x="512064" y="5474524"/>
            <a:ext cx="11167872" cy="584775"/>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We need a way to stop the process if the user cancels the input. The ordinary break after input would only break the inner loop. That’s not sufficient – labels, come to the rescue!</a:t>
            </a:r>
          </a:p>
        </p:txBody>
      </p:sp>
    </p:spTree>
    <p:extLst>
      <p:ext uri="{BB962C8B-B14F-4D97-AF65-F5344CB8AC3E}">
        <p14:creationId xmlns:p14="http://schemas.microsoft.com/office/powerpoint/2010/main" val="342447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a:extLst>
              <a:ext uri="{FF2B5EF4-FFF2-40B4-BE49-F238E27FC236}">
                <a16:creationId xmlns:a16="http://schemas.microsoft.com/office/drawing/2014/main" id="{07644DEF-A531-02A1-FFB7-9C7BF295E22A}"/>
              </a:ext>
            </a:extLst>
          </p:cNvPr>
          <p:cNvPicPr>
            <a:picLocks noGrp="1" noChangeAspect="1"/>
          </p:cNvPicPr>
          <p:nvPr>
            <p:ph type="pic" sz="quarter" idx="13"/>
          </p:nvPr>
        </p:nvPicPr>
        <p:blipFill rotWithShape="1">
          <a:blip r:embed="rId2"/>
          <a:srcRect l="10580" r="10580"/>
          <a:stretch/>
        </p:blipFill>
        <p:spPr>
          <a:xfrm>
            <a:off x="-9153" y="0"/>
            <a:ext cx="6105136" cy="6240787"/>
          </a:xfrm>
        </p:spPr>
      </p:pic>
      <p:pic>
        <p:nvPicPr>
          <p:cNvPr id="23" name="Picture Placeholder 22">
            <a:extLst>
              <a:ext uri="{FF2B5EF4-FFF2-40B4-BE49-F238E27FC236}">
                <a16:creationId xmlns:a16="http://schemas.microsoft.com/office/drawing/2014/main" id="{1E8BE3ED-4647-2CC5-9EE4-BBA8899CC1C0}"/>
              </a:ext>
            </a:extLst>
          </p:cNvPr>
          <p:cNvPicPr>
            <a:picLocks noGrp="1" noChangeAspect="1"/>
          </p:cNvPicPr>
          <p:nvPr>
            <p:ph type="pic" sz="quarter" idx="14"/>
          </p:nvPr>
        </p:nvPicPr>
        <p:blipFill rotWithShape="1">
          <a:blip r:embed="rId3"/>
          <a:srcRect l="4574" r="4574"/>
          <a:stretch/>
        </p:blipFill>
        <p:spPr>
          <a:xfrm>
            <a:off x="6355502" y="211465"/>
            <a:ext cx="4941484" cy="3877363"/>
          </a:xfrm>
        </p:spPr>
      </p:pic>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a:bodyPr>
          <a:lstStyle/>
          <a:p>
            <a:r>
              <a:rPr lang="en-US" sz="4800" dirty="0">
                <a:solidFill>
                  <a:schemeClr val="accent2"/>
                </a:solidFill>
              </a:rPr>
              <a:t>Array</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Javascript</a:t>
            </a:r>
          </a:p>
        </p:txBody>
      </p:sp>
    </p:spTree>
    <p:extLst>
      <p:ext uri="{BB962C8B-B14F-4D97-AF65-F5344CB8AC3E}">
        <p14:creationId xmlns:p14="http://schemas.microsoft.com/office/powerpoint/2010/main" val="403540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Labels for break/continue</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38554"/>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A label is an identifier with a colon before a loop:</a:t>
            </a:r>
            <a:endParaRPr lang="en-US" sz="1600" b="0" dirty="0">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3AE9402-D183-A672-2D6F-89F460876C58}"/>
              </a:ext>
            </a:extLst>
          </p:cNvPr>
          <p:cNvPicPr>
            <a:picLocks noChangeAspect="1"/>
          </p:cNvPicPr>
          <p:nvPr/>
        </p:nvPicPr>
        <p:blipFill>
          <a:blip r:embed="rId2"/>
          <a:srcRect/>
          <a:stretch/>
        </p:blipFill>
        <p:spPr>
          <a:xfrm>
            <a:off x="587565" y="3071140"/>
            <a:ext cx="2044910" cy="715719"/>
          </a:xfrm>
          <a:prstGeom prst="rect">
            <a:avLst/>
          </a:prstGeom>
        </p:spPr>
      </p:pic>
      <p:sp>
        <p:nvSpPr>
          <p:cNvPr id="12" name="TextBox 11">
            <a:extLst>
              <a:ext uri="{FF2B5EF4-FFF2-40B4-BE49-F238E27FC236}">
                <a16:creationId xmlns:a16="http://schemas.microsoft.com/office/drawing/2014/main" id="{10CB1715-2D87-EC72-9060-59260AF714EE}"/>
              </a:ext>
            </a:extLst>
          </p:cNvPr>
          <p:cNvSpPr txBox="1"/>
          <p:nvPr/>
        </p:nvSpPr>
        <p:spPr>
          <a:xfrm>
            <a:off x="512064" y="3892296"/>
            <a:ext cx="11167872" cy="338554"/>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The break &lt;labelName&gt; statement in the loop below breaks out to the label:</a:t>
            </a:r>
          </a:p>
        </p:txBody>
      </p:sp>
      <p:pic>
        <p:nvPicPr>
          <p:cNvPr id="3" name="Picture 2">
            <a:extLst>
              <a:ext uri="{FF2B5EF4-FFF2-40B4-BE49-F238E27FC236}">
                <a16:creationId xmlns:a16="http://schemas.microsoft.com/office/drawing/2014/main" id="{E31487A4-5F3A-88F8-9A3D-263598062178}"/>
              </a:ext>
            </a:extLst>
          </p:cNvPr>
          <p:cNvPicPr>
            <a:picLocks noChangeAspect="1"/>
          </p:cNvPicPr>
          <p:nvPr/>
        </p:nvPicPr>
        <p:blipFill>
          <a:blip r:embed="rId3"/>
          <a:srcRect/>
          <a:stretch/>
        </p:blipFill>
        <p:spPr>
          <a:xfrm>
            <a:off x="587565" y="4267035"/>
            <a:ext cx="6236626" cy="2125376"/>
          </a:xfrm>
          <a:prstGeom prst="rect">
            <a:avLst/>
          </a:prstGeom>
        </p:spPr>
      </p:pic>
    </p:spTree>
    <p:extLst>
      <p:ext uri="{BB962C8B-B14F-4D97-AF65-F5344CB8AC3E}">
        <p14:creationId xmlns:p14="http://schemas.microsoft.com/office/powerpoint/2010/main" val="569651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a:extLst>
              <a:ext uri="{FF2B5EF4-FFF2-40B4-BE49-F238E27FC236}">
                <a16:creationId xmlns:a16="http://schemas.microsoft.com/office/drawing/2014/main" id="{07644DEF-A531-02A1-FFB7-9C7BF295E22A}"/>
              </a:ext>
            </a:extLst>
          </p:cNvPr>
          <p:cNvPicPr>
            <a:picLocks noGrp="1" noChangeAspect="1"/>
          </p:cNvPicPr>
          <p:nvPr>
            <p:ph type="pic" sz="quarter" idx="13"/>
          </p:nvPr>
        </p:nvPicPr>
        <p:blipFill rotWithShape="1">
          <a:blip r:embed="rId2"/>
          <a:srcRect l="6078" r="6078"/>
          <a:stretch/>
        </p:blipFill>
        <p:spPr>
          <a:xfrm>
            <a:off x="-9153" y="0"/>
            <a:ext cx="6105136" cy="6240787"/>
          </a:xfrm>
        </p:spPr>
      </p:pic>
      <p:pic>
        <p:nvPicPr>
          <p:cNvPr id="23" name="Picture Placeholder 22">
            <a:extLst>
              <a:ext uri="{FF2B5EF4-FFF2-40B4-BE49-F238E27FC236}">
                <a16:creationId xmlns:a16="http://schemas.microsoft.com/office/drawing/2014/main" id="{1E8BE3ED-4647-2CC5-9EE4-BBA8899CC1C0}"/>
              </a:ext>
            </a:extLst>
          </p:cNvPr>
          <p:cNvPicPr>
            <a:picLocks noGrp="1" noChangeAspect="1"/>
          </p:cNvPicPr>
          <p:nvPr>
            <p:ph type="pic" sz="quarter" idx="14"/>
          </p:nvPr>
        </p:nvPicPr>
        <p:blipFill rotWithShape="1">
          <a:blip r:embed="rId3"/>
          <a:srcRect l="14156" r="14156"/>
          <a:stretch/>
        </p:blipFill>
        <p:spPr>
          <a:xfrm>
            <a:off x="6355502" y="211465"/>
            <a:ext cx="4941484" cy="3877363"/>
          </a:xfrm>
        </p:spPr>
      </p:pic>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a:bodyPr>
          <a:lstStyle/>
          <a:p>
            <a:r>
              <a:rPr lang="en-US" sz="4800" dirty="0">
                <a:solidFill>
                  <a:schemeClr val="accent2"/>
                </a:solidFill>
              </a:rPr>
              <a:t>DOM</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Javascript</a:t>
            </a:r>
          </a:p>
        </p:txBody>
      </p:sp>
    </p:spTree>
    <p:extLst>
      <p:ext uri="{BB962C8B-B14F-4D97-AF65-F5344CB8AC3E}">
        <p14:creationId xmlns:p14="http://schemas.microsoft.com/office/powerpoint/2010/main" val="13180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DOM - Document Object Model</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The DOM (or Document Object Model) is a tree-like representation of the contents of a webpage - a tree of “nodes” with different relationships depending on how they’re arranged in the HTML document.</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78E67C2-CAB0-6155-E54A-E8EF08CED8BA}"/>
              </a:ext>
            </a:extLst>
          </p:cNvPr>
          <p:cNvPicPr>
            <a:picLocks noChangeAspect="1"/>
          </p:cNvPicPr>
          <p:nvPr/>
        </p:nvPicPr>
        <p:blipFill>
          <a:blip r:embed="rId2"/>
          <a:stretch>
            <a:fillRect/>
          </a:stretch>
        </p:blipFill>
        <p:spPr>
          <a:xfrm>
            <a:off x="595357" y="3429000"/>
            <a:ext cx="3333750" cy="1143000"/>
          </a:xfrm>
          <a:prstGeom prst="rect">
            <a:avLst/>
          </a:prstGeom>
        </p:spPr>
      </p:pic>
      <p:sp>
        <p:nvSpPr>
          <p:cNvPr id="9" name="TextBox 8">
            <a:extLst>
              <a:ext uri="{FF2B5EF4-FFF2-40B4-BE49-F238E27FC236}">
                <a16:creationId xmlns:a16="http://schemas.microsoft.com/office/drawing/2014/main" id="{51F169D0-4952-89FE-5BFD-F150C82A4173}"/>
              </a:ext>
            </a:extLst>
          </p:cNvPr>
          <p:cNvSpPr txBox="1"/>
          <p:nvPr/>
        </p:nvSpPr>
        <p:spPr>
          <a:xfrm>
            <a:off x="512064" y="4709601"/>
            <a:ext cx="11167872" cy="830997"/>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In the above example, the </a:t>
            </a:r>
            <a:r>
              <a:rPr lang="en-US" sz="1600" b="1" i="0" u="none" strike="noStrike" dirty="0">
                <a:solidFill>
                  <a:srgbClr val="000000"/>
                </a:solidFill>
                <a:effectLst/>
                <a:latin typeface="Calibri" panose="020F0502020204030204" pitchFamily="34" charset="0"/>
                <a:cs typeface="Calibri" panose="020F0502020204030204" pitchFamily="34" charset="0"/>
              </a:rPr>
              <a:t>&lt;div class="display"&gt;&lt;/div&gt;</a:t>
            </a:r>
            <a:r>
              <a:rPr lang="en-US" sz="1600" b="0" i="0" u="none" strike="noStrike" dirty="0">
                <a:solidFill>
                  <a:srgbClr val="000000"/>
                </a:solidFill>
                <a:effectLst/>
                <a:latin typeface="Calibri" panose="020F0502020204030204" pitchFamily="34" charset="0"/>
                <a:cs typeface="Calibri" panose="020F0502020204030204" pitchFamily="34" charset="0"/>
              </a:rPr>
              <a:t> is a “child” of </a:t>
            </a:r>
            <a:r>
              <a:rPr lang="en-US" sz="1600" b="1" i="0" u="none" strike="noStrike" dirty="0">
                <a:solidFill>
                  <a:srgbClr val="000000"/>
                </a:solidFill>
                <a:effectLst/>
                <a:latin typeface="Calibri" panose="020F0502020204030204" pitchFamily="34" charset="0"/>
                <a:cs typeface="Calibri" panose="020F0502020204030204" pitchFamily="34" charset="0"/>
              </a:rPr>
              <a:t>&lt;div id="container"&gt;&lt;/div&gt; </a:t>
            </a:r>
            <a:r>
              <a:rPr lang="en-US" sz="1600" b="0" i="0" u="none" strike="noStrike" dirty="0">
                <a:solidFill>
                  <a:srgbClr val="000000"/>
                </a:solidFill>
                <a:effectLst/>
                <a:latin typeface="Calibri" panose="020F0502020204030204" pitchFamily="34" charset="0"/>
                <a:cs typeface="Calibri" panose="020F0502020204030204" pitchFamily="34" charset="0"/>
              </a:rPr>
              <a:t>and a sibling to </a:t>
            </a:r>
            <a:r>
              <a:rPr lang="en-US" sz="1600" b="1" i="0" u="none" strike="noStrike" dirty="0">
                <a:solidFill>
                  <a:srgbClr val="000000"/>
                </a:solidFill>
                <a:effectLst/>
                <a:latin typeface="Calibri" panose="020F0502020204030204" pitchFamily="34" charset="0"/>
                <a:cs typeface="Calibri" panose="020F0502020204030204" pitchFamily="34" charset="0"/>
              </a:rPr>
              <a:t>&lt;div class="controls"&gt;&lt;/div&gt;</a:t>
            </a:r>
            <a:r>
              <a:rPr lang="en-US" sz="1600" b="0" i="0" u="none" strike="noStrike" dirty="0">
                <a:solidFill>
                  <a:srgbClr val="000000"/>
                </a:solidFill>
                <a:effectLst/>
                <a:latin typeface="Calibri" panose="020F0502020204030204" pitchFamily="34" charset="0"/>
                <a:cs typeface="Calibri" panose="020F0502020204030204" pitchFamily="34" charset="0"/>
              </a:rPr>
              <a:t>. Think of it like a family tree. </a:t>
            </a:r>
            <a:r>
              <a:rPr lang="en-US" sz="1600" b="1" i="0" u="none" strike="noStrike" dirty="0">
                <a:solidFill>
                  <a:srgbClr val="000000"/>
                </a:solidFill>
                <a:effectLst/>
                <a:latin typeface="Calibri" panose="020F0502020204030204" pitchFamily="34" charset="0"/>
                <a:cs typeface="Calibri" panose="020F0502020204030204" pitchFamily="34" charset="0"/>
              </a:rPr>
              <a:t>&lt;div id="container"&gt;&lt;/div&gt; </a:t>
            </a:r>
            <a:r>
              <a:rPr lang="en-US" sz="1600" b="0" i="0" u="none" strike="noStrike" dirty="0">
                <a:solidFill>
                  <a:srgbClr val="000000"/>
                </a:solidFill>
                <a:effectLst/>
                <a:latin typeface="Calibri" panose="020F0502020204030204" pitchFamily="34" charset="0"/>
                <a:cs typeface="Calibri" panose="020F0502020204030204" pitchFamily="34" charset="0"/>
              </a:rPr>
              <a:t>is a parent, with its children on the next level, each on their own “branch”.</a:t>
            </a:r>
            <a:endParaRPr lang="en-US" sz="1600"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3792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DOM - Document Object Model</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830997"/>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When working with the DOM, you use “selectors” to target the nodes you want to work with. You can use a combination of CSS-style selectors and relationship properties to target the nodes you want. Let’s start with CSS-style selectors. In the example, you could use the following selectors to refer to </a:t>
            </a:r>
            <a:r>
              <a:rPr lang="en-US" sz="1600" b="1" i="0" u="none" strike="noStrike" dirty="0">
                <a:solidFill>
                  <a:srgbClr val="000000"/>
                </a:solidFill>
                <a:effectLst/>
                <a:latin typeface="Calibri" panose="020F0502020204030204" pitchFamily="34" charset="0"/>
                <a:cs typeface="Calibri" panose="020F0502020204030204" pitchFamily="34" charset="0"/>
              </a:rPr>
              <a:t>&lt;div class="display"&gt;&lt;/div&gt;</a:t>
            </a:r>
            <a:r>
              <a:rPr lang="en-US" sz="1600" b="0" i="0" u="none" strike="noStrike" dirty="0">
                <a:solidFill>
                  <a:srgbClr val="000000"/>
                </a:solidFill>
                <a:effectLst/>
                <a:latin typeface="Calibri" panose="020F0502020204030204" pitchFamily="34" charset="0"/>
                <a:cs typeface="Calibri" panose="020F0502020204030204" pitchFamily="34" charset="0"/>
              </a:rPr>
              <a:t>:</a:t>
            </a:r>
            <a:endParaRPr lang="en-US" sz="1600" b="0"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C1C1FF9-8888-0316-690E-587C226CA198}"/>
              </a:ext>
            </a:extLst>
          </p:cNvPr>
          <p:cNvSpPr txBox="1"/>
          <p:nvPr/>
        </p:nvSpPr>
        <p:spPr>
          <a:xfrm>
            <a:off x="4563947" y="3585002"/>
            <a:ext cx="6094602" cy="1077218"/>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div.display</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.display</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#container &gt; .display</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div#container &gt; div.display</a:t>
            </a:r>
          </a:p>
        </p:txBody>
      </p:sp>
      <p:pic>
        <p:nvPicPr>
          <p:cNvPr id="10" name="Picture 9">
            <a:extLst>
              <a:ext uri="{FF2B5EF4-FFF2-40B4-BE49-F238E27FC236}">
                <a16:creationId xmlns:a16="http://schemas.microsoft.com/office/drawing/2014/main" id="{68F87592-CFDE-82B0-C81A-A798032CE6CE}"/>
              </a:ext>
            </a:extLst>
          </p:cNvPr>
          <p:cNvPicPr>
            <a:picLocks noChangeAspect="1"/>
          </p:cNvPicPr>
          <p:nvPr/>
        </p:nvPicPr>
        <p:blipFill>
          <a:blip r:embed="rId2"/>
          <a:stretch>
            <a:fillRect/>
          </a:stretch>
        </p:blipFill>
        <p:spPr>
          <a:xfrm>
            <a:off x="595357" y="3552111"/>
            <a:ext cx="3333750" cy="1143000"/>
          </a:xfrm>
          <a:prstGeom prst="rect">
            <a:avLst/>
          </a:prstGeom>
        </p:spPr>
      </p:pic>
    </p:spTree>
    <p:extLst>
      <p:ext uri="{BB962C8B-B14F-4D97-AF65-F5344CB8AC3E}">
        <p14:creationId xmlns:p14="http://schemas.microsoft.com/office/powerpoint/2010/main" val="886625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DOM - Document Object Model</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You can also use relational selectors </a:t>
            </a:r>
            <a:r>
              <a:rPr lang="en-US" sz="1600" b="1" i="0" u="none" strike="noStrike" dirty="0">
                <a:solidFill>
                  <a:srgbClr val="000000"/>
                </a:solidFill>
                <a:effectLst/>
                <a:latin typeface="Calibri" panose="020F0502020204030204" pitchFamily="34" charset="0"/>
                <a:cs typeface="Calibri" panose="020F0502020204030204" pitchFamily="34" charset="0"/>
              </a:rPr>
              <a:t>(i.e. firstElementChild or lastElementChild etc.)</a:t>
            </a:r>
            <a:r>
              <a:rPr lang="en-US" sz="1600" b="0" i="0" u="none" strike="noStrike" dirty="0">
                <a:solidFill>
                  <a:srgbClr val="000000"/>
                </a:solidFill>
                <a:effectLst/>
                <a:latin typeface="Calibri" panose="020F0502020204030204" pitchFamily="34" charset="0"/>
                <a:cs typeface="Calibri" panose="020F0502020204030204" pitchFamily="34" charset="0"/>
              </a:rPr>
              <a:t> with special properties owned by the nodes. So you’re identifying a certain node based on its relationships to the nodes around it. </a:t>
            </a:r>
            <a:endParaRPr lang="en-US" sz="1600" b="0" dirty="0">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F7358D9-7142-8222-F45F-7FE4B8A2329B}"/>
              </a:ext>
            </a:extLst>
          </p:cNvPr>
          <p:cNvPicPr>
            <a:picLocks noChangeAspect="1"/>
          </p:cNvPicPr>
          <p:nvPr/>
        </p:nvPicPr>
        <p:blipFill>
          <a:blip r:embed="rId2"/>
          <a:stretch>
            <a:fillRect/>
          </a:stretch>
        </p:blipFill>
        <p:spPr>
          <a:xfrm>
            <a:off x="588845" y="3341733"/>
            <a:ext cx="8296275" cy="3076575"/>
          </a:xfrm>
          <a:prstGeom prst="rect">
            <a:avLst/>
          </a:prstGeom>
        </p:spPr>
      </p:pic>
    </p:spTree>
    <p:extLst>
      <p:ext uri="{BB962C8B-B14F-4D97-AF65-F5344CB8AC3E}">
        <p14:creationId xmlns:p14="http://schemas.microsoft.com/office/powerpoint/2010/main" val="801779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DOM methods</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1077218"/>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When your HTML code is parsed by a web browser, it is converted to the DOM as was mentioned above. One of the primary differences is that these nodes are objects that have many properties and methods attached to them. These properties and methods are the primary tools we are going to use to manipulate our webpage with JavaScript. We’ll start with the query selectors - those that help you target nodes.</a:t>
            </a:r>
            <a:endParaRPr lang="en-US" sz="1600" b="0"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846857E-51C9-16D9-371C-332129B325F3}"/>
              </a:ext>
            </a:extLst>
          </p:cNvPr>
          <p:cNvSpPr txBox="1"/>
          <p:nvPr/>
        </p:nvSpPr>
        <p:spPr>
          <a:xfrm>
            <a:off x="512064" y="3850954"/>
            <a:ext cx="11167871" cy="1261884"/>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Query Selectors:</a:t>
            </a:r>
          </a:p>
          <a:p>
            <a:pPr marL="285750" indent="-285750">
              <a:buFont typeface="Arial" panose="020B0604020202020204" pitchFamily="34" charset="0"/>
              <a:buChar char="•"/>
            </a:pPr>
            <a:r>
              <a:rPr lang="en-US" sz="1600" b="1" dirty="0">
                <a:latin typeface="Calibri" panose="020F0502020204030204" pitchFamily="34" charset="0"/>
                <a:cs typeface="Calibri" panose="020F0502020204030204" pitchFamily="34" charset="0"/>
              </a:rPr>
              <a:t>element.querySelector(selector)</a:t>
            </a:r>
            <a:r>
              <a:rPr lang="en-US" sz="1600" dirty="0">
                <a:latin typeface="Calibri" panose="020F0502020204030204" pitchFamily="34" charset="0"/>
                <a:cs typeface="Calibri" panose="020F0502020204030204" pitchFamily="34" charset="0"/>
              </a:rPr>
              <a:t> returns a reference to the first match of selector</a:t>
            </a:r>
          </a:p>
          <a:p>
            <a:pPr marL="285750" indent="-285750">
              <a:buFont typeface="Arial" panose="020B0604020202020204" pitchFamily="34" charset="0"/>
              <a:buChar char="•"/>
            </a:pPr>
            <a:r>
              <a:rPr lang="en-US" sz="1600" b="1" dirty="0">
                <a:latin typeface="Calibri" panose="020F0502020204030204" pitchFamily="34" charset="0"/>
                <a:cs typeface="Calibri" panose="020F0502020204030204" pitchFamily="34" charset="0"/>
              </a:rPr>
              <a:t>element.querySelectorAll(selectors)</a:t>
            </a:r>
            <a:r>
              <a:rPr lang="en-US" sz="1600" dirty="0">
                <a:latin typeface="Calibri" panose="020F0502020204030204" pitchFamily="34" charset="0"/>
                <a:cs typeface="Calibri" panose="020F0502020204030204" pitchFamily="34" charset="0"/>
              </a:rPr>
              <a:t> returns a “nodelist” containing references to all of the matches of the selectors</a:t>
            </a:r>
          </a:p>
          <a:p>
            <a:endParaRPr lang="en-US" sz="1400" i="1" dirty="0">
              <a:latin typeface="Calibri" panose="020F0502020204030204" pitchFamily="34" charset="0"/>
              <a:cs typeface="Calibri" panose="020F0502020204030204" pitchFamily="34" charset="0"/>
            </a:endParaRPr>
          </a:p>
          <a:p>
            <a:r>
              <a:rPr lang="en-US" sz="1400" i="1" dirty="0">
                <a:latin typeface="Calibri" panose="020F0502020204030204" pitchFamily="34" charset="0"/>
                <a:cs typeface="Calibri" panose="020F0502020204030204" pitchFamily="34" charset="0"/>
              </a:rPr>
              <a:t>*There are several other, more specific queries, that offer potential (marginal) performance benefits, but we won’t be going over them now.</a:t>
            </a:r>
          </a:p>
        </p:txBody>
      </p:sp>
      <p:sp>
        <p:nvSpPr>
          <p:cNvPr id="8" name="TextBox 7">
            <a:extLst>
              <a:ext uri="{FF2B5EF4-FFF2-40B4-BE49-F238E27FC236}">
                <a16:creationId xmlns:a16="http://schemas.microsoft.com/office/drawing/2014/main" id="{90596CB8-EDA1-BE1A-61E7-6A31FC30AE46}"/>
              </a:ext>
            </a:extLst>
          </p:cNvPr>
          <p:cNvSpPr txBox="1"/>
          <p:nvPr/>
        </p:nvSpPr>
        <p:spPr>
          <a:xfrm>
            <a:off x="512064" y="5421421"/>
            <a:ext cx="11167871" cy="830997"/>
          </a:xfrm>
          <a:prstGeom prst="rect">
            <a:avLst/>
          </a:prstGeom>
          <a:noFill/>
        </p:spPr>
        <p:txBody>
          <a:bodyPr wrap="square">
            <a:spAutoFit/>
          </a:bodyPr>
          <a:lstStyle/>
          <a:p>
            <a:r>
              <a:rPr lang="en-US" sz="1600" dirty="0">
                <a:solidFill>
                  <a:schemeClr val="accent1"/>
                </a:solidFill>
                <a:latin typeface="Calibri" panose="020F0502020204030204" pitchFamily="34" charset="0"/>
                <a:cs typeface="Calibri" panose="020F0502020204030204" pitchFamily="34" charset="0"/>
              </a:rPr>
              <a:t>Note:</a:t>
            </a:r>
            <a:r>
              <a:rPr lang="en-US" sz="1600" dirty="0">
                <a:latin typeface="Calibri" panose="020F0502020204030204" pitchFamily="34" charset="0"/>
                <a:cs typeface="Calibri" panose="020F0502020204030204" pitchFamily="34" charset="0"/>
              </a:rPr>
              <a:t> when using </a:t>
            </a:r>
            <a:r>
              <a:rPr lang="en-US" sz="1600" b="1" dirty="0">
                <a:latin typeface="Calibri" panose="020F0502020204030204" pitchFamily="34" charset="0"/>
                <a:cs typeface="Calibri" panose="020F0502020204030204" pitchFamily="34" charset="0"/>
              </a:rPr>
              <a:t>querySelectorAll</a:t>
            </a:r>
            <a:r>
              <a:rPr lang="en-US" sz="1600" dirty="0">
                <a:latin typeface="Calibri" panose="020F0502020204030204" pitchFamily="34" charset="0"/>
                <a:cs typeface="Calibri" panose="020F0502020204030204" pitchFamily="34" charset="0"/>
              </a:rPr>
              <a:t>, the return value is not an array. It looks like an array, and it somewhat acts like an array, but it’s really a “nodelist”. The big distinction is that several array methods are missing from nodelists. One solution, if problems arise, is to convert the nodelist into an array. You can do this with </a:t>
            </a:r>
            <a:r>
              <a:rPr lang="en-US" sz="1600" b="1" dirty="0">
                <a:latin typeface="Calibri" panose="020F0502020204030204" pitchFamily="34" charset="0"/>
                <a:cs typeface="Calibri" panose="020F0502020204030204" pitchFamily="34" charset="0"/>
              </a:rPr>
              <a:t>Array.from()</a:t>
            </a:r>
            <a:r>
              <a:rPr lang="en-US" sz="1600" dirty="0">
                <a:latin typeface="Calibri" panose="020F0502020204030204" pitchFamily="34" charset="0"/>
                <a:cs typeface="Calibri" panose="020F0502020204030204" pitchFamily="34" charset="0"/>
              </a:rPr>
              <a:t> or the </a:t>
            </a:r>
            <a:r>
              <a:rPr lang="en-US" sz="1600" dirty="0">
                <a:latin typeface="Calibri" panose="020F0502020204030204" pitchFamily="34" charset="0"/>
                <a:cs typeface="Calibri" panose="020F0502020204030204" pitchFamily="34" charset="0"/>
                <a:hlinkClick r:id="rId2"/>
              </a:rPr>
              <a:t>spread operator</a:t>
            </a:r>
            <a:r>
              <a:rPr lang="en-US" sz="1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5227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Element creation</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830997"/>
          </a:xfrm>
          <a:prstGeom prst="rect">
            <a:avLst/>
          </a:prstGeom>
          <a:noFill/>
        </p:spPr>
        <p:txBody>
          <a:bodyPr wrap="square" rtlCol="0">
            <a:spAutoFit/>
          </a:bodyPr>
          <a:lstStyle/>
          <a:p>
            <a:pPr rtl="0">
              <a:spcBef>
                <a:spcPts val="0"/>
              </a:spcBef>
              <a:spcAft>
                <a:spcPts val="1800"/>
              </a:spcAft>
            </a:pPr>
            <a:r>
              <a:rPr lang="en-US" sz="1600" b="1" i="0" u="none" strike="noStrike" dirty="0">
                <a:solidFill>
                  <a:srgbClr val="000000"/>
                </a:solidFill>
                <a:effectLst/>
                <a:latin typeface="Calibri" panose="020F0502020204030204" pitchFamily="34" charset="0"/>
                <a:cs typeface="Calibri" panose="020F0502020204030204" pitchFamily="34" charset="0"/>
              </a:rPr>
              <a:t>document.createElement(tagName, [options])</a:t>
            </a:r>
            <a:r>
              <a:rPr lang="en-US" sz="1600" b="0" i="0" u="none" strike="noStrike" dirty="0">
                <a:solidFill>
                  <a:srgbClr val="000000"/>
                </a:solidFill>
                <a:effectLst/>
                <a:latin typeface="Calibri" panose="020F0502020204030204" pitchFamily="34" charset="0"/>
                <a:cs typeface="Calibri" panose="020F0502020204030204" pitchFamily="34" charset="0"/>
              </a:rPr>
              <a:t> creates a new element of tag type </a:t>
            </a:r>
            <a:r>
              <a:rPr lang="en-US" sz="1600" b="1" i="0" u="none" strike="noStrike" dirty="0">
                <a:solidFill>
                  <a:srgbClr val="000000"/>
                </a:solidFill>
                <a:effectLst/>
                <a:latin typeface="Calibri" panose="020F0502020204030204" pitchFamily="34" charset="0"/>
                <a:cs typeface="Calibri" panose="020F0502020204030204" pitchFamily="34" charset="0"/>
              </a:rPr>
              <a:t>tagName</a:t>
            </a:r>
            <a:r>
              <a:rPr lang="en-US" sz="1600" b="0" i="0" u="none" strike="noStrike" dirty="0">
                <a:solidFill>
                  <a:srgbClr val="000000"/>
                </a:solidFill>
                <a:effectLst/>
                <a:latin typeface="Calibri" panose="020F0502020204030204" pitchFamily="34" charset="0"/>
                <a:cs typeface="Calibri" panose="020F0502020204030204" pitchFamily="34" charset="0"/>
              </a:rPr>
              <a:t>. [options] in this case means you can add some optional parameters to the function. This function does </a:t>
            </a:r>
            <a:r>
              <a:rPr lang="en-US" sz="1600" b="1" i="0" u="none" strike="noStrike" dirty="0">
                <a:solidFill>
                  <a:srgbClr val="000000"/>
                </a:solidFill>
                <a:effectLst/>
                <a:latin typeface="Calibri" panose="020F0502020204030204" pitchFamily="34" charset="0"/>
                <a:cs typeface="Calibri" panose="020F0502020204030204" pitchFamily="34" charset="0"/>
              </a:rPr>
              <a:t>NOT </a:t>
            </a:r>
            <a:r>
              <a:rPr lang="en-US" sz="1600" b="0" i="0" u="none" strike="noStrike" dirty="0">
                <a:solidFill>
                  <a:srgbClr val="000000"/>
                </a:solidFill>
                <a:effectLst/>
                <a:latin typeface="Calibri" panose="020F0502020204030204" pitchFamily="34" charset="0"/>
                <a:cs typeface="Calibri" panose="020F0502020204030204" pitchFamily="34" charset="0"/>
              </a:rPr>
              <a:t>put your new element into the DOM - it simply creates it in memory. This is so that you can manipulate the element (by adding styles, classes, ids, text, etc.) before placing it on the page. </a:t>
            </a:r>
            <a:endParaRPr lang="en-US" sz="1600" b="0"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846857E-51C9-16D9-371C-332129B325F3}"/>
              </a:ext>
            </a:extLst>
          </p:cNvPr>
          <p:cNvSpPr txBox="1"/>
          <p:nvPr/>
        </p:nvSpPr>
        <p:spPr>
          <a:xfrm>
            <a:off x="512064" y="3641229"/>
            <a:ext cx="11167871" cy="1261884"/>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Query Selectors:</a:t>
            </a:r>
          </a:p>
          <a:p>
            <a:pPr marL="285750" indent="-285750">
              <a:buFont typeface="Arial" panose="020B0604020202020204" pitchFamily="34" charset="0"/>
              <a:buChar char="•"/>
            </a:pPr>
            <a:r>
              <a:rPr lang="en-US" sz="1600" b="1" dirty="0">
                <a:latin typeface="Calibri" panose="020F0502020204030204" pitchFamily="34" charset="0"/>
                <a:cs typeface="Calibri" panose="020F0502020204030204" pitchFamily="34" charset="0"/>
              </a:rPr>
              <a:t>element.querySelector(selector)</a:t>
            </a:r>
            <a:r>
              <a:rPr lang="en-US" sz="1600" dirty="0">
                <a:latin typeface="Calibri" panose="020F0502020204030204" pitchFamily="34" charset="0"/>
                <a:cs typeface="Calibri" panose="020F0502020204030204" pitchFamily="34" charset="0"/>
              </a:rPr>
              <a:t> returns a reference to the first match of selector</a:t>
            </a:r>
          </a:p>
          <a:p>
            <a:pPr marL="285750" indent="-285750">
              <a:buFont typeface="Arial" panose="020B0604020202020204" pitchFamily="34" charset="0"/>
              <a:buChar char="•"/>
            </a:pPr>
            <a:r>
              <a:rPr lang="en-US" sz="1600" b="1" dirty="0">
                <a:latin typeface="Calibri" panose="020F0502020204030204" pitchFamily="34" charset="0"/>
                <a:cs typeface="Calibri" panose="020F0502020204030204" pitchFamily="34" charset="0"/>
              </a:rPr>
              <a:t>element.querySelectorAll(selectors)</a:t>
            </a:r>
            <a:r>
              <a:rPr lang="en-US" sz="1600" dirty="0">
                <a:latin typeface="Calibri" panose="020F0502020204030204" pitchFamily="34" charset="0"/>
                <a:cs typeface="Calibri" panose="020F0502020204030204" pitchFamily="34" charset="0"/>
              </a:rPr>
              <a:t> returns a “nodelist” containing references to all of the matches of the selectors</a:t>
            </a:r>
          </a:p>
          <a:p>
            <a:endParaRPr lang="en-US" sz="1400" i="1" dirty="0">
              <a:latin typeface="Calibri" panose="020F0502020204030204" pitchFamily="34" charset="0"/>
              <a:cs typeface="Calibri" panose="020F0502020204030204" pitchFamily="34" charset="0"/>
            </a:endParaRPr>
          </a:p>
          <a:p>
            <a:r>
              <a:rPr lang="en-US" sz="1400" i="1" dirty="0">
                <a:latin typeface="Calibri" panose="020F0502020204030204" pitchFamily="34" charset="0"/>
                <a:cs typeface="Calibri" panose="020F0502020204030204" pitchFamily="34" charset="0"/>
              </a:rPr>
              <a:t>*There are several other, more specific queries, that offer potential (marginal) performance benefits, but we won’t be going over them now.</a:t>
            </a:r>
          </a:p>
        </p:txBody>
      </p:sp>
      <p:sp>
        <p:nvSpPr>
          <p:cNvPr id="8" name="TextBox 7">
            <a:extLst>
              <a:ext uri="{FF2B5EF4-FFF2-40B4-BE49-F238E27FC236}">
                <a16:creationId xmlns:a16="http://schemas.microsoft.com/office/drawing/2014/main" id="{90596CB8-EDA1-BE1A-61E7-6A31FC30AE46}"/>
              </a:ext>
            </a:extLst>
          </p:cNvPr>
          <p:cNvSpPr txBox="1"/>
          <p:nvPr/>
        </p:nvSpPr>
        <p:spPr>
          <a:xfrm>
            <a:off x="512064" y="5421421"/>
            <a:ext cx="11167871" cy="830997"/>
          </a:xfrm>
          <a:prstGeom prst="rect">
            <a:avLst/>
          </a:prstGeom>
          <a:noFill/>
        </p:spPr>
        <p:txBody>
          <a:bodyPr wrap="square">
            <a:spAutoFit/>
          </a:bodyPr>
          <a:lstStyle/>
          <a:p>
            <a:r>
              <a:rPr lang="en-US" sz="1600" dirty="0">
                <a:solidFill>
                  <a:schemeClr val="accent1"/>
                </a:solidFill>
                <a:latin typeface="Calibri" panose="020F0502020204030204" pitchFamily="34" charset="0"/>
                <a:cs typeface="Calibri" panose="020F0502020204030204" pitchFamily="34" charset="0"/>
              </a:rPr>
              <a:t>Note:</a:t>
            </a:r>
            <a:r>
              <a:rPr lang="en-US" sz="1600" dirty="0">
                <a:latin typeface="Calibri" panose="020F0502020204030204" pitchFamily="34" charset="0"/>
                <a:cs typeface="Calibri" panose="020F0502020204030204" pitchFamily="34" charset="0"/>
              </a:rPr>
              <a:t> when using </a:t>
            </a:r>
            <a:r>
              <a:rPr lang="en-US" sz="1600" b="1" dirty="0">
                <a:latin typeface="Calibri" panose="020F0502020204030204" pitchFamily="34" charset="0"/>
                <a:cs typeface="Calibri" panose="020F0502020204030204" pitchFamily="34" charset="0"/>
              </a:rPr>
              <a:t>querySelectorAll</a:t>
            </a:r>
            <a:r>
              <a:rPr lang="en-US" sz="1600" dirty="0">
                <a:latin typeface="Calibri" panose="020F0502020204030204" pitchFamily="34" charset="0"/>
                <a:cs typeface="Calibri" panose="020F0502020204030204" pitchFamily="34" charset="0"/>
              </a:rPr>
              <a:t>, the return value is not an array. It looks like an array, and it somewhat acts like an array, but it’s really a “nodelist”. The big distinction is that several array methods are missing from nodelists. One solution, if problems arise, is to convert the nodelist into an array. You can do this with </a:t>
            </a:r>
            <a:r>
              <a:rPr lang="en-US" sz="1600" b="1" dirty="0">
                <a:latin typeface="Calibri" panose="020F0502020204030204" pitchFamily="34" charset="0"/>
                <a:cs typeface="Calibri" panose="020F0502020204030204" pitchFamily="34" charset="0"/>
              </a:rPr>
              <a:t>Array.from()</a:t>
            </a:r>
            <a:r>
              <a:rPr lang="en-US" sz="1600" dirty="0">
                <a:latin typeface="Calibri" panose="020F0502020204030204" pitchFamily="34" charset="0"/>
                <a:cs typeface="Calibri" panose="020F0502020204030204" pitchFamily="34" charset="0"/>
              </a:rPr>
              <a:t> or the </a:t>
            </a:r>
            <a:r>
              <a:rPr lang="en-US" sz="1600" dirty="0">
                <a:latin typeface="Calibri" panose="020F0502020204030204" pitchFamily="34" charset="0"/>
                <a:cs typeface="Calibri" panose="020F0502020204030204" pitchFamily="34" charset="0"/>
                <a:hlinkClick r:id="rId2"/>
              </a:rPr>
              <a:t>spread operator</a:t>
            </a:r>
            <a:r>
              <a:rPr lang="en-US" sz="1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528254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Element creation</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38554"/>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You can place the element into the DOM with one of the following methods:</a:t>
            </a:r>
            <a:endParaRPr lang="en-US" sz="1600"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846857E-51C9-16D9-371C-332129B325F3}"/>
              </a:ext>
            </a:extLst>
          </p:cNvPr>
          <p:cNvSpPr txBox="1"/>
          <p:nvPr/>
        </p:nvSpPr>
        <p:spPr>
          <a:xfrm>
            <a:off x="512063" y="3136612"/>
            <a:ext cx="11167871"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parentNode.appendChild(childNode) appends childNode as the last child of parentNode</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parentNode.insertBefore(newNode, referenceNode) inserts newNode into parentNode before referenceNode</a:t>
            </a:r>
            <a:endParaRPr lang="en-US" sz="1400" i="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569B1AB-72BB-0FE4-AF19-2ED542AA4380}"/>
              </a:ext>
            </a:extLst>
          </p:cNvPr>
          <p:cNvSpPr txBox="1"/>
          <p:nvPr/>
        </p:nvSpPr>
        <p:spPr>
          <a:xfrm>
            <a:off x="512062" y="3812821"/>
            <a:ext cx="11167872" cy="338554"/>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You can remove the element from the DOM with the following method:</a:t>
            </a:r>
            <a:endParaRPr lang="en-US" sz="1600"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A5C11F32-FCB7-78AE-AC75-7CEF1405B7C7}"/>
              </a:ext>
            </a:extLst>
          </p:cNvPr>
          <p:cNvSpPr txBox="1"/>
          <p:nvPr/>
        </p:nvSpPr>
        <p:spPr>
          <a:xfrm>
            <a:off x="512062" y="4236871"/>
            <a:ext cx="11167870" cy="338554"/>
          </a:xfrm>
          <a:prstGeom prst="rect">
            <a:avLst/>
          </a:prstGeom>
          <a:noFill/>
        </p:spPr>
        <p:txBody>
          <a:bodyPr wrap="square">
            <a:spAutoFit/>
          </a:bodyPr>
          <a:lstStyle/>
          <a:p>
            <a:pPr marL="285750" indent="-285750">
              <a:buFont typeface="Arial" panose="020B0604020202020204" pitchFamily="34" charset="0"/>
              <a:buChar char="•"/>
            </a:pPr>
            <a:r>
              <a:rPr lang="en-US" sz="1600" dirty="0" err="1">
                <a:latin typeface="Calibri" panose="020F0502020204030204" pitchFamily="34" charset="0"/>
                <a:cs typeface="Calibri" panose="020F0502020204030204" pitchFamily="34" charset="0"/>
              </a:rPr>
              <a:t>parentNode.removeChild</a:t>
            </a:r>
            <a:r>
              <a:rPr lang="en-US" sz="1600" dirty="0">
                <a:latin typeface="Calibri" panose="020F0502020204030204" pitchFamily="34" charset="0"/>
                <a:cs typeface="Calibri" panose="020F0502020204030204" pitchFamily="34" charset="0"/>
              </a:rPr>
              <a:t>(child) removes child from parentNode on the DOM and returns a reference to child</a:t>
            </a:r>
          </a:p>
        </p:txBody>
      </p:sp>
    </p:spTree>
    <p:extLst>
      <p:ext uri="{BB962C8B-B14F-4D97-AF65-F5344CB8AC3E}">
        <p14:creationId xmlns:p14="http://schemas.microsoft.com/office/powerpoint/2010/main" val="3535036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Altering elements</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When you have a reference to an element, you can use that reference to alter the element’s own properties. This allows you to do many useful alterations, like adding/removing and altering attributes, changing classes, adding </a:t>
            </a:r>
            <a:r>
              <a:rPr lang="en-US" sz="1600" i="0" u="none" strike="noStrike" dirty="0">
                <a:solidFill>
                  <a:srgbClr val="000000"/>
                </a:solidFill>
                <a:effectLst/>
                <a:latin typeface="Calibri" panose="020F0502020204030204" pitchFamily="34" charset="0"/>
                <a:cs typeface="Calibri" panose="020F0502020204030204" pitchFamily="34" charset="0"/>
                <a:hlinkClick r:id="rId2"/>
              </a:rPr>
              <a:t>inline style</a:t>
            </a:r>
            <a:r>
              <a:rPr lang="en-US" sz="1600" i="0" u="none" strike="noStrike" dirty="0">
                <a:solidFill>
                  <a:srgbClr val="000000"/>
                </a:solidFill>
                <a:effectLst/>
                <a:latin typeface="Calibri" panose="020F0502020204030204" pitchFamily="34" charset="0"/>
                <a:cs typeface="Calibri" panose="020F0502020204030204" pitchFamily="34" charset="0"/>
              </a:rPr>
              <a:t> information and more.</a:t>
            </a:r>
            <a:endParaRPr lang="en-US" sz="1600"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569B1AB-72BB-0FE4-AF19-2ED542AA4380}"/>
              </a:ext>
            </a:extLst>
          </p:cNvPr>
          <p:cNvSpPr txBox="1"/>
          <p:nvPr/>
        </p:nvSpPr>
        <p:spPr>
          <a:xfrm>
            <a:off x="512064" y="4138517"/>
            <a:ext cx="11167872" cy="338554"/>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How to add inline style:</a:t>
            </a:r>
            <a:endParaRPr lang="en-US" sz="1600" dirty="0">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794749F-BF6A-6866-6634-4AB597B4E31F}"/>
              </a:ext>
            </a:extLst>
          </p:cNvPr>
          <p:cNvPicPr>
            <a:picLocks noChangeAspect="1"/>
          </p:cNvPicPr>
          <p:nvPr/>
        </p:nvPicPr>
        <p:blipFill>
          <a:blip r:embed="rId3"/>
          <a:stretch>
            <a:fillRect/>
          </a:stretch>
        </p:blipFill>
        <p:spPr>
          <a:xfrm>
            <a:off x="597103" y="3333630"/>
            <a:ext cx="5157745" cy="638249"/>
          </a:xfrm>
          <a:prstGeom prst="rect">
            <a:avLst/>
          </a:prstGeom>
        </p:spPr>
      </p:pic>
      <p:pic>
        <p:nvPicPr>
          <p:cNvPr id="8" name="Picture 7">
            <a:extLst>
              <a:ext uri="{FF2B5EF4-FFF2-40B4-BE49-F238E27FC236}">
                <a16:creationId xmlns:a16="http://schemas.microsoft.com/office/drawing/2014/main" id="{535EDADA-43D1-74FD-C4D3-4CCF1F406125}"/>
              </a:ext>
            </a:extLst>
          </p:cNvPr>
          <p:cNvPicPr>
            <a:picLocks noChangeAspect="1"/>
          </p:cNvPicPr>
          <p:nvPr/>
        </p:nvPicPr>
        <p:blipFill>
          <a:blip r:embed="rId4"/>
          <a:stretch>
            <a:fillRect/>
          </a:stretch>
        </p:blipFill>
        <p:spPr>
          <a:xfrm>
            <a:off x="597103" y="4477071"/>
            <a:ext cx="5157745" cy="1774145"/>
          </a:xfrm>
          <a:prstGeom prst="rect">
            <a:avLst/>
          </a:prstGeom>
        </p:spPr>
      </p:pic>
    </p:spTree>
    <p:extLst>
      <p:ext uri="{BB962C8B-B14F-4D97-AF65-F5344CB8AC3E}">
        <p14:creationId xmlns:p14="http://schemas.microsoft.com/office/powerpoint/2010/main" val="891026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Altering elements</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Note that if you’re accessing a </a:t>
            </a:r>
            <a:r>
              <a:rPr lang="en-US" sz="1600" i="1" u="none" strike="noStrike" dirty="0">
                <a:solidFill>
                  <a:srgbClr val="000000"/>
                </a:solidFill>
                <a:effectLst/>
                <a:latin typeface="Calibri" panose="020F0502020204030204" pitchFamily="34" charset="0"/>
                <a:cs typeface="Calibri" panose="020F0502020204030204" pitchFamily="34" charset="0"/>
              </a:rPr>
              <a:t>kebab-cased</a:t>
            </a:r>
            <a:r>
              <a:rPr lang="en-US" sz="1600" i="0" u="none" strike="noStrike" dirty="0">
                <a:solidFill>
                  <a:srgbClr val="000000"/>
                </a:solidFill>
                <a:effectLst/>
                <a:latin typeface="Calibri" panose="020F0502020204030204" pitchFamily="34" charset="0"/>
                <a:cs typeface="Calibri" panose="020F0502020204030204" pitchFamily="34" charset="0"/>
              </a:rPr>
              <a:t> CSS rule from JS, you’ll either need to use camelCase or you’ll need to use bracket notation instead of dot notation.</a:t>
            </a:r>
            <a:endParaRPr lang="en-US" sz="1600" dirty="0">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794749F-BF6A-6866-6634-4AB597B4E31F}"/>
              </a:ext>
            </a:extLst>
          </p:cNvPr>
          <p:cNvPicPr>
            <a:picLocks noChangeAspect="1"/>
          </p:cNvPicPr>
          <p:nvPr/>
        </p:nvPicPr>
        <p:blipFill>
          <a:blip r:embed="rId2"/>
          <a:srcRect/>
          <a:stretch/>
        </p:blipFill>
        <p:spPr>
          <a:xfrm>
            <a:off x="588714" y="3291399"/>
            <a:ext cx="7450433" cy="891330"/>
          </a:xfrm>
          <a:prstGeom prst="rect">
            <a:avLst/>
          </a:prstGeom>
        </p:spPr>
      </p:pic>
      <p:sp>
        <p:nvSpPr>
          <p:cNvPr id="10" name="TextBox 9">
            <a:extLst>
              <a:ext uri="{FF2B5EF4-FFF2-40B4-BE49-F238E27FC236}">
                <a16:creationId xmlns:a16="http://schemas.microsoft.com/office/drawing/2014/main" id="{766571A4-454A-3CEA-C2A2-B6F37930C2C0}"/>
              </a:ext>
            </a:extLst>
          </p:cNvPr>
          <p:cNvSpPr txBox="1"/>
          <p:nvPr/>
        </p:nvSpPr>
        <p:spPr>
          <a:xfrm>
            <a:off x="512064" y="4335486"/>
            <a:ext cx="11167872" cy="338554"/>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How to edit attributes:</a:t>
            </a:r>
          </a:p>
        </p:txBody>
      </p:sp>
      <p:pic>
        <p:nvPicPr>
          <p:cNvPr id="5" name="Picture 4">
            <a:extLst>
              <a:ext uri="{FF2B5EF4-FFF2-40B4-BE49-F238E27FC236}">
                <a16:creationId xmlns:a16="http://schemas.microsoft.com/office/drawing/2014/main" id="{F4FD5C1F-73A7-AAD4-6854-BEBE2F4C78D9}"/>
              </a:ext>
            </a:extLst>
          </p:cNvPr>
          <p:cNvPicPr>
            <a:picLocks noChangeAspect="1"/>
          </p:cNvPicPr>
          <p:nvPr/>
        </p:nvPicPr>
        <p:blipFill>
          <a:blip r:embed="rId3"/>
          <a:srcRect/>
          <a:stretch/>
        </p:blipFill>
        <p:spPr>
          <a:xfrm>
            <a:off x="588713" y="4674040"/>
            <a:ext cx="7450434" cy="1577537"/>
          </a:xfrm>
          <a:prstGeom prst="rect">
            <a:avLst/>
          </a:prstGeom>
        </p:spPr>
      </p:pic>
    </p:spTree>
    <p:extLst>
      <p:ext uri="{BB962C8B-B14F-4D97-AF65-F5344CB8AC3E}">
        <p14:creationId xmlns:p14="http://schemas.microsoft.com/office/powerpoint/2010/main" val="290845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Array</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493264"/>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The Array object, as with arrays in other programming languages, enables storing a collection of multiple items under a single variable name, and has members for performing common array operations.</a:t>
            </a:r>
            <a:endParaRPr lang="en-US" sz="1600" dirty="0">
              <a:solidFill>
                <a:srgbClr val="000000"/>
              </a:solidFill>
              <a:latin typeface="Calibri" panose="020F0502020204030204" pitchFamily="34" charset="0"/>
              <a:cs typeface="Calibri" panose="020F0502020204030204" pitchFamily="34" charset="0"/>
            </a:endParaRPr>
          </a:p>
          <a:p>
            <a:pPr rtl="0">
              <a:spcBef>
                <a:spcPts val="0"/>
              </a:spcBef>
              <a:spcAft>
                <a:spcPts val="1200"/>
              </a:spcAft>
            </a:pPr>
            <a:r>
              <a:rPr lang="en-US" sz="1600" b="0" dirty="0">
                <a:effectLst/>
                <a:latin typeface="Calibri" panose="020F0502020204030204" pitchFamily="34" charset="0"/>
                <a:cs typeface="Calibri" panose="020F0502020204030204" pitchFamily="34" charset="0"/>
              </a:rPr>
              <a:t>In JavaScript, arrays aren't </a:t>
            </a:r>
            <a:r>
              <a:rPr lang="en-US" sz="1600" b="1" dirty="0">
                <a:effectLst/>
                <a:latin typeface="Calibri" panose="020F0502020204030204" pitchFamily="34" charset="0"/>
                <a:cs typeface="Calibri" panose="020F0502020204030204" pitchFamily="34" charset="0"/>
              </a:rPr>
              <a:t>primitives</a:t>
            </a:r>
            <a:r>
              <a:rPr lang="en-US" sz="1600" b="0" dirty="0">
                <a:effectLst/>
                <a:latin typeface="Calibri" panose="020F0502020204030204" pitchFamily="34" charset="0"/>
                <a:cs typeface="Calibri" panose="020F0502020204030204" pitchFamily="34" charset="0"/>
              </a:rPr>
              <a:t> but are instead </a:t>
            </a:r>
            <a:r>
              <a:rPr lang="en-US" sz="1600" b="1" dirty="0">
                <a:effectLst/>
                <a:latin typeface="Calibri" panose="020F0502020204030204" pitchFamily="34" charset="0"/>
                <a:cs typeface="Calibri" panose="020F0502020204030204" pitchFamily="34" charset="0"/>
              </a:rPr>
              <a:t>Array objects</a:t>
            </a:r>
            <a:r>
              <a:rPr lang="en-US" sz="1600" b="0" dirty="0">
                <a:effectLst/>
                <a:latin typeface="Calibri" panose="020F0502020204030204" pitchFamily="34" charset="0"/>
                <a:cs typeface="Calibri" panose="020F0502020204030204" pitchFamily="34" charset="0"/>
              </a:rPr>
              <a:t> with the following core characteristics:</a:t>
            </a:r>
          </a:p>
          <a:p>
            <a:pPr marL="285750" indent="-285750" rtl="0">
              <a:spcBef>
                <a:spcPts val="0"/>
              </a:spcBef>
              <a:spcAft>
                <a:spcPts val="800"/>
              </a:spcAft>
              <a:buFont typeface="Arial" panose="020B0604020202020204" pitchFamily="34" charset="0"/>
              <a:buChar char="•"/>
            </a:pPr>
            <a:r>
              <a:rPr lang="en-US" sz="1600" b="0" dirty="0">
                <a:effectLst/>
                <a:latin typeface="Calibri" panose="020F0502020204030204" pitchFamily="34" charset="0"/>
                <a:cs typeface="Calibri" panose="020F0502020204030204" pitchFamily="34" charset="0"/>
              </a:rPr>
              <a:t>JavaScript arrays are resizable and can contain a mix of different data types. (When those characteristics are undesirable, use </a:t>
            </a:r>
            <a:r>
              <a:rPr lang="en-US" sz="1600" b="0" dirty="0">
                <a:effectLst/>
                <a:latin typeface="Calibri" panose="020F0502020204030204" pitchFamily="34" charset="0"/>
                <a:cs typeface="Calibri" panose="020F0502020204030204" pitchFamily="34" charset="0"/>
                <a:hlinkClick r:id="rId2"/>
              </a:rPr>
              <a:t>typed arrays</a:t>
            </a:r>
            <a:r>
              <a:rPr lang="en-US" sz="1600" b="0" dirty="0">
                <a:effectLst/>
                <a:latin typeface="Calibri" panose="020F0502020204030204" pitchFamily="34" charset="0"/>
                <a:cs typeface="Calibri" panose="020F0502020204030204" pitchFamily="34" charset="0"/>
              </a:rPr>
              <a:t> instead.)</a:t>
            </a:r>
          </a:p>
          <a:p>
            <a:pPr marL="285750" indent="-285750" rtl="0">
              <a:spcBef>
                <a:spcPts val="0"/>
              </a:spcBef>
              <a:spcAft>
                <a:spcPts val="800"/>
              </a:spcAft>
              <a:buFont typeface="Arial" panose="020B0604020202020204" pitchFamily="34" charset="0"/>
              <a:buChar char="•"/>
            </a:pPr>
            <a:r>
              <a:rPr lang="en-US" sz="1600" b="0" dirty="0">
                <a:effectLst/>
                <a:latin typeface="Calibri" panose="020F0502020204030204" pitchFamily="34" charset="0"/>
                <a:cs typeface="Calibri" panose="020F0502020204030204" pitchFamily="34" charset="0"/>
              </a:rPr>
              <a:t>JavaScript arrays are not associative arrays and so, array elements cannot be accessed using strings as indexes, but must be accessed using integers as indexes.</a:t>
            </a:r>
          </a:p>
          <a:p>
            <a:pPr marL="285750" indent="-285750" rtl="0">
              <a:spcBef>
                <a:spcPts val="0"/>
              </a:spcBef>
              <a:spcAft>
                <a:spcPts val="800"/>
              </a:spcAft>
              <a:buFont typeface="Arial" panose="020B0604020202020204" pitchFamily="34" charset="0"/>
              <a:buChar char="•"/>
            </a:pPr>
            <a:r>
              <a:rPr lang="en-US" sz="1600" b="0" dirty="0">
                <a:effectLst/>
                <a:latin typeface="Calibri" panose="020F0502020204030204" pitchFamily="34" charset="0"/>
                <a:cs typeface="Calibri" panose="020F0502020204030204" pitchFamily="34" charset="0"/>
              </a:rPr>
              <a:t>JavaScript arrays are zero-indexed - meaning the first element of an array is at </a:t>
            </a:r>
            <a:r>
              <a:rPr lang="en-US" sz="1600" b="1" dirty="0">
                <a:effectLst/>
                <a:latin typeface="Calibri" panose="020F0502020204030204" pitchFamily="34" charset="0"/>
                <a:cs typeface="Calibri" panose="020F0502020204030204" pitchFamily="34" charset="0"/>
              </a:rPr>
              <a:t>index 0</a:t>
            </a:r>
            <a:r>
              <a:rPr lang="en-US" sz="1600" b="0" dirty="0">
                <a:effectLst/>
                <a:latin typeface="Calibri" panose="020F0502020204030204" pitchFamily="34" charset="0"/>
                <a:cs typeface="Calibri" panose="020F0502020204030204" pitchFamily="34" charset="0"/>
              </a:rPr>
              <a:t>, the second is at </a:t>
            </a:r>
            <a:r>
              <a:rPr lang="en-US" sz="1600" b="1" dirty="0">
                <a:effectLst/>
                <a:latin typeface="Calibri" panose="020F0502020204030204" pitchFamily="34" charset="0"/>
                <a:cs typeface="Calibri" panose="020F0502020204030204" pitchFamily="34" charset="0"/>
              </a:rPr>
              <a:t>index 1</a:t>
            </a:r>
            <a:r>
              <a:rPr lang="en-US" sz="1600" b="0" dirty="0">
                <a:effectLst/>
                <a:latin typeface="Calibri" panose="020F0502020204030204" pitchFamily="34" charset="0"/>
                <a:cs typeface="Calibri" panose="020F0502020204030204" pitchFamily="34" charset="0"/>
              </a:rPr>
              <a:t>, and so on — and the last element is at the value of the array's length property minus 1.</a:t>
            </a:r>
          </a:p>
          <a:p>
            <a:pPr marL="285750" indent="-285750" rtl="0">
              <a:spcBef>
                <a:spcPts val="0"/>
              </a:spcBef>
              <a:spcAft>
                <a:spcPts val="800"/>
              </a:spcAft>
              <a:buFont typeface="Arial" panose="020B0604020202020204" pitchFamily="34" charset="0"/>
              <a:buChar char="•"/>
            </a:pPr>
            <a:r>
              <a:rPr lang="en-US" sz="1600" b="0" dirty="0">
                <a:effectLst/>
                <a:latin typeface="Calibri" panose="020F0502020204030204" pitchFamily="34" charset="0"/>
                <a:cs typeface="Calibri" panose="020F0502020204030204" pitchFamily="34" charset="0"/>
              </a:rPr>
              <a:t>JavaScript array-copy operations create shallow copies. (All standard built-in copy operations with any JavaScript objects create </a:t>
            </a:r>
            <a:r>
              <a:rPr lang="en-US" sz="1600" b="0" dirty="0">
                <a:effectLst/>
                <a:latin typeface="Calibri" panose="020F0502020204030204" pitchFamily="34" charset="0"/>
                <a:cs typeface="Calibri" panose="020F0502020204030204" pitchFamily="34" charset="0"/>
                <a:hlinkClick r:id="rId3"/>
              </a:rPr>
              <a:t>shallow copies</a:t>
            </a:r>
            <a:r>
              <a:rPr lang="en-US" sz="1600" b="0" dirty="0">
                <a:effectLst/>
                <a:latin typeface="Calibri" panose="020F0502020204030204" pitchFamily="34" charset="0"/>
                <a:cs typeface="Calibri" panose="020F0502020204030204" pitchFamily="34" charset="0"/>
              </a:rPr>
              <a:t>, rather than deep copies).</a:t>
            </a:r>
          </a:p>
        </p:txBody>
      </p:sp>
    </p:spTree>
    <p:extLst>
      <p:ext uri="{BB962C8B-B14F-4D97-AF65-F5344CB8AC3E}">
        <p14:creationId xmlns:p14="http://schemas.microsoft.com/office/powerpoint/2010/main" val="185686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Working with classes</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38554"/>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It is often standard (and cleaner) to toggle a CSS style rather than adding and removing inline CSS.</a:t>
            </a:r>
            <a:endParaRPr lang="en-US" sz="1600" dirty="0">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794749F-BF6A-6866-6634-4AB597B4E31F}"/>
              </a:ext>
            </a:extLst>
          </p:cNvPr>
          <p:cNvPicPr>
            <a:picLocks noChangeAspect="1"/>
          </p:cNvPicPr>
          <p:nvPr/>
        </p:nvPicPr>
        <p:blipFill>
          <a:blip r:embed="rId2"/>
          <a:srcRect/>
          <a:stretch/>
        </p:blipFill>
        <p:spPr>
          <a:xfrm>
            <a:off x="591410" y="3112290"/>
            <a:ext cx="6304340" cy="2621898"/>
          </a:xfrm>
          <a:prstGeom prst="rect">
            <a:avLst/>
          </a:prstGeom>
        </p:spPr>
      </p:pic>
    </p:spTree>
    <p:extLst>
      <p:ext uri="{BB962C8B-B14F-4D97-AF65-F5344CB8AC3E}">
        <p14:creationId xmlns:p14="http://schemas.microsoft.com/office/powerpoint/2010/main" val="1749480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Adding text and html content</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38554"/>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Here’s how you would add text content:</a:t>
            </a:r>
            <a:endParaRPr lang="en-US" sz="1600" dirty="0">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794749F-BF6A-6866-6634-4AB597B4E31F}"/>
              </a:ext>
            </a:extLst>
          </p:cNvPr>
          <p:cNvPicPr>
            <a:picLocks noChangeAspect="1"/>
          </p:cNvPicPr>
          <p:nvPr/>
        </p:nvPicPr>
        <p:blipFill>
          <a:blip r:embed="rId2"/>
          <a:srcRect/>
          <a:stretch/>
        </p:blipFill>
        <p:spPr>
          <a:xfrm>
            <a:off x="608188" y="3045178"/>
            <a:ext cx="4394372" cy="838925"/>
          </a:xfrm>
          <a:prstGeom prst="rect">
            <a:avLst/>
          </a:prstGeom>
        </p:spPr>
      </p:pic>
      <p:sp>
        <p:nvSpPr>
          <p:cNvPr id="5" name="TextBox 4">
            <a:extLst>
              <a:ext uri="{FF2B5EF4-FFF2-40B4-BE49-F238E27FC236}">
                <a16:creationId xmlns:a16="http://schemas.microsoft.com/office/drawing/2014/main" id="{98009185-E743-7823-E5F3-28414FC1BACD}"/>
              </a:ext>
            </a:extLst>
          </p:cNvPr>
          <p:cNvSpPr txBox="1"/>
          <p:nvPr/>
        </p:nvSpPr>
        <p:spPr>
          <a:xfrm>
            <a:off x="512064" y="4053380"/>
            <a:ext cx="11167872" cy="338554"/>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Here’s how you would add HTML content:</a:t>
            </a:r>
            <a:endParaRPr lang="en-US" sz="1600" dirty="0">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80EBEF6-3684-DC38-44B1-B8BF7B87FBDC}"/>
              </a:ext>
            </a:extLst>
          </p:cNvPr>
          <p:cNvPicPr>
            <a:picLocks noChangeAspect="1"/>
          </p:cNvPicPr>
          <p:nvPr/>
        </p:nvPicPr>
        <p:blipFill>
          <a:blip r:embed="rId3"/>
          <a:srcRect/>
          <a:stretch/>
        </p:blipFill>
        <p:spPr>
          <a:xfrm>
            <a:off x="608188" y="4391934"/>
            <a:ext cx="4394372" cy="612966"/>
          </a:xfrm>
          <a:prstGeom prst="rect">
            <a:avLst/>
          </a:prstGeom>
        </p:spPr>
      </p:pic>
      <p:sp>
        <p:nvSpPr>
          <p:cNvPr id="8" name="TextBox 7">
            <a:extLst>
              <a:ext uri="{FF2B5EF4-FFF2-40B4-BE49-F238E27FC236}">
                <a16:creationId xmlns:a16="http://schemas.microsoft.com/office/drawing/2014/main" id="{A570D684-458B-5A08-871E-92E74BA0A4EB}"/>
              </a:ext>
            </a:extLst>
          </p:cNvPr>
          <p:cNvSpPr txBox="1"/>
          <p:nvPr/>
        </p:nvSpPr>
        <p:spPr>
          <a:xfrm>
            <a:off x="512063" y="5336508"/>
            <a:ext cx="11167871" cy="584775"/>
          </a:xfrm>
          <a:prstGeom prst="rect">
            <a:avLst/>
          </a:prstGeom>
          <a:noFill/>
        </p:spPr>
        <p:txBody>
          <a:bodyPr wrap="square">
            <a:spAutoFit/>
          </a:bodyPr>
          <a:lstStyle/>
          <a:p>
            <a:r>
              <a:rPr lang="en-US" sz="1600" dirty="0">
                <a:solidFill>
                  <a:schemeClr val="accent1"/>
                </a:solidFill>
                <a:latin typeface="Calibri" panose="020F0502020204030204" pitchFamily="34" charset="0"/>
                <a:cs typeface="Calibri" panose="020F0502020204030204" pitchFamily="34" charset="0"/>
              </a:rPr>
              <a:t>Note:</a:t>
            </a:r>
            <a:r>
              <a:rPr lang="en-US" sz="1600" dirty="0">
                <a:latin typeface="Calibri" panose="020F0502020204030204" pitchFamily="34" charset="0"/>
                <a:cs typeface="Calibri" panose="020F0502020204030204" pitchFamily="34" charset="0"/>
              </a:rPr>
              <a:t> that </a:t>
            </a:r>
            <a:r>
              <a:rPr lang="en-US" sz="1600" b="1" dirty="0">
                <a:latin typeface="Calibri" panose="020F0502020204030204" pitchFamily="34" charset="0"/>
                <a:cs typeface="Calibri" panose="020F0502020204030204" pitchFamily="34" charset="0"/>
              </a:rPr>
              <a:t>textContent</a:t>
            </a:r>
            <a:r>
              <a:rPr lang="en-US" sz="1600" dirty="0">
                <a:latin typeface="Calibri" panose="020F0502020204030204" pitchFamily="34" charset="0"/>
                <a:cs typeface="Calibri" panose="020F0502020204030204" pitchFamily="34" charset="0"/>
              </a:rPr>
              <a:t> is preferable for adding text, and innerHTML should be used sparingly as it can create security risks if misused. Check out </a:t>
            </a:r>
            <a:r>
              <a:rPr lang="en-US" sz="1600" dirty="0">
                <a:latin typeface="Calibri" panose="020F0502020204030204" pitchFamily="34" charset="0"/>
                <a:cs typeface="Calibri" panose="020F0502020204030204" pitchFamily="34" charset="0"/>
                <a:hlinkClick r:id="rId4"/>
              </a:rPr>
              <a:t>this video</a:t>
            </a:r>
            <a:r>
              <a:rPr lang="en-US" sz="1600" dirty="0">
                <a:latin typeface="Calibri" panose="020F0502020204030204" pitchFamily="34" charset="0"/>
                <a:cs typeface="Calibri" panose="020F0502020204030204" pitchFamily="34" charset="0"/>
              </a:rPr>
              <a:t> if you want to see an example of how.</a:t>
            </a:r>
          </a:p>
        </p:txBody>
      </p:sp>
    </p:spTree>
    <p:extLst>
      <p:ext uri="{BB962C8B-B14F-4D97-AF65-F5344CB8AC3E}">
        <p14:creationId xmlns:p14="http://schemas.microsoft.com/office/powerpoint/2010/main" val="702549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Exercise</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69332"/>
          </a:xfrm>
          <a:prstGeom prst="rect">
            <a:avLst/>
          </a:prstGeom>
          <a:noFill/>
        </p:spPr>
        <p:txBody>
          <a:bodyPr wrap="square" rtlCol="0">
            <a:spAutoFit/>
          </a:bodyPr>
          <a:lstStyle/>
          <a:p>
            <a:pPr rtl="0">
              <a:spcBef>
                <a:spcPts val="0"/>
              </a:spcBef>
              <a:spcAft>
                <a:spcPts val="1800"/>
              </a:spcAft>
            </a:pPr>
            <a:r>
              <a:rPr lang="en-US" i="0" u="none" strike="noStrike" dirty="0">
                <a:solidFill>
                  <a:srgbClr val="000000"/>
                </a:solidFill>
                <a:effectLst/>
                <a:latin typeface="Calibri" panose="020F0502020204030204" pitchFamily="34" charset="0"/>
                <a:cs typeface="Calibri" panose="020F0502020204030204" pitchFamily="34" charset="0"/>
              </a:rPr>
              <a:t>Add the following elements to the container using </a:t>
            </a:r>
            <a:r>
              <a:rPr lang="en-US" b="1" i="0" u="none" strike="noStrike" dirty="0">
                <a:solidFill>
                  <a:srgbClr val="000000"/>
                </a:solidFill>
                <a:effectLst/>
                <a:latin typeface="Calibri" panose="020F0502020204030204" pitchFamily="34" charset="0"/>
                <a:cs typeface="Calibri" panose="020F0502020204030204" pitchFamily="34" charset="0"/>
              </a:rPr>
              <a:t>ONLY</a:t>
            </a:r>
            <a:r>
              <a:rPr lang="en-US" i="0" u="none" strike="noStrike" dirty="0">
                <a:solidFill>
                  <a:srgbClr val="000000"/>
                </a:solidFill>
                <a:effectLst/>
                <a:latin typeface="Calibri" panose="020F0502020204030204" pitchFamily="34" charset="0"/>
                <a:cs typeface="Calibri" panose="020F0502020204030204" pitchFamily="34" charset="0"/>
              </a:rPr>
              <a:t> JavaScript and the DOM methods shown previously.</a:t>
            </a:r>
            <a:endParaRPr lang="en-US"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75B54BF-E94C-21A0-6AE8-C6CEE9EA6655}"/>
              </a:ext>
            </a:extLst>
          </p:cNvPr>
          <p:cNvSpPr txBox="1"/>
          <p:nvPr/>
        </p:nvSpPr>
        <p:spPr>
          <a:xfrm>
            <a:off x="512064" y="3429000"/>
            <a:ext cx="11167871" cy="2031325"/>
          </a:xfrm>
          <a:prstGeom prst="rect">
            <a:avLst/>
          </a:prstGeom>
          <a:noFill/>
        </p:spPr>
        <p:txBody>
          <a:bodyPr wrap="square">
            <a:spAutoFit/>
          </a:bodyPr>
          <a:lstStyle/>
          <a:p>
            <a:pPr marL="342900" indent="-342900">
              <a:buFont typeface="+mj-lt"/>
              <a:buAutoNum type="arabicPeriod"/>
            </a:pPr>
            <a:r>
              <a:rPr lang="en-US" dirty="0">
                <a:latin typeface="Calibri" panose="020F0502020204030204" pitchFamily="34" charset="0"/>
                <a:cs typeface="Calibri" panose="020F0502020204030204" pitchFamily="34" charset="0"/>
              </a:rPr>
              <a:t>a </a:t>
            </a:r>
            <a:r>
              <a:rPr lang="en-US" b="1" dirty="0">
                <a:latin typeface="Calibri" panose="020F0502020204030204" pitchFamily="34" charset="0"/>
                <a:cs typeface="Calibri" panose="020F0502020204030204" pitchFamily="34" charset="0"/>
              </a:rPr>
              <a:t>&lt;p&gt;</a:t>
            </a:r>
            <a:r>
              <a:rPr lang="en-US" dirty="0">
                <a:latin typeface="Calibri" panose="020F0502020204030204" pitchFamily="34" charset="0"/>
                <a:cs typeface="Calibri" panose="020F0502020204030204" pitchFamily="34" charset="0"/>
              </a:rPr>
              <a:t> with red text that says, </a:t>
            </a:r>
            <a:r>
              <a:rPr lang="en-US" b="1" dirty="0">
                <a:latin typeface="Calibri" panose="020F0502020204030204" pitchFamily="34" charset="0"/>
                <a:cs typeface="Calibri" panose="020F0502020204030204" pitchFamily="34" charset="0"/>
              </a:rPr>
              <a:t>“Hey I’m red!”</a:t>
            </a:r>
          </a:p>
          <a:p>
            <a:pPr marL="342900" indent="-342900">
              <a:buFont typeface="+mj-lt"/>
              <a:buAutoNum type="arabicPeriod"/>
            </a:pPr>
            <a:r>
              <a:rPr lang="en-US" dirty="0">
                <a:latin typeface="Calibri" panose="020F0502020204030204" pitchFamily="34" charset="0"/>
                <a:cs typeface="Calibri" panose="020F0502020204030204" pitchFamily="34" charset="0"/>
              </a:rPr>
              <a:t>an </a:t>
            </a:r>
            <a:r>
              <a:rPr lang="en-US" b="1" dirty="0">
                <a:latin typeface="Calibri" panose="020F0502020204030204" pitchFamily="34" charset="0"/>
                <a:cs typeface="Calibri" panose="020F0502020204030204" pitchFamily="34" charset="0"/>
              </a:rPr>
              <a:t>&lt;h3&gt;</a:t>
            </a:r>
            <a:r>
              <a:rPr lang="en-US" dirty="0">
                <a:latin typeface="Calibri" panose="020F0502020204030204" pitchFamily="34" charset="0"/>
                <a:cs typeface="Calibri" panose="020F0502020204030204" pitchFamily="34" charset="0"/>
              </a:rPr>
              <a:t> with blue text that says, </a:t>
            </a:r>
            <a:r>
              <a:rPr lang="en-US" b="1" dirty="0">
                <a:latin typeface="Calibri" panose="020F0502020204030204" pitchFamily="34" charset="0"/>
                <a:cs typeface="Calibri" panose="020F0502020204030204" pitchFamily="34" charset="0"/>
              </a:rPr>
              <a:t>“I’m a blue h3!”</a:t>
            </a:r>
          </a:p>
          <a:p>
            <a:pPr marL="342900" indent="-342900">
              <a:buFont typeface="+mj-lt"/>
              <a:buAutoNum type="arabicPeriod"/>
            </a:pPr>
            <a:r>
              <a:rPr lang="en-US" dirty="0">
                <a:latin typeface="Calibri" panose="020F0502020204030204" pitchFamily="34" charset="0"/>
                <a:cs typeface="Calibri" panose="020F0502020204030204" pitchFamily="34" charset="0"/>
              </a:rPr>
              <a:t>a </a:t>
            </a:r>
            <a:r>
              <a:rPr lang="en-US" b="1" dirty="0">
                <a:latin typeface="Calibri" panose="020F0502020204030204" pitchFamily="34" charset="0"/>
                <a:cs typeface="Calibri" panose="020F0502020204030204" pitchFamily="34" charset="0"/>
              </a:rPr>
              <a:t>&lt;div&gt;</a:t>
            </a:r>
            <a:r>
              <a:rPr lang="en-US" dirty="0">
                <a:latin typeface="Calibri" panose="020F0502020204030204" pitchFamily="34" charset="0"/>
                <a:cs typeface="Calibri" panose="020F0502020204030204" pitchFamily="34" charset="0"/>
              </a:rPr>
              <a:t> with a </a:t>
            </a:r>
            <a:r>
              <a:rPr lang="en-US" b="1" dirty="0">
                <a:latin typeface="Calibri" panose="020F0502020204030204" pitchFamily="34" charset="0"/>
                <a:cs typeface="Calibri" panose="020F0502020204030204" pitchFamily="34" charset="0"/>
              </a:rPr>
              <a:t>black </a:t>
            </a:r>
            <a:r>
              <a:rPr lang="en-US" dirty="0">
                <a:latin typeface="Calibri" panose="020F0502020204030204" pitchFamily="34" charset="0"/>
                <a:cs typeface="Calibri" panose="020F0502020204030204" pitchFamily="34" charset="0"/>
              </a:rPr>
              <a:t>border and </a:t>
            </a:r>
            <a:r>
              <a:rPr lang="en-US" b="1" dirty="0">
                <a:latin typeface="Calibri" panose="020F0502020204030204" pitchFamily="34" charset="0"/>
                <a:cs typeface="Calibri" panose="020F0502020204030204" pitchFamily="34" charset="0"/>
              </a:rPr>
              <a:t>pink </a:t>
            </a:r>
            <a:r>
              <a:rPr lang="en-US" dirty="0">
                <a:latin typeface="Calibri" panose="020F0502020204030204" pitchFamily="34" charset="0"/>
                <a:cs typeface="Calibri" panose="020F0502020204030204" pitchFamily="34" charset="0"/>
              </a:rPr>
              <a:t>background color with the following elements inside of it:</a:t>
            </a:r>
          </a:p>
          <a:p>
            <a:pPr marL="800100" lvl="1" indent="-342900">
              <a:buFont typeface="+mj-lt"/>
              <a:buAutoNum type="alphaLcParenR"/>
            </a:pPr>
            <a:r>
              <a:rPr lang="en-US" dirty="0">
                <a:latin typeface="Calibri" panose="020F0502020204030204" pitchFamily="34" charset="0"/>
                <a:cs typeface="Calibri" panose="020F0502020204030204" pitchFamily="34" charset="0"/>
              </a:rPr>
              <a:t>another </a:t>
            </a:r>
            <a:r>
              <a:rPr lang="en-US" b="1" dirty="0">
                <a:latin typeface="Calibri" panose="020F0502020204030204" pitchFamily="34" charset="0"/>
                <a:cs typeface="Calibri" panose="020F0502020204030204" pitchFamily="34" charset="0"/>
              </a:rPr>
              <a:t>&lt;h1&gt; </a:t>
            </a:r>
            <a:r>
              <a:rPr lang="en-US" dirty="0">
                <a:latin typeface="Calibri" panose="020F0502020204030204" pitchFamily="34" charset="0"/>
                <a:cs typeface="Calibri" panose="020F0502020204030204" pitchFamily="34" charset="0"/>
              </a:rPr>
              <a:t>that says </a:t>
            </a:r>
            <a:r>
              <a:rPr lang="en-US" b="1" dirty="0">
                <a:latin typeface="Calibri" panose="020F0502020204030204" pitchFamily="34" charset="0"/>
                <a:cs typeface="Calibri" panose="020F0502020204030204" pitchFamily="34" charset="0"/>
              </a:rPr>
              <a:t>“I’m in a div”</a:t>
            </a:r>
          </a:p>
          <a:p>
            <a:pPr marL="800100" lvl="1" indent="-342900">
              <a:buFont typeface="+mj-lt"/>
              <a:buAutoNum type="alphaLcParenR"/>
            </a:pPr>
            <a:r>
              <a:rPr lang="en-US" dirty="0">
                <a:latin typeface="Calibri" panose="020F0502020204030204" pitchFamily="34" charset="0"/>
                <a:cs typeface="Calibri" panose="020F0502020204030204" pitchFamily="34" charset="0"/>
              </a:rPr>
              <a:t>a </a:t>
            </a:r>
            <a:r>
              <a:rPr lang="en-US" b="1" dirty="0">
                <a:latin typeface="Calibri" panose="020F0502020204030204" pitchFamily="34" charset="0"/>
                <a:cs typeface="Calibri" panose="020F0502020204030204" pitchFamily="34" charset="0"/>
              </a:rPr>
              <a:t>&lt;p&gt; </a:t>
            </a:r>
            <a:r>
              <a:rPr lang="en-US" dirty="0">
                <a:latin typeface="Calibri" panose="020F0502020204030204" pitchFamily="34" charset="0"/>
                <a:cs typeface="Calibri" panose="020F0502020204030204" pitchFamily="34" charset="0"/>
              </a:rPr>
              <a:t>that says, </a:t>
            </a:r>
            <a:r>
              <a:rPr lang="en-US" b="1" dirty="0">
                <a:latin typeface="Calibri" panose="020F0502020204030204" pitchFamily="34" charset="0"/>
                <a:cs typeface="Calibri" panose="020F0502020204030204" pitchFamily="34" charset="0"/>
              </a:rPr>
              <a:t>“ME TOO!”</a:t>
            </a:r>
          </a:p>
          <a:p>
            <a:pPr marL="800100" lvl="1" indent="-342900">
              <a:buFont typeface="+mj-lt"/>
              <a:buAutoNum type="alphaLcParenR"/>
            </a:pPr>
            <a:r>
              <a:rPr lang="en-US" b="1" i="1" dirty="0">
                <a:latin typeface="Calibri" panose="020F0502020204030204" pitchFamily="34" charset="0"/>
                <a:cs typeface="Calibri" panose="020F0502020204030204" pitchFamily="34" charset="0"/>
              </a:rPr>
              <a:t>Hint</a:t>
            </a:r>
            <a:r>
              <a:rPr lang="en-US" b="1" dirty="0">
                <a:latin typeface="Calibri" panose="020F0502020204030204" pitchFamily="34" charset="0"/>
                <a:cs typeface="Calibri" panose="020F0502020204030204" pitchFamily="34" charset="0"/>
              </a:rPr>
              <a:t> </a:t>
            </a:r>
            <a:r>
              <a:rPr lang="en-US" b="1" i="1" dirty="0">
                <a:latin typeface="Calibri" panose="020F0502020204030204" pitchFamily="34" charset="0"/>
                <a:cs typeface="Calibri" panose="020F0502020204030204" pitchFamily="34" charset="0"/>
              </a:rPr>
              <a:t>for this one:</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after creating the &lt;div&gt; with createElement, append the &lt;h1&gt; and &lt;p&gt; to it before adding it to the container.</a:t>
            </a:r>
          </a:p>
        </p:txBody>
      </p:sp>
    </p:spTree>
    <p:extLst>
      <p:ext uri="{BB962C8B-B14F-4D97-AF65-F5344CB8AC3E}">
        <p14:creationId xmlns:p14="http://schemas.microsoft.com/office/powerpoint/2010/main" val="1236220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a:extLst>
              <a:ext uri="{FF2B5EF4-FFF2-40B4-BE49-F238E27FC236}">
                <a16:creationId xmlns:a16="http://schemas.microsoft.com/office/drawing/2014/main" id="{07644DEF-A531-02A1-FFB7-9C7BF295E22A}"/>
              </a:ext>
            </a:extLst>
          </p:cNvPr>
          <p:cNvPicPr>
            <a:picLocks noGrp="1" noChangeAspect="1"/>
          </p:cNvPicPr>
          <p:nvPr>
            <p:ph type="pic" sz="quarter" idx="13"/>
          </p:nvPr>
        </p:nvPicPr>
        <p:blipFill rotWithShape="1">
          <a:blip r:embed="rId2"/>
          <a:srcRect l="31266" r="31266"/>
          <a:stretch/>
        </p:blipFill>
        <p:spPr>
          <a:xfrm>
            <a:off x="-9153" y="0"/>
            <a:ext cx="6105136" cy="6240787"/>
          </a:xfrm>
        </p:spPr>
      </p:pic>
      <p:pic>
        <p:nvPicPr>
          <p:cNvPr id="23" name="Picture Placeholder 22">
            <a:extLst>
              <a:ext uri="{FF2B5EF4-FFF2-40B4-BE49-F238E27FC236}">
                <a16:creationId xmlns:a16="http://schemas.microsoft.com/office/drawing/2014/main" id="{1E8BE3ED-4647-2CC5-9EE4-BBA8899CC1C0}"/>
              </a:ext>
            </a:extLst>
          </p:cNvPr>
          <p:cNvPicPr>
            <a:picLocks noGrp="1" noChangeAspect="1"/>
          </p:cNvPicPr>
          <p:nvPr>
            <p:ph type="pic" sz="quarter" idx="14"/>
          </p:nvPr>
        </p:nvPicPr>
        <p:blipFill rotWithShape="1">
          <a:blip r:embed="rId3"/>
          <a:srcRect l="20031" r="20031"/>
          <a:stretch/>
        </p:blipFill>
        <p:spPr>
          <a:xfrm>
            <a:off x="6355502" y="211465"/>
            <a:ext cx="4941484" cy="3877363"/>
          </a:xfrm>
        </p:spPr>
      </p:pic>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a:bodyPr>
          <a:lstStyle/>
          <a:p>
            <a:r>
              <a:rPr lang="en-US" sz="4800" dirty="0">
                <a:solidFill>
                  <a:schemeClr val="accent2"/>
                </a:solidFill>
              </a:rPr>
              <a:t>Events</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Javascript</a:t>
            </a:r>
          </a:p>
        </p:txBody>
      </p:sp>
    </p:spTree>
    <p:extLst>
      <p:ext uri="{BB962C8B-B14F-4D97-AF65-F5344CB8AC3E}">
        <p14:creationId xmlns:p14="http://schemas.microsoft.com/office/powerpoint/2010/main" val="3613319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Events</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1800493"/>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Events are actions or occurrences that happen in the system you are programming, which the system tells you about so your code can react to them.</a:t>
            </a:r>
          </a:p>
          <a:p>
            <a:pPr rtl="0">
              <a:spcBef>
                <a:spcPts val="0"/>
              </a:spcBef>
              <a:spcAft>
                <a:spcPts val="1800"/>
              </a:spcAft>
            </a:pPr>
            <a:r>
              <a:rPr lang="en-US" sz="1600" dirty="0">
                <a:effectLst/>
                <a:latin typeface="Calibri" panose="020F0502020204030204" pitchFamily="34" charset="0"/>
                <a:cs typeface="Calibri" panose="020F0502020204030204" pitchFamily="34" charset="0"/>
              </a:rPr>
              <a:t>As mentioned above, events are actions or occurrences that happen in the system you are programming — the system produces (or "fires") a signal of some kind when an event occurs and provides a mechanism by which an action can be automatically taken (that is, some code running) when the event occurs. For example, in an airport, when the runway is clear for take off, a signal is communicated to the pilot. As a result, the plane can safely take off.</a:t>
            </a:r>
          </a:p>
        </p:txBody>
      </p:sp>
      <p:pic>
        <p:nvPicPr>
          <p:cNvPr id="9" name="Picture 8">
            <a:extLst>
              <a:ext uri="{FF2B5EF4-FFF2-40B4-BE49-F238E27FC236}">
                <a16:creationId xmlns:a16="http://schemas.microsoft.com/office/drawing/2014/main" id="{9428CF2B-EA54-3802-5233-752EE500125D}"/>
              </a:ext>
            </a:extLst>
          </p:cNvPr>
          <p:cNvPicPr>
            <a:picLocks noChangeAspect="1"/>
          </p:cNvPicPr>
          <p:nvPr/>
        </p:nvPicPr>
        <p:blipFill>
          <a:blip r:embed="rId2"/>
          <a:stretch>
            <a:fillRect/>
          </a:stretch>
        </p:blipFill>
        <p:spPr>
          <a:xfrm>
            <a:off x="4747508" y="4633759"/>
            <a:ext cx="2696984" cy="1976766"/>
          </a:xfrm>
          <a:prstGeom prst="rect">
            <a:avLst/>
          </a:prstGeom>
        </p:spPr>
      </p:pic>
    </p:spTree>
    <p:extLst>
      <p:ext uri="{BB962C8B-B14F-4D97-AF65-F5344CB8AC3E}">
        <p14:creationId xmlns:p14="http://schemas.microsoft.com/office/powerpoint/2010/main" val="1956232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Events</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830997"/>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In the case of the Web, events are fired inside the browser window, and tend to be attached to a specific item that resides in it. This might be a single element, a set of elements, the HTML document loaded in the current tab, or the entire browser window. There are many different types of events that can occur.</a:t>
            </a:r>
            <a:endParaRPr lang="en-US" sz="1600"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FA6A560-F7FF-D376-33F3-3DDA26583A3B}"/>
              </a:ext>
            </a:extLst>
          </p:cNvPr>
          <p:cNvSpPr txBox="1"/>
          <p:nvPr/>
        </p:nvSpPr>
        <p:spPr>
          <a:xfrm>
            <a:off x="512064" y="3579566"/>
            <a:ext cx="11167872" cy="2554545"/>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For example:</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 user selects, clicks, or hovers the cursor over a certain element.</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 user chooses a key on the keyboard.</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 user resizes or closes the browser window.</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A web page finishes loading.</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A form is submitted.</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A video is played, paused, or finishes.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An error occurs.</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There are </a:t>
            </a:r>
            <a:r>
              <a:rPr lang="en-US" sz="1600" dirty="0">
                <a:latin typeface="Calibri" panose="020F0502020204030204" pitchFamily="34" charset="0"/>
                <a:cs typeface="Calibri" panose="020F0502020204030204" pitchFamily="34" charset="0"/>
                <a:hlinkClick r:id="rId2"/>
              </a:rPr>
              <a:t>a lot of events</a:t>
            </a:r>
            <a:r>
              <a:rPr lang="en-US" sz="1600" dirty="0">
                <a:latin typeface="Calibri" panose="020F0502020204030204" pitchFamily="34" charset="0"/>
                <a:cs typeface="Calibri" panose="020F0502020204030204" pitchFamily="34" charset="0"/>
              </a:rPr>
              <a:t> that can be fired.</a:t>
            </a:r>
          </a:p>
        </p:txBody>
      </p:sp>
    </p:spTree>
    <p:extLst>
      <p:ext uri="{BB962C8B-B14F-4D97-AF65-F5344CB8AC3E}">
        <p14:creationId xmlns:p14="http://schemas.microsoft.com/office/powerpoint/2010/main" val="1645815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Event Handler</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2277547"/>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To react to an event, you attach an event handler to it. This is a block of code (usually a JavaScript function that you as a programmer create) that runs when the event fires. When such a block of code is defined to run in response to an event, we say we are registering an event handler.</a:t>
            </a:r>
          </a:p>
          <a:p>
            <a:pPr rtl="0">
              <a:spcBef>
                <a:spcPts val="0"/>
              </a:spcBef>
              <a:spcAft>
                <a:spcPts val="1800"/>
              </a:spcAft>
            </a:pPr>
            <a:r>
              <a:rPr lang="en-US" sz="1600" i="0" u="none" strike="noStrike" dirty="0">
                <a:solidFill>
                  <a:schemeClr val="accent1"/>
                </a:solidFill>
                <a:effectLst/>
                <a:latin typeface="Calibri" panose="020F0502020204030204" pitchFamily="34" charset="0"/>
                <a:cs typeface="Calibri" panose="020F0502020204030204" pitchFamily="34" charset="0"/>
              </a:rPr>
              <a:t>Note: </a:t>
            </a:r>
            <a:r>
              <a:rPr lang="en-US" sz="1600" i="0" u="none" strike="noStrike" dirty="0">
                <a:solidFill>
                  <a:srgbClr val="000000"/>
                </a:solidFill>
                <a:effectLst/>
                <a:latin typeface="Calibri" panose="020F0502020204030204" pitchFamily="34" charset="0"/>
                <a:cs typeface="Calibri" panose="020F0502020204030204" pitchFamily="34" charset="0"/>
              </a:rPr>
              <a:t>Event handlers are sometimes called event listeners — they are pretty much interchangeable for our purposes, although strictly speaking, they work together. The listener listens out for the event happening, and the handler is the code that is run in response to it happening.</a:t>
            </a:r>
          </a:p>
          <a:p>
            <a:pPr rtl="0">
              <a:spcBef>
                <a:spcPts val="0"/>
              </a:spcBef>
              <a:spcAft>
                <a:spcPts val="1800"/>
              </a:spcAft>
            </a:pPr>
            <a:r>
              <a:rPr lang="en-US" sz="1600" dirty="0">
                <a:solidFill>
                  <a:schemeClr val="accent1"/>
                </a:solidFill>
                <a:latin typeface="Calibri" panose="020F0502020204030204" pitchFamily="34" charset="0"/>
                <a:cs typeface="Calibri" panose="020F0502020204030204" pitchFamily="34" charset="0"/>
              </a:rPr>
              <a:t>Note: </a:t>
            </a:r>
            <a:r>
              <a:rPr lang="en-US" sz="1600" dirty="0">
                <a:solidFill>
                  <a:srgbClr val="000000"/>
                </a:solidFill>
                <a:latin typeface="Calibri" panose="020F0502020204030204" pitchFamily="34" charset="0"/>
                <a:cs typeface="Calibri" panose="020F0502020204030204" pitchFamily="34" charset="0"/>
              </a:rPr>
              <a:t>Web events are not part of the core JavaScript language — they are defined as part of the APIs built into the browser.</a:t>
            </a:r>
          </a:p>
        </p:txBody>
      </p:sp>
    </p:spTree>
    <p:extLst>
      <p:ext uri="{BB962C8B-B14F-4D97-AF65-F5344CB8AC3E}">
        <p14:creationId xmlns:p14="http://schemas.microsoft.com/office/powerpoint/2010/main" val="3653748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Event Handler</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Let's look at a simple example of what we mean here. In the following example, we have a single &lt;button&gt;, which when pressed, makes the background change to a random color:</a:t>
            </a:r>
            <a:endParaRPr lang="en-US" sz="1600" dirty="0">
              <a:solidFill>
                <a:srgbClr val="00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5832AD6-8307-9BEB-10E3-CB479215F901}"/>
              </a:ext>
            </a:extLst>
          </p:cNvPr>
          <p:cNvPicPr>
            <a:picLocks noChangeAspect="1"/>
          </p:cNvPicPr>
          <p:nvPr/>
        </p:nvPicPr>
        <p:blipFill>
          <a:blip r:embed="rId2"/>
          <a:stretch>
            <a:fillRect/>
          </a:stretch>
        </p:blipFill>
        <p:spPr>
          <a:xfrm>
            <a:off x="593566" y="3291400"/>
            <a:ext cx="2577474" cy="303690"/>
          </a:xfrm>
          <a:prstGeom prst="rect">
            <a:avLst/>
          </a:prstGeom>
        </p:spPr>
      </p:pic>
      <p:pic>
        <p:nvPicPr>
          <p:cNvPr id="8" name="Picture 7">
            <a:extLst>
              <a:ext uri="{FF2B5EF4-FFF2-40B4-BE49-F238E27FC236}">
                <a16:creationId xmlns:a16="http://schemas.microsoft.com/office/drawing/2014/main" id="{EC0B94EF-8A2A-C89F-67FB-F3746781D5AB}"/>
              </a:ext>
            </a:extLst>
          </p:cNvPr>
          <p:cNvPicPr>
            <a:picLocks noChangeAspect="1"/>
          </p:cNvPicPr>
          <p:nvPr/>
        </p:nvPicPr>
        <p:blipFill>
          <a:blip r:embed="rId3"/>
          <a:stretch>
            <a:fillRect/>
          </a:stretch>
        </p:blipFill>
        <p:spPr>
          <a:xfrm>
            <a:off x="593566" y="3808209"/>
            <a:ext cx="6642920" cy="2357699"/>
          </a:xfrm>
          <a:prstGeom prst="rect">
            <a:avLst/>
          </a:prstGeom>
        </p:spPr>
      </p:pic>
    </p:spTree>
    <p:extLst>
      <p:ext uri="{BB962C8B-B14F-4D97-AF65-F5344CB8AC3E}">
        <p14:creationId xmlns:p14="http://schemas.microsoft.com/office/powerpoint/2010/main" val="4276274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Event Handler</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38554"/>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We can access more information about the event by passing a parameter to the function that we are calling. For example:</a:t>
            </a:r>
            <a:endParaRPr lang="en-US" sz="1600" dirty="0">
              <a:solidFill>
                <a:srgbClr val="00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5832AD6-8307-9BEB-10E3-CB479215F901}"/>
              </a:ext>
            </a:extLst>
          </p:cNvPr>
          <p:cNvPicPr>
            <a:picLocks noChangeAspect="1"/>
          </p:cNvPicPr>
          <p:nvPr/>
        </p:nvPicPr>
        <p:blipFill>
          <a:blip r:embed="rId2"/>
          <a:srcRect/>
          <a:stretch/>
        </p:blipFill>
        <p:spPr>
          <a:xfrm>
            <a:off x="602212" y="3206079"/>
            <a:ext cx="4330321" cy="1213488"/>
          </a:xfrm>
          <a:prstGeom prst="rect">
            <a:avLst/>
          </a:prstGeom>
        </p:spPr>
      </p:pic>
      <p:sp>
        <p:nvSpPr>
          <p:cNvPr id="9" name="TextBox 8">
            <a:extLst>
              <a:ext uri="{FF2B5EF4-FFF2-40B4-BE49-F238E27FC236}">
                <a16:creationId xmlns:a16="http://schemas.microsoft.com/office/drawing/2014/main" id="{CAAEE19D-5DCE-8DFA-2584-05691A4C09A9}"/>
              </a:ext>
            </a:extLst>
          </p:cNvPr>
          <p:cNvSpPr txBox="1"/>
          <p:nvPr/>
        </p:nvSpPr>
        <p:spPr>
          <a:xfrm>
            <a:off x="5258934" y="3274214"/>
            <a:ext cx="6094602" cy="1077218"/>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The </a:t>
            </a:r>
            <a:r>
              <a:rPr lang="en-US" sz="1600" b="1" i="1" dirty="0">
                <a:latin typeface="Calibri" panose="020F0502020204030204" pitchFamily="34" charset="0"/>
                <a:cs typeface="Calibri" panose="020F0502020204030204" pitchFamily="34" charset="0"/>
              </a:rPr>
              <a:t>e</a:t>
            </a:r>
            <a:r>
              <a:rPr lang="en-US" sz="1600" dirty="0">
                <a:latin typeface="Calibri" panose="020F0502020204030204" pitchFamily="34" charset="0"/>
                <a:cs typeface="Calibri" panose="020F0502020204030204" pitchFamily="34" charset="0"/>
              </a:rPr>
              <a:t> in that function is an object that references the event itself. Within that object you have access to many useful properties and functions such as which mouse button or key was pressed, or information about the event’s target - the DOM node that was clicked.</a:t>
            </a:r>
          </a:p>
        </p:txBody>
      </p:sp>
      <p:pic>
        <p:nvPicPr>
          <p:cNvPr id="6" name="Picture 5">
            <a:extLst>
              <a:ext uri="{FF2B5EF4-FFF2-40B4-BE49-F238E27FC236}">
                <a16:creationId xmlns:a16="http://schemas.microsoft.com/office/drawing/2014/main" id="{33B3498C-91ED-3A16-967B-A83E4BA83BAD}"/>
              </a:ext>
            </a:extLst>
          </p:cNvPr>
          <p:cNvPicPr>
            <a:picLocks noChangeAspect="1"/>
          </p:cNvPicPr>
          <p:nvPr/>
        </p:nvPicPr>
        <p:blipFill>
          <a:blip r:embed="rId3"/>
          <a:stretch>
            <a:fillRect/>
          </a:stretch>
        </p:blipFill>
        <p:spPr>
          <a:xfrm>
            <a:off x="602213" y="4912089"/>
            <a:ext cx="4330321" cy="1307587"/>
          </a:xfrm>
          <a:prstGeom prst="rect">
            <a:avLst/>
          </a:prstGeom>
        </p:spPr>
      </p:pic>
    </p:spTree>
    <p:extLst>
      <p:ext uri="{BB962C8B-B14F-4D97-AF65-F5344CB8AC3E}">
        <p14:creationId xmlns:p14="http://schemas.microsoft.com/office/powerpoint/2010/main" val="1672129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Attaching listeners to groups of nodes</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i="0" u="none" strike="noStrike" dirty="0">
                <a:solidFill>
                  <a:srgbClr val="000000"/>
                </a:solidFill>
                <a:effectLst/>
                <a:latin typeface="Calibri" panose="020F0502020204030204" pitchFamily="34" charset="0"/>
                <a:cs typeface="Calibri" panose="020F0502020204030204" pitchFamily="34" charset="0"/>
              </a:rPr>
              <a:t>We can get a nodelist of all of the items matching a specific selector with </a:t>
            </a:r>
            <a:r>
              <a:rPr lang="en-US" sz="1600" b="1" i="0" u="none" strike="noStrike" dirty="0">
                <a:solidFill>
                  <a:srgbClr val="000000"/>
                </a:solidFill>
                <a:effectLst/>
                <a:latin typeface="Calibri" panose="020F0502020204030204" pitchFamily="34" charset="0"/>
                <a:cs typeface="Calibri" panose="020F0502020204030204" pitchFamily="34" charset="0"/>
              </a:rPr>
              <a:t>querySelectorAll('selector')</a:t>
            </a:r>
            <a:r>
              <a:rPr lang="en-US" sz="1600" i="0" u="none" strike="noStrike" dirty="0">
                <a:solidFill>
                  <a:srgbClr val="000000"/>
                </a:solidFill>
                <a:effectLst/>
                <a:latin typeface="Calibri" panose="020F0502020204030204" pitchFamily="34" charset="0"/>
                <a:cs typeface="Calibri" panose="020F0502020204030204" pitchFamily="34" charset="0"/>
              </a:rPr>
              <a:t>. In order to add a listener to each of them we simply need to iterate through the whole list like so:</a:t>
            </a:r>
            <a:endParaRPr lang="en-US" sz="1600" dirty="0">
              <a:solidFill>
                <a:srgbClr val="00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5832AD6-8307-9BEB-10E3-CB479215F901}"/>
              </a:ext>
            </a:extLst>
          </p:cNvPr>
          <p:cNvPicPr>
            <a:picLocks noChangeAspect="1"/>
          </p:cNvPicPr>
          <p:nvPr/>
        </p:nvPicPr>
        <p:blipFill>
          <a:blip r:embed="rId2"/>
          <a:srcRect/>
          <a:stretch/>
        </p:blipFill>
        <p:spPr>
          <a:xfrm>
            <a:off x="610224" y="3358511"/>
            <a:ext cx="3400960" cy="1213488"/>
          </a:xfrm>
          <a:prstGeom prst="rect">
            <a:avLst/>
          </a:prstGeom>
        </p:spPr>
      </p:pic>
      <p:pic>
        <p:nvPicPr>
          <p:cNvPr id="8" name="Picture 7">
            <a:extLst>
              <a:ext uri="{FF2B5EF4-FFF2-40B4-BE49-F238E27FC236}">
                <a16:creationId xmlns:a16="http://schemas.microsoft.com/office/drawing/2014/main" id="{130B108E-D5C8-0637-2174-D67FCB11D8E7}"/>
              </a:ext>
            </a:extLst>
          </p:cNvPr>
          <p:cNvPicPr>
            <a:picLocks noChangeAspect="1"/>
          </p:cNvPicPr>
          <p:nvPr/>
        </p:nvPicPr>
        <p:blipFill>
          <a:blip r:embed="rId3"/>
          <a:stretch>
            <a:fillRect/>
          </a:stretch>
        </p:blipFill>
        <p:spPr>
          <a:xfrm>
            <a:off x="4663466" y="3358511"/>
            <a:ext cx="6607361" cy="2891287"/>
          </a:xfrm>
          <a:prstGeom prst="rect">
            <a:avLst/>
          </a:prstGeom>
        </p:spPr>
      </p:pic>
    </p:spTree>
    <p:extLst>
      <p:ext uri="{BB962C8B-B14F-4D97-AF65-F5344CB8AC3E}">
        <p14:creationId xmlns:p14="http://schemas.microsoft.com/office/powerpoint/2010/main" val="21857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How to create an array</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shows three ways to create new array: first using </a:t>
            </a:r>
            <a:r>
              <a:rPr lang="en-US" sz="1600" b="1" i="0" u="none" strike="noStrike" dirty="0">
                <a:solidFill>
                  <a:srgbClr val="000000"/>
                </a:solidFill>
                <a:effectLst/>
                <a:latin typeface="Calibri" panose="020F0502020204030204" pitchFamily="34" charset="0"/>
                <a:cs typeface="Calibri" panose="020F0502020204030204" pitchFamily="34" charset="0"/>
              </a:rPr>
              <a:t>array literal</a:t>
            </a:r>
            <a:r>
              <a:rPr lang="en-US" sz="1600" b="0" i="0" u="none" strike="noStrike" dirty="0">
                <a:solidFill>
                  <a:srgbClr val="000000"/>
                </a:solidFill>
                <a:effectLst/>
                <a:latin typeface="Calibri" panose="020F0502020204030204" pitchFamily="34" charset="0"/>
                <a:cs typeface="Calibri" panose="020F0502020204030204" pitchFamily="34" charset="0"/>
              </a:rPr>
              <a:t> notation, then using the </a:t>
            </a:r>
            <a:r>
              <a:rPr lang="en-US" sz="1600" b="1" i="0" u="none" strike="noStrike" dirty="0">
                <a:solidFill>
                  <a:srgbClr val="000000"/>
                </a:solidFill>
                <a:effectLst/>
                <a:latin typeface="Calibri" panose="020F0502020204030204" pitchFamily="34" charset="0"/>
                <a:cs typeface="Calibri" panose="020F0502020204030204" pitchFamily="34" charset="0"/>
              </a:rPr>
              <a:t>Array() constructor</a:t>
            </a:r>
            <a:r>
              <a:rPr lang="en-US" sz="1600" b="0" i="0" u="none" strike="noStrike" dirty="0">
                <a:solidFill>
                  <a:srgbClr val="000000"/>
                </a:solidFill>
                <a:effectLst/>
                <a:latin typeface="Calibri" panose="020F0502020204030204" pitchFamily="34" charset="0"/>
                <a:cs typeface="Calibri" panose="020F0502020204030204" pitchFamily="34" charset="0"/>
              </a:rPr>
              <a:t>, and finally using </a:t>
            </a:r>
            <a:r>
              <a:rPr lang="en-US" sz="1600" b="1" i="0" u="none" strike="noStrike" dirty="0">
                <a:solidFill>
                  <a:srgbClr val="000000"/>
                </a:solidFill>
                <a:effectLst/>
                <a:latin typeface="Calibri" panose="020F0502020204030204" pitchFamily="34" charset="0"/>
                <a:cs typeface="Calibri" panose="020F0502020204030204" pitchFamily="34" charset="0"/>
              </a:rPr>
              <a:t>String.prototype.split()</a:t>
            </a:r>
            <a:r>
              <a:rPr lang="en-US" sz="1600" b="0" i="0" u="none" strike="noStrike" dirty="0">
                <a:solidFill>
                  <a:srgbClr val="000000"/>
                </a:solidFill>
                <a:effectLst/>
                <a:latin typeface="Calibri" panose="020F0502020204030204" pitchFamily="34" charset="0"/>
                <a:cs typeface="Calibri" panose="020F0502020204030204" pitchFamily="34" charset="0"/>
              </a:rPr>
              <a:t> to build the array from a string.</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tretch>
            <a:fillRect/>
          </a:stretch>
        </p:blipFill>
        <p:spPr>
          <a:xfrm>
            <a:off x="3660308" y="3560569"/>
            <a:ext cx="4871384" cy="2949288"/>
          </a:xfrm>
          <a:prstGeom prst="rect">
            <a:avLst/>
          </a:prstGeom>
        </p:spPr>
      </p:pic>
    </p:spTree>
    <p:extLst>
      <p:ext uri="{BB962C8B-B14F-4D97-AF65-F5344CB8AC3E}">
        <p14:creationId xmlns:p14="http://schemas.microsoft.com/office/powerpoint/2010/main" val="1264647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1451294" y="2503946"/>
            <a:ext cx="9539560" cy="1641764"/>
          </a:xfrm>
        </p:spPr>
        <p:txBody>
          <a:bodyPr/>
          <a:lstStyle/>
          <a:p>
            <a:pPr algn="ctr"/>
            <a:r>
              <a:rPr lang="en-US" sz="8000" dirty="0">
                <a:latin typeface="Courier New" panose="02070309020205020404" pitchFamily="49" charset="0"/>
                <a:cs typeface="Courier New" panose="02070309020205020404" pitchFamily="49" charset="0"/>
              </a:rPr>
              <a:t>Assignment</a:t>
            </a:r>
          </a:p>
        </p:txBody>
      </p:sp>
      <p:pic>
        <p:nvPicPr>
          <p:cNvPr id="15" name="Picture 14">
            <a:extLst>
              <a:ext uri="{FF2B5EF4-FFF2-40B4-BE49-F238E27FC236}">
                <a16:creationId xmlns:a16="http://schemas.microsoft.com/office/drawing/2014/main" id="{7F889814-7938-B130-7405-EB17F43B9D46}"/>
              </a:ext>
            </a:extLst>
          </p:cNvPr>
          <p:cNvPicPr>
            <a:picLocks noChangeAspect="1"/>
          </p:cNvPicPr>
          <p:nvPr/>
        </p:nvPicPr>
        <p:blipFill>
          <a:blip r:embed="rId2"/>
          <a:srcRect/>
          <a:stretch/>
        </p:blipFill>
        <p:spPr>
          <a:xfrm>
            <a:off x="8067670" y="1419828"/>
            <a:ext cx="2700528" cy="3810000"/>
          </a:xfrm>
          <a:prstGeom prst="rect">
            <a:avLst/>
          </a:prstGeom>
        </p:spPr>
      </p:pic>
      <p:sp>
        <p:nvSpPr>
          <p:cNvPr id="4" name="Title 1">
            <a:extLst>
              <a:ext uri="{FF2B5EF4-FFF2-40B4-BE49-F238E27FC236}">
                <a16:creationId xmlns:a16="http://schemas.microsoft.com/office/drawing/2014/main" id="{9BA53898-75C8-5A0C-AD3D-301AFC5DF6A5}"/>
              </a:ext>
            </a:extLst>
          </p:cNvPr>
          <p:cNvSpPr txBox="1">
            <a:spLocks/>
          </p:cNvSpPr>
          <p:nvPr/>
        </p:nvSpPr>
        <p:spPr bwMode="gray">
          <a:xfrm>
            <a:off x="-1451294" y="3046005"/>
            <a:ext cx="9539560" cy="164176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a:latin typeface="Courier New" panose="02070309020205020404" pitchFamily="49" charset="0"/>
                <a:cs typeface="Courier New" panose="02070309020205020404" pitchFamily="49" charset="0"/>
              </a:rPr>
              <a:t>	branko.fd.br@gmail.com</a:t>
            </a: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4694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1451294" y="1213503"/>
            <a:ext cx="9539560" cy="4222650"/>
          </a:xfrm>
        </p:spPr>
        <p:txBody>
          <a:bodyPr/>
          <a:lstStyle/>
          <a:p>
            <a:pPr algn="ctr"/>
            <a:r>
              <a:rPr lang="en-US" sz="8000" dirty="0">
                <a:latin typeface="Courier New" panose="02070309020205020404" pitchFamily="49" charset="0"/>
                <a:cs typeface="Courier New" panose="02070309020205020404" pitchFamily="49" charset="0"/>
              </a:rPr>
              <a:t>Thank you</a:t>
            </a:r>
            <a:br>
              <a:rPr lang="en-US" sz="8000" dirty="0">
                <a:latin typeface="Courier New" panose="02070309020205020404" pitchFamily="49" charset="0"/>
                <a:cs typeface="Courier New" panose="02070309020205020404" pitchFamily="49" charset="0"/>
              </a:rPr>
            </a:br>
            <a:r>
              <a:rPr lang="en-US" sz="8000" dirty="0">
                <a:latin typeface="Courier New" panose="02070309020205020404" pitchFamily="49" charset="0"/>
                <a:cs typeface="Courier New" panose="02070309020205020404" pitchFamily="49" charset="0"/>
              </a:rPr>
              <a:t>for your</a:t>
            </a:r>
            <a:br>
              <a:rPr lang="en-US" sz="8000" dirty="0">
                <a:latin typeface="Courier New" panose="02070309020205020404" pitchFamily="49" charset="0"/>
                <a:cs typeface="Courier New" panose="02070309020205020404" pitchFamily="49" charset="0"/>
              </a:rPr>
            </a:br>
            <a:r>
              <a:rPr lang="en-US" sz="8000" dirty="0">
                <a:latin typeface="Courier New" panose="02070309020205020404" pitchFamily="49" charset="0"/>
                <a:cs typeface="Courier New" panose="02070309020205020404" pitchFamily="49" charset="0"/>
              </a:rPr>
              <a:t>attention!</a:t>
            </a:r>
          </a:p>
        </p:txBody>
      </p:sp>
      <p:pic>
        <p:nvPicPr>
          <p:cNvPr id="15" name="Picture 14">
            <a:extLst>
              <a:ext uri="{FF2B5EF4-FFF2-40B4-BE49-F238E27FC236}">
                <a16:creationId xmlns:a16="http://schemas.microsoft.com/office/drawing/2014/main" id="{7F889814-7938-B130-7405-EB17F43B9D46}"/>
              </a:ext>
            </a:extLst>
          </p:cNvPr>
          <p:cNvPicPr>
            <a:picLocks noChangeAspect="1"/>
          </p:cNvPicPr>
          <p:nvPr/>
        </p:nvPicPr>
        <p:blipFill>
          <a:blip r:embed="rId2"/>
          <a:srcRect/>
          <a:stretch/>
        </p:blipFill>
        <p:spPr>
          <a:xfrm>
            <a:off x="8067670" y="1419828"/>
            <a:ext cx="2700528" cy="3810000"/>
          </a:xfrm>
          <a:prstGeom prst="rect">
            <a:avLst/>
          </a:prstGeom>
        </p:spPr>
      </p:pic>
    </p:spTree>
    <p:extLst>
      <p:ext uri="{BB962C8B-B14F-4D97-AF65-F5344CB8AC3E}">
        <p14:creationId xmlns:p14="http://schemas.microsoft.com/office/powerpoint/2010/main" val="21521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Create a string from an array</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830997"/>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uses the </a:t>
            </a:r>
            <a:r>
              <a:rPr lang="en-US" sz="1600" b="1" i="0" u="none" strike="noStrike" dirty="0">
                <a:solidFill>
                  <a:srgbClr val="000000"/>
                </a:solidFill>
                <a:effectLst/>
                <a:latin typeface="Calibri" panose="020F0502020204030204" pitchFamily="34" charset="0"/>
                <a:cs typeface="Calibri" panose="020F0502020204030204" pitchFamily="34" charset="0"/>
              </a:rPr>
              <a:t>join() </a:t>
            </a:r>
            <a:r>
              <a:rPr lang="en-US" sz="1600" b="0" i="0" u="none" strike="noStrike" dirty="0">
                <a:solidFill>
                  <a:srgbClr val="000000"/>
                </a:solidFill>
                <a:effectLst/>
                <a:latin typeface="Calibri" panose="020F0502020204030204" pitchFamily="34" charset="0"/>
                <a:cs typeface="Calibri" panose="020F0502020204030204" pitchFamily="34" charset="0"/>
              </a:rPr>
              <a:t>method to create a string from the cars array. The </a:t>
            </a:r>
            <a:r>
              <a:rPr lang="en-US" sz="1600" b="1" i="0" u="none" strike="noStrike" dirty="0">
                <a:solidFill>
                  <a:srgbClr val="000000"/>
                </a:solidFill>
                <a:effectLst/>
                <a:latin typeface="Calibri" panose="020F0502020204030204" pitchFamily="34" charset="0"/>
                <a:cs typeface="Calibri" panose="020F0502020204030204" pitchFamily="34" charset="0"/>
              </a:rPr>
              <a:t>join() </a:t>
            </a:r>
            <a:r>
              <a:rPr lang="en-US" sz="1600" b="0" i="0" u="none" strike="noStrike" dirty="0">
                <a:solidFill>
                  <a:srgbClr val="000000"/>
                </a:solidFill>
                <a:effectLst/>
                <a:latin typeface="Calibri" panose="020F0502020204030204" pitchFamily="34" charset="0"/>
                <a:cs typeface="Calibri" panose="020F0502020204030204" pitchFamily="34" charset="0"/>
              </a:rPr>
              <a:t>method creates and returns a new string by concatenating all of the elements in an array (or an array-like object), separated by commas or a specified separator string. If the array has only one item, then that item will be returned without using the separator. </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3660308" y="4100119"/>
            <a:ext cx="4871384" cy="1478380"/>
          </a:xfrm>
          <a:prstGeom prst="rect">
            <a:avLst/>
          </a:prstGeom>
        </p:spPr>
      </p:pic>
    </p:spTree>
    <p:extLst>
      <p:ext uri="{BB962C8B-B14F-4D97-AF65-F5344CB8AC3E}">
        <p14:creationId xmlns:p14="http://schemas.microsoft.com/office/powerpoint/2010/main" val="84931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Access an array item</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338554"/>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shows how to access items in the cars array by specifying the index number of their position in the array.</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3584895" y="3202432"/>
            <a:ext cx="5022210" cy="3458312"/>
          </a:xfrm>
          <a:prstGeom prst="rect">
            <a:avLst/>
          </a:prstGeom>
        </p:spPr>
      </p:pic>
    </p:spTree>
    <p:extLst>
      <p:ext uri="{BB962C8B-B14F-4D97-AF65-F5344CB8AC3E}">
        <p14:creationId xmlns:p14="http://schemas.microsoft.com/office/powerpoint/2010/main" val="21875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Find the index of an item in an array</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584775"/>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uses the </a:t>
            </a:r>
            <a:r>
              <a:rPr lang="en-US" sz="1600" b="1" i="0" u="none" strike="noStrike" dirty="0">
                <a:solidFill>
                  <a:srgbClr val="000000"/>
                </a:solidFill>
                <a:effectLst/>
                <a:latin typeface="Calibri" panose="020F0502020204030204" pitchFamily="34" charset="0"/>
                <a:cs typeface="Calibri" panose="020F0502020204030204" pitchFamily="34" charset="0"/>
              </a:rPr>
              <a:t>indexOf() </a:t>
            </a:r>
            <a:r>
              <a:rPr lang="en-US" sz="1600" b="0" i="0" u="none" strike="noStrike" dirty="0">
                <a:solidFill>
                  <a:srgbClr val="000000"/>
                </a:solidFill>
                <a:effectLst/>
                <a:latin typeface="Calibri" panose="020F0502020204030204" pitchFamily="34" charset="0"/>
                <a:cs typeface="Calibri" panose="020F0502020204030204" pitchFamily="34" charset="0"/>
              </a:rPr>
              <a:t>method to find the position (index) of the string “Golf" in the cars array. The </a:t>
            </a:r>
            <a:r>
              <a:rPr lang="en-US" sz="1600" b="1" i="0" u="none" strike="noStrike" dirty="0">
                <a:solidFill>
                  <a:srgbClr val="000000"/>
                </a:solidFill>
                <a:effectLst/>
                <a:latin typeface="Calibri" panose="020F0502020204030204" pitchFamily="34" charset="0"/>
                <a:cs typeface="Calibri" panose="020F0502020204030204" pitchFamily="34" charset="0"/>
              </a:rPr>
              <a:t>indexOf() </a:t>
            </a:r>
            <a:r>
              <a:rPr lang="en-US" sz="1600" b="0" i="0" u="none" strike="noStrike" dirty="0">
                <a:solidFill>
                  <a:srgbClr val="000000"/>
                </a:solidFill>
                <a:effectLst/>
                <a:latin typeface="Calibri" panose="020F0502020204030204" pitchFamily="34" charset="0"/>
                <a:cs typeface="Calibri" panose="020F0502020204030204" pitchFamily="34" charset="0"/>
              </a:rPr>
              <a:t>method returns the </a:t>
            </a:r>
            <a:r>
              <a:rPr lang="en-US" sz="1600" b="1" i="0" u="none" strike="noStrike" dirty="0">
                <a:solidFill>
                  <a:srgbClr val="000000"/>
                </a:solidFill>
                <a:effectLst/>
                <a:latin typeface="Calibri" panose="020F0502020204030204" pitchFamily="34" charset="0"/>
                <a:cs typeface="Calibri" panose="020F0502020204030204" pitchFamily="34" charset="0"/>
              </a:rPr>
              <a:t>first index </a:t>
            </a:r>
            <a:r>
              <a:rPr lang="en-US" sz="1600" b="0" i="0" u="none" strike="noStrike" dirty="0">
                <a:solidFill>
                  <a:srgbClr val="000000"/>
                </a:solidFill>
                <a:effectLst/>
                <a:latin typeface="Calibri" panose="020F0502020204030204" pitchFamily="34" charset="0"/>
                <a:cs typeface="Calibri" panose="020F0502020204030204" pitchFamily="34" charset="0"/>
              </a:rPr>
              <a:t>at which a given element can be found in the array, or </a:t>
            </a:r>
            <a:r>
              <a:rPr lang="en-US" sz="1600" b="1" i="0" u="none" strike="noStrike" dirty="0">
                <a:solidFill>
                  <a:srgbClr val="000000"/>
                </a:solidFill>
                <a:effectLst/>
                <a:latin typeface="Calibri" panose="020F0502020204030204" pitchFamily="34" charset="0"/>
                <a:cs typeface="Calibri" panose="020F0502020204030204" pitchFamily="34" charset="0"/>
              </a:rPr>
              <a:t>-1</a:t>
            </a:r>
            <a:r>
              <a:rPr lang="en-US" sz="1600" b="0" i="0" u="none" strike="noStrike" dirty="0">
                <a:solidFill>
                  <a:srgbClr val="000000"/>
                </a:solidFill>
                <a:effectLst/>
                <a:latin typeface="Calibri" panose="020F0502020204030204" pitchFamily="34" charset="0"/>
                <a:cs typeface="Calibri" panose="020F0502020204030204" pitchFamily="34" charset="0"/>
              </a:rPr>
              <a:t> if it is not present.</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3584895" y="3606283"/>
            <a:ext cx="5022210" cy="2650610"/>
          </a:xfrm>
          <a:prstGeom prst="rect">
            <a:avLst/>
          </a:prstGeom>
        </p:spPr>
      </p:pic>
    </p:spTree>
    <p:extLst>
      <p:ext uri="{BB962C8B-B14F-4D97-AF65-F5344CB8AC3E}">
        <p14:creationId xmlns:p14="http://schemas.microsoft.com/office/powerpoint/2010/main" val="252527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1915486" y="1021080"/>
            <a:ext cx="8361028" cy="499872"/>
          </a:xfrm>
        </p:spPr>
        <p:txBody>
          <a:bodyPr>
            <a:noAutofit/>
          </a:bodyPr>
          <a:lstStyle/>
          <a:p>
            <a:pPr algn="ctr"/>
            <a:r>
              <a:rPr lang="en-US" sz="2800" dirty="0">
                <a:solidFill>
                  <a:schemeClr val="accent2"/>
                </a:solidFill>
              </a:rPr>
              <a:t>Check if an array contains a certain item</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830997"/>
          </a:xfrm>
          <a:prstGeom prst="rect">
            <a:avLst/>
          </a:prstGeom>
          <a:noFill/>
        </p:spPr>
        <p:txBody>
          <a:bodyPr wrap="square" rtlCol="0">
            <a:spAutoFit/>
          </a:bodyPr>
          <a:lstStyle/>
          <a:p>
            <a:pPr rtl="0">
              <a:spcBef>
                <a:spcPts val="0"/>
              </a:spcBef>
              <a:spcAft>
                <a:spcPts val="1800"/>
              </a:spcAft>
            </a:pPr>
            <a:r>
              <a:rPr lang="en-US" sz="1600" b="0" i="0" u="none" strike="noStrike" dirty="0">
                <a:solidFill>
                  <a:srgbClr val="000000"/>
                </a:solidFill>
                <a:effectLst/>
                <a:latin typeface="Calibri" panose="020F0502020204030204" pitchFamily="34" charset="0"/>
                <a:cs typeface="Calibri" panose="020F0502020204030204" pitchFamily="34" charset="0"/>
              </a:rPr>
              <a:t>This example shows two ways to check if the cars array contains “Golf" and “Picasso": first with the </a:t>
            </a:r>
            <a:r>
              <a:rPr lang="en-US" sz="1600" b="1" i="0" u="none" strike="noStrike" dirty="0">
                <a:solidFill>
                  <a:srgbClr val="000000"/>
                </a:solidFill>
                <a:effectLst/>
                <a:latin typeface="Calibri" panose="020F0502020204030204" pitchFamily="34" charset="0"/>
                <a:cs typeface="Calibri" panose="020F0502020204030204" pitchFamily="34" charset="0"/>
              </a:rPr>
              <a:t>includes()</a:t>
            </a:r>
            <a:r>
              <a:rPr lang="en-US" sz="1600" b="0" i="0" u="none" strike="noStrike" dirty="0">
                <a:solidFill>
                  <a:srgbClr val="000000"/>
                </a:solidFill>
                <a:effectLst/>
                <a:latin typeface="Calibri" panose="020F0502020204030204" pitchFamily="34" charset="0"/>
                <a:cs typeface="Calibri" panose="020F0502020204030204" pitchFamily="34" charset="0"/>
              </a:rPr>
              <a:t> method, and then with the </a:t>
            </a:r>
            <a:r>
              <a:rPr lang="en-US" sz="1600" b="1" i="0" u="none" strike="noStrike" dirty="0">
                <a:solidFill>
                  <a:srgbClr val="000000"/>
                </a:solidFill>
                <a:effectLst/>
                <a:latin typeface="Calibri" panose="020F0502020204030204" pitchFamily="34" charset="0"/>
                <a:cs typeface="Calibri" panose="020F0502020204030204" pitchFamily="34" charset="0"/>
              </a:rPr>
              <a:t>indexOf() </a:t>
            </a:r>
            <a:r>
              <a:rPr lang="en-US" sz="1600" b="0" i="0" u="none" strike="noStrike" dirty="0">
                <a:solidFill>
                  <a:srgbClr val="000000"/>
                </a:solidFill>
                <a:effectLst/>
                <a:latin typeface="Calibri" panose="020F0502020204030204" pitchFamily="34" charset="0"/>
                <a:cs typeface="Calibri" panose="020F0502020204030204" pitchFamily="34" charset="0"/>
              </a:rPr>
              <a:t>method to test for an index value that's not </a:t>
            </a:r>
            <a:r>
              <a:rPr lang="en-US" sz="1600" b="1" i="0" u="none" strike="noStrike" dirty="0">
                <a:solidFill>
                  <a:srgbClr val="000000"/>
                </a:solidFill>
                <a:effectLst/>
                <a:latin typeface="Calibri" panose="020F0502020204030204" pitchFamily="34" charset="0"/>
                <a:cs typeface="Calibri" panose="020F0502020204030204" pitchFamily="34" charset="0"/>
              </a:rPr>
              <a:t>-1</a:t>
            </a:r>
            <a:r>
              <a:rPr lang="en-US" sz="1600" b="0" i="0" u="none" strike="noStrike" dirty="0">
                <a:solidFill>
                  <a:srgbClr val="000000"/>
                </a:solidFill>
                <a:effectLst/>
                <a:latin typeface="Calibri" panose="020F0502020204030204" pitchFamily="34" charset="0"/>
                <a:cs typeface="Calibri" panose="020F0502020204030204" pitchFamily="34" charset="0"/>
              </a:rPr>
              <a:t>. The </a:t>
            </a:r>
            <a:r>
              <a:rPr lang="en-US" sz="1600" b="1" i="0" u="none" strike="noStrike" dirty="0">
                <a:solidFill>
                  <a:srgbClr val="000000"/>
                </a:solidFill>
                <a:effectLst/>
                <a:latin typeface="Calibri" panose="020F0502020204030204" pitchFamily="34" charset="0"/>
                <a:cs typeface="Calibri" panose="020F0502020204030204" pitchFamily="34" charset="0"/>
              </a:rPr>
              <a:t>includes() </a:t>
            </a:r>
            <a:r>
              <a:rPr lang="en-US" sz="1600" b="0" i="0" u="none" strike="noStrike" dirty="0">
                <a:solidFill>
                  <a:srgbClr val="000000"/>
                </a:solidFill>
                <a:effectLst/>
                <a:latin typeface="Calibri" panose="020F0502020204030204" pitchFamily="34" charset="0"/>
                <a:cs typeface="Calibri" panose="020F0502020204030204" pitchFamily="34" charset="0"/>
              </a:rPr>
              <a:t>method determines whether an array includes a certain value among its entries, returning </a:t>
            </a:r>
            <a:r>
              <a:rPr lang="en-US" sz="1600" i="0" u="none" strike="noStrike" dirty="0">
                <a:solidFill>
                  <a:srgbClr val="000000"/>
                </a:solidFill>
                <a:effectLst/>
                <a:latin typeface="Calibri" panose="020F0502020204030204" pitchFamily="34" charset="0"/>
                <a:cs typeface="Calibri" panose="020F0502020204030204" pitchFamily="34" charset="0"/>
              </a:rPr>
              <a:t>true</a:t>
            </a:r>
            <a:r>
              <a:rPr lang="en-US" sz="1600" b="0" i="0" u="none" strike="noStrike" dirty="0">
                <a:solidFill>
                  <a:srgbClr val="000000"/>
                </a:solidFill>
                <a:effectLst/>
                <a:latin typeface="Calibri" panose="020F0502020204030204" pitchFamily="34" charset="0"/>
                <a:cs typeface="Calibri" panose="020F0502020204030204" pitchFamily="34" charset="0"/>
              </a:rPr>
              <a:t> or false as appropriate.</a:t>
            </a:r>
            <a:endParaRPr lang="en-US" sz="16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D70044-19F1-9B3A-A8A6-C93CBD7F9C92}"/>
              </a:ext>
            </a:extLst>
          </p:cNvPr>
          <p:cNvPicPr>
            <a:picLocks noChangeAspect="1"/>
          </p:cNvPicPr>
          <p:nvPr/>
        </p:nvPicPr>
        <p:blipFill>
          <a:blip r:embed="rId2"/>
          <a:srcRect/>
          <a:stretch/>
        </p:blipFill>
        <p:spPr>
          <a:xfrm>
            <a:off x="2435604" y="4030775"/>
            <a:ext cx="7320792" cy="2137186"/>
          </a:xfrm>
          <a:prstGeom prst="rect">
            <a:avLst/>
          </a:prstGeom>
        </p:spPr>
      </p:pic>
    </p:spTree>
    <p:extLst>
      <p:ext uri="{BB962C8B-B14F-4D97-AF65-F5344CB8AC3E}">
        <p14:creationId xmlns:p14="http://schemas.microsoft.com/office/powerpoint/2010/main" val="68580752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Ion Boardroom">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8427</TotalTime>
  <Words>3414</Words>
  <Application>Microsoft Office PowerPoint</Application>
  <PresentationFormat>Widescreen</PresentationFormat>
  <Paragraphs>183</Paragraphs>
  <Slides>51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51</vt:i4>
      </vt:variant>
    </vt:vector>
  </HeadingPairs>
  <TitlesOfParts>
    <vt:vector size="60" baseType="lpstr">
      <vt:lpstr>Arial</vt:lpstr>
      <vt:lpstr>Calibri</vt:lpstr>
      <vt:lpstr>Century Gothic</vt:lpstr>
      <vt:lpstr>Courier New</vt:lpstr>
      <vt:lpstr>Elephant</vt:lpstr>
      <vt:lpstr>Wingdings</vt:lpstr>
      <vt:lpstr>Wingdings 3</vt:lpstr>
      <vt:lpstr>Brush</vt:lpstr>
      <vt:lpstr>Ion Boardroom</vt:lpstr>
      <vt:lpstr>JS</vt:lpstr>
      <vt:lpstr>Focus points: </vt:lpstr>
      <vt:lpstr>Array</vt:lpstr>
      <vt:lpstr>Array</vt:lpstr>
      <vt:lpstr>How to create an array</vt:lpstr>
      <vt:lpstr>Create a string from an array</vt:lpstr>
      <vt:lpstr>Access an array item</vt:lpstr>
      <vt:lpstr>Find the index of an item in an array</vt:lpstr>
      <vt:lpstr>Check if an array contains a certain item</vt:lpstr>
      <vt:lpstr>Append an item to an array</vt:lpstr>
      <vt:lpstr>Remove the last item from an array</vt:lpstr>
      <vt:lpstr>Truncate an array down to just its first N items</vt:lpstr>
      <vt:lpstr>Remove multiple items from the end of an array</vt:lpstr>
      <vt:lpstr>Remove multiple items from the beginning of an array</vt:lpstr>
      <vt:lpstr>Remove the first item from an array</vt:lpstr>
      <vt:lpstr>Add a new first item to an array</vt:lpstr>
      <vt:lpstr>Remove a single item by index</vt:lpstr>
      <vt:lpstr>Remove multiple items by index</vt:lpstr>
      <vt:lpstr>Replace multiple items in an array</vt:lpstr>
      <vt:lpstr>Loops</vt:lpstr>
      <vt:lpstr>Loops</vt:lpstr>
      <vt:lpstr>While</vt:lpstr>
      <vt:lpstr>While</vt:lpstr>
      <vt:lpstr>Do while</vt:lpstr>
      <vt:lpstr>For loop</vt:lpstr>
      <vt:lpstr>For loop</vt:lpstr>
      <vt:lpstr>Breaking the loop</vt:lpstr>
      <vt:lpstr>Continue to next iteration</vt:lpstr>
      <vt:lpstr>Labels for break/continue</vt:lpstr>
      <vt:lpstr>Labels for break/continue</vt:lpstr>
      <vt:lpstr>DOM</vt:lpstr>
      <vt:lpstr>DOM - Document Object Model</vt:lpstr>
      <vt:lpstr>DOM - Document Object Model</vt:lpstr>
      <vt:lpstr>DOM - Document Object Model</vt:lpstr>
      <vt:lpstr>DOM methods</vt:lpstr>
      <vt:lpstr>Element creation</vt:lpstr>
      <vt:lpstr>Element creation</vt:lpstr>
      <vt:lpstr>Altering elements</vt:lpstr>
      <vt:lpstr>Altering elements</vt:lpstr>
      <vt:lpstr>Working with classes</vt:lpstr>
      <vt:lpstr>Adding text and html content</vt:lpstr>
      <vt:lpstr>Exercise</vt:lpstr>
      <vt:lpstr>Events</vt:lpstr>
      <vt:lpstr>Events</vt:lpstr>
      <vt:lpstr>Events</vt:lpstr>
      <vt:lpstr>Event Handler</vt:lpstr>
      <vt:lpstr>Event Handler</vt:lpstr>
      <vt:lpstr>Event Handler</vt:lpstr>
      <vt:lpstr>Attaching listeners to groups of nodes</vt:lpstr>
      <vt:lpstr>Assignment</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Branko Popovic</dc:creator>
  <cp:lastModifiedBy>Branko Popovic</cp:lastModifiedBy>
  <cp:revision>123</cp:revision>
  <dcterms:created xsi:type="dcterms:W3CDTF">2022-05-03T14:01:17Z</dcterms:created>
  <dcterms:modified xsi:type="dcterms:W3CDTF">2022-06-07T19:06:41Z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