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8" r:id="rId6"/>
    <p:sldId id="260" r:id="rId7"/>
    <p:sldId id="261" r:id="rId8"/>
    <p:sldId id="262" r:id="rId9"/>
    <p:sldId id="270" r:id="rId10"/>
    <p:sldId id="263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933E-4CD0-A909-C32E-B11472036C62}" v="20" dt="2022-07-31T16:53:45.173"/>
    <p1510:client id="{1D846E47-329C-4454-9A82-4E83A7E85A21}" v="151" dt="2022-08-01T01:08:52.275"/>
    <p1510:client id="{25A3F04F-519D-3D7E-D917-6403792E364E}" v="2" dt="2022-07-29T03:23:36.958"/>
    <p1510:client id="{2AE252C3-5692-B0C4-3D6B-0AA0660BB1CC}" v="96" dt="2022-07-30T01:27:06.720"/>
    <p1510:client id="{2C2DEC91-4A1A-8DDB-5B3D-5329887E4B61}" v="29" dt="2022-07-29T03:26:47.509"/>
    <p1510:client id="{3E248CE8-3BAA-C1D2-D259-BFFD0B5A2B39}" v="122" dt="2022-08-01T02:01:49.454"/>
    <p1510:client id="{AB2DC359-56A0-4DF2-9F7F-CE5E06A6ACB5}" v="165" dt="2022-07-29T20:01:51.295"/>
    <p1510:client id="{C89CF252-78A1-4DB5-906B-3CE3E75DE247}" v="368" dt="2022-07-29T03:26:32.168"/>
    <p1510:client id="{DAD97DBF-48FD-DFD1-57EE-2EFDF6D447FE}" v="31" dt="2022-08-01T00:46:3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01B89-EA1E-497A-BD40-83182D943464}" type="datetimeFigureOut">
              <a:t>31/07/2022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44CE-B848-4DB4-A6EE-53EF83FD53C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15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Logrando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trabajo</a:t>
            </a:r>
            <a:r>
              <a:rPr lang="en-US">
                <a:cs typeface="Calibri"/>
              </a:rPr>
              <a:t> de uno no se </a:t>
            </a:r>
            <a:r>
              <a:rPr lang="en-US" err="1">
                <a:cs typeface="Calibri"/>
              </a:rPr>
              <a:t>vea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afectado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otro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disminuyendo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probabilidad</a:t>
            </a:r>
            <a:r>
              <a:rPr lang="en-US">
                <a:cs typeface="Calibri"/>
              </a:rPr>
              <a:t> de que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diseñador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corrompa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código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programador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viceversa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44CE-B848-4DB4-A6EE-53EF83FD53C5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6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cs typeface="Calibri"/>
              </a:rPr>
              <a:t>Bueno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apartado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tenemos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arquitectura</a:t>
            </a:r>
            <a:r>
              <a:rPr lang="en-US">
                <a:cs typeface="Calibri"/>
              </a:rPr>
              <a:t>, </a:t>
            </a:r>
            <a:r>
              <a:rPr lang="en-US"/>
              <a:t>En la </a:t>
            </a:r>
            <a:r>
              <a:rPr lang="en-US" err="1"/>
              <a:t>presente</a:t>
            </a:r>
            <a:r>
              <a:rPr lang="en-US"/>
              <a:t> Figura, se </a:t>
            </a:r>
            <a:r>
              <a:rPr lang="en-US" err="1"/>
              <a:t>muestra</a:t>
            </a:r>
            <a:r>
              <a:rPr lang="en-US"/>
              <a:t> la </a:t>
            </a:r>
            <a:r>
              <a:rPr lang="en-US" err="1"/>
              <a:t>arquitectura</a:t>
            </a:r>
            <a:r>
              <a:rPr lang="en-US"/>
              <a:t> que </a:t>
            </a:r>
            <a:r>
              <a:rPr lang="en-US" err="1"/>
              <a:t>representa</a:t>
            </a:r>
            <a:r>
              <a:rPr lang="en-US"/>
              <a:t> la </a:t>
            </a:r>
            <a:r>
              <a:rPr lang="en-US" err="1"/>
              <a:t>aplicación</a:t>
            </a:r>
            <a:r>
              <a:rPr lang="en-US"/>
              <a:t> web, se </a:t>
            </a:r>
            <a:r>
              <a:rPr lang="en-US" err="1"/>
              <a:t>compone</a:t>
            </a:r>
            <a:r>
              <a:rPr lang="en-US"/>
              <a:t> del </a:t>
            </a:r>
            <a:r>
              <a:rPr lang="en-US" err="1"/>
              <a:t>cliente</a:t>
            </a:r>
            <a:r>
              <a:rPr lang="en-US"/>
              <a:t> </a:t>
            </a:r>
            <a:r>
              <a:rPr lang="en-US" err="1"/>
              <a:t>desarrollado</a:t>
            </a:r>
            <a:r>
              <a:rPr lang="en-US"/>
              <a:t> </a:t>
            </a:r>
            <a:r>
              <a:rPr lang="en-US" err="1"/>
              <a:t>usando</a:t>
            </a:r>
            <a:r>
              <a:rPr lang="en-US"/>
              <a:t> VUEJS, 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Servidor</a:t>
            </a:r>
            <a:r>
              <a:rPr lang="en-US"/>
              <a:t> </a:t>
            </a:r>
            <a:r>
              <a:rPr lang="en-US" err="1"/>
              <a:t>realizado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DJango</a:t>
            </a:r>
            <a:r>
              <a:rPr lang="en-US"/>
              <a:t> python que </a:t>
            </a:r>
            <a:r>
              <a:rPr lang="en-US" err="1"/>
              <a:t>provee</a:t>
            </a:r>
            <a:r>
              <a:rPr lang="en-US"/>
              <a:t> </a:t>
            </a:r>
            <a:r>
              <a:rPr lang="en-US" err="1"/>
              <a:t>operaciones</a:t>
            </a:r>
            <a:r>
              <a:rPr lang="en-US"/>
              <a:t> crud y un </a:t>
            </a:r>
            <a:r>
              <a:rPr lang="en-US" err="1"/>
              <a:t>servidor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MongoDB Atlas.</a:t>
            </a:r>
            <a:endParaRPr lang="es-ES"/>
          </a:p>
          <a:p>
            <a:r>
              <a:rPr lang="en-US" b="1"/>
              <a:t> 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44CE-B848-4DB4-A6EE-53EF83FD53C5}" type="slidenum"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18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El </a:t>
            </a:r>
            <a:r>
              <a:rPr lang="en-US" err="1">
                <a:cs typeface="Calibri"/>
              </a:rPr>
              <a:t>diseño</a:t>
            </a:r>
            <a:r>
              <a:rPr lang="en-US">
                <a:cs typeface="Calibri"/>
              </a:rPr>
              <a:t> a </a:t>
            </a:r>
            <a:r>
              <a:rPr lang="en-US" err="1">
                <a:cs typeface="Calibri"/>
              </a:rPr>
              <a:t>considerar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la </a:t>
            </a:r>
            <a:r>
              <a:rPr lang="en-US" err="1">
                <a:cs typeface="Calibri"/>
              </a:rPr>
              <a:t>aplicacon</a:t>
            </a:r>
            <a:r>
              <a:rPr lang="en-US">
                <a:cs typeface="Calibri"/>
              </a:rPr>
              <a:t> web se </a:t>
            </a:r>
            <a:r>
              <a:rPr lang="en-US" err="1">
                <a:cs typeface="Calibri"/>
              </a:rPr>
              <a:t>basará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pequeno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formulario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nos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permitirá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ingresar</a:t>
            </a:r>
            <a:r>
              <a:rPr lang="en-US">
                <a:cs typeface="Calibri"/>
              </a:rPr>
              <a:t> y </a:t>
            </a:r>
            <a:r>
              <a:rPr lang="en-US" err="1">
                <a:cs typeface="Calibri"/>
              </a:rPr>
              <a:t>visualizar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así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como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tiene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planeado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además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crear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formulario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permita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guardar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manera</a:t>
            </a:r>
            <a:r>
              <a:rPr lang="en-US">
                <a:cs typeface="Calibri"/>
              </a:rPr>
              <a:t> individual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interactiva</a:t>
            </a:r>
            <a:r>
              <a:rPr lang="en-US">
                <a:cs typeface="Calibri"/>
              </a:rPr>
              <a:t> con </a:t>
            </a:r>
            <a:r>
              <a:rPr lang="en-US" err="1">
                <a:cs typeface="Calibri"/>
              </a:rPr>
              <a:t>imagenes</a:t>
            </a:r>
            <a:r>
              <a:rPr lang="en-US">
                <a:cs typeface="Calibri"/>
              </a:rPr>
              <a:t> para </a:t>
            </a:r>
            <a:r>
              <a:rPr lang="en-US" err="1">
                <a:cs typeface="Calibri"/>
              </a:rPr>
              <a:t>modulos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clientes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proveedores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departamentos</a:t>
            </a:r>
            <a:r>
              <a:rPr lang="en-US">
                <a:cs typeface="Calibri"/>
              </a:rPr>
              <a:t>, entre </a:t>
            </a:r>
            <a:r>
              <a:rPr lang="en-US" err="1">
                <a:cs typeface="Calibri"/>
              </a:rPr>
              <a:t>otros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dependiendo</a:t>
            </a:r>
            <a:r>
              <a:rPr lang="en-US">
                <a:cs typeface="Calibri"/>
              </a:rPr>
              <a:t> de la </a:t>
            </a:r>
            <a:r>
              <a:rPr lang="en-US" err="1">
                <a:cs typeface="Calibri"/>
              </a:rPr>
              <a:t>usabilidad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aplicativo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44CE-B848-4DB4-A6EE-53EF83FD53C5}" type="slidenum"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5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Es </a:t>
            </a:r>
            <a:r>
              <a:rPr lang="en-US" err="1"/>
              <a:t>aconsejable</a:t>
            </a:r>
            <a:r>
              <a:rPr lang="en-US"/>
              <a:t>, </a:t>
            </a:r>
            <a:r>
              <a:rPr lang="en-US" err="1"/>
              <a:t>analizar</a:t>
            </a:r>
            <a:r>
              <a:rPr lang="en-US"/>
              <a:t> las </a:t>
            </a:r>
            <a:r>
              <a:rPr lang="en-US" err="1"/>
              <a:t>versiones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actuales</a:t>
            </a:r>
            <a:r>
              <a:rPr lang="en-US"/>
              <a:t>. </a:t>
            </a:r>
            <a:r>
              <a:rPr lang="en-US" err="1"/>
              <a:t>Además</a:t>
            </a:r>
            <a:r>
              <a:rPr lang="en-US"/>
              <a:t>, </a:t>
            </a:r>
            <a:r>
              <a:rPr lang="en-US" err="1"/>
              <a:t>debemos</a:t>
            </a:r>
            <a:r>
              <a:rPr lang="en-US"/>
              <a:t> </a:t>
            </a:r>
            <a:r>
              <a:rPr lang="en-US" err="1"/>
              <a:t>debe</a:t>
            </a:r>
            <a:r>
              <a:rPr lang="en-US"/>
              <a:t> </a:t>
            </a:r>
            <a:r>
              <a:rPr lang="en-US" err="1"/>
              <a:t>considerar</a:t>
            </a:r>
            <a:r>
              <a:rPr lang="en-US"/>
              <a:t> que la </a:t>
            </a:r>
            <a:r>
              <a:rPr lang="en-US" err="1"/>
              <a:t>instalación</a:t>
            </a:r>
            <a:r>
              <a:rPr lang="en-US"/>
              <a:t> </a:t>
            </a:r>
            <a:r>
              <a:rPr lang="en-US" err="1"/>
              <a:t>dependerá</a:t>
            </a:r>
            <a:r>
              <a:rPr lang="en-US"/>
              <a:t> del Sistema </a:t>
            </a:r>
            <a:r>
              <a:rPr lang="en-US" err="1"/>
              <a:t>Operativo</a:t>
            </a:r>
            <a:r>
              <a:rPr lang="en-US"/>
              <a:t> de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elección</a:t>
            </a:r>
            <a:r>
              <a:rPr lang="en-US"/>
              <a:t>, Windows, MacOS, Linux, etc.</a:t>
            </a:r>
            <a:endParaRPr lang="es-ES"/>
          </a:p>
          <a:p>
            <a:pPr algn="just"/>
            <a:r>
              <a:rPr lang="es"/>
              <a:t>de todas formas, se recomienda usar Visual Studio </a:t>
            </a:r>
            <a:r>
              <a:rPr lang="es" err="1"/>
              <a:t>Code</a:t>
            </a:r>
            <a:r>
              <a:rPr lang="es"/>
              <a:t> para el desarrollo.</a:t>
            </a:r>
            <a:endParaRPr lang="es-ES"/>
          </a:p>
          <a:p>
            <a:pPr algn="just"/>
            <a:r>
              <a:rPr lang="en-US" err="1"/>
              <a:t>Además</a:t>
            </a:r>
            <a:r>
              <a:rPr lang="en-US"/>
              <a:t> de la </a:t>
            </a:r>
            <a:r>
              <a:rPr lang="en-US" err="1"/>
              <a:t>instalación</a:t>
            </a:r>
            <a:r>
              <a:rPr lang="en-US"/>
              <a:t> previa de python, postman, </a:t>
            </a:r>
            <a:r>
              <a:rPr lang="en-US" err="1"/>
              <a:t>mongodb</a:t>
            </a:r>
            <a:r>
              <a:rPr lang="en-US"/>
              <a:t> y </a:t>
            </a:r>
            <a:r>
              <a:rPr lang="en-US" err="1"/>
              <a:t>los</a:t>
            </a:r>
            <a:r>
              <a:rPr lang="en-US"/>
              <a:t> frameworks de </a:t>
            </a:r>
            <a:r>
              <a:rPr lang="en-US" err="1"/>
              <a:t>django</a:t>
            </a:r>
            <a:r>
              <a:rPr lang="en-US"/>
              <a:t> </a:t>
            </a:r>
            <a:r>
              <a:rPr lang="en-US" err="1"/>
              <a:t>necesarios</a:t>
            </a:r>
            <a:r>
              <a:rPr lang="en-US"/>
              <a:t> para la </a:t>
            </a:r>
            <a:r>
              <a:rPr lang="en-US" err="1"/>
              <a:t>correcta</a:t>
            </a:r>
            <a:r>
              <a:rPr lang="en-US"/>
              <a:t> </a:t>
            </a:r>
            <a:r>
              <a:rPr lang="en-US" err="1"/>
              <a:t>ejecución</a:t>
            </a:r>
            <a:r>
              <a:rPr lang="en-US"/>
              <a:t> del </a:t>
            </a:r>
            <a:r>
              <a:rPr lang="en-US" err="1"/>
              <a:t>aplicativo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44CE-B848-4DB4-A6EE-53EF83FD53C5}" type="slidenum"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36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</a:t>
            </a:r>
            <a:r>
              <a:rPr lang="en-US" err="1">
                <a:cs typeface="Calibri"/>
              </a:rPr>
              <a:t>continuación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realizará</a:t>
            </a:r>
            <a:r>
              <a:rPr lang="en-US">
                <a:cs typeface="Calibri"/>
              </a:rPr>
              <a:t>, la </a:t>
            </a:r>
            <a:r>
              <a:rPr lang="en-US" err="1">
                <a:cs typeface="Calibri"/>
              </a:rPr>
              <a:t>codificación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ejemplificación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codigo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compañero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dylan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jimenez</a:t>
            </a:r>
            <a:r>
              <a:rPr lang="en-US">
                <a:cs typeface="Calibri"/>
              </a:rPr>
              <a:t>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44CE-B848-4DB4-A6EE-53EF83FD53C5}" type="slidenum"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1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bluediamondgallery.com/wooden-tile/t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7305" y="4132262"/>
            <a:ext cx="4961954" cy="2495550"/>
          </a:xfrm>
        </p:spPr>
        <p:txBody>
          <a:bodyPr anchor="ctr">
            <a:normAutofit/>
          </a:bodyPr>
          <a:lstStyle/>
          <a:p>
            <a:r>
              <a:rPr lang="es-ES" err="1"/>
              <a:t>TEam</a:t>
            </a:r>
            <a:r>
              <a:rPr lang="es-ES"/>
              <a:t> 4: </a:t>
            </a:r>
            <a:r>
              <a:rPr lang="es-ES" err="1"/>
              <a:t>Gods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web </a:t>
            </a:r>
            <a:br>
              <a:rPr lang="es-ES"/>
            </a:br>
            <a:br>
              <a:rPr lang="es-ES"/>
            </a:br>
            <a:r>
              <a:rPr lang="es-ES"/>
              <a:t>(</a:t>
            </a:r>
            <a:r>
              <a:rPr lang="es-ES" err="1"/>
              <a:t>DJango</a:t>
            </a:r>
            <a:r>
              <a:rPr lang="es-ES"/>
              <a:t> back-</a:t>
            </a:r>
            <a:r>
              <a:rPr lang="es-ES" err="1"/>
              <a:t>end</a:t>
            </a:r>
            <a:r>
              <a:rPr lang="es-ES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4801" y="4335463"/>
            <a:ext cx="4908547" cy="2292350"/>
          </a:xfrm>
        </p:spPr>
        <p:txBody>
          <a:bodyPr anchor="ctr">
            <a:normAutofit fontScale="70000" lnSpcReduction="20000"/>
          </a:bodyPr>
          <a:lstStyle/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- Dylan Jiménez</a:t>
            </a:r>
          </a:p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- Ricardo Jaramillo </a:t>
            </a:r>
          </a:p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- José Mejía</a:t>
            </a:r>
          </a:p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 - Raúl Meneses</a:t>
            </a:r>
          </a:p>
          <a:p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>
                <a:solidFill>
                  <a:srgbClr val="FFFFFF">
                    <a:alpha val="70000"/>
                  </a:srgbClr>
                </a:solidFill>
              </a:rPr>
              <a:t>NRC 5450 - 2022</a:t>
            </a:r>
          </a:p>
        </p:txBody>
      </p:sp>
      <p:pic>
        <p:nvPicPr>
          <p:cNvPr id="4" name="Picture 3" descr="Arte 3D de colores">
            <a:extLst>
              <a:ext uri="{FF2B5EF4-FFF2-40B4-BE49-F238E27FC236}">
                <a16:creationId xmlns:a16="http://schemas.microsoft.com/office/drawing/2014/main" id="{8C8698AB-32AF-1A78-4ABA-28D36B92B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01" r="-2" b="33191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74812454-59F0-346E-4165-AF5AFBE5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75" y="847944"/>
            <a:ext cx="8359035" cy="23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92F5-0E29-E885-01C8-42FA1AEE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90538"/>
            <a:ext cx="10026650" cy="65563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9 TOOLS AND DEVELOPMENT ENVIRONMENT</a:t>
            </a:r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F25F554-9B81-7AE2-7D1A-0C077424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4346575"/>
            <a:ext cx="3416300" cy="1898650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CEA159C0-95BA-6132-7212-98DAD755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4796971"/>
            <a:ext cx="2743200" cy="1632857"/>
          </a:xfrm>
          <a:prstGeom prst="rect">
            <a:avLst/>
          </a:prstGeom>
        </p:spPr>
      </p:pic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D279F115-367F-B8FF-7162-0DFC59B1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0" y="2098675"/>
            <a:ext cx="3302000" cy="1885950"/>
          </a:xfrm>
          <a:prstGeom prst="rect">
            <a:avLst/>
          </a:prstGeom>
        </p:spPr>
      </p:pic>
      <p:pic>
        <p:nvPicPr>
          <p:cNvPr id="8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49E43C9-FD3F-B17B-95E1-91184FC50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1480439"/>
            <a:ext cx="2743200" cy="1433322"/>
          </a:xfrm>
          <a:prstGeom prst="rect">
            <a:avLst/>
          </a:prstGeom>
        </p:spPr>
      </p:pic>
      <p:pic>
        <p:nvPicPr>
          <p:cNvPr id="9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51E37EC-98BD-9A50-2573-C90C9ACF2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717431"/>
            <a:ext cx="2984500" cy="2165838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6FCE3A24-58C8-78CB-1253-EE96BEDA3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3195694"/>
            <a:ext cx="2743200" cy="1609613"/>
          </a:xfrm>
          <a:prstGeom prst="rect">
            <a:avLst/>
          </a:prstGeom>
        </p:spPr>
      </p:pic>
      <p:pic>
        <p:nvPicPr>
          <p:cNvPr id="12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26F398A-A289-72AB-208D-BB2B52A9C0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5146822"/>
            <a:ext cx="2743200" cy="15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B80F97-63B7-7E45-D0A0-4FCDC949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2998" b="6853"/>
          <a:stretch/>
        </p:blipFill>
        <p:spPr>
          <a:xfrm>
            <a:off x="202578" y="485014"/>
            <a:ext cx="11786843" cy="58879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572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D23-8654-1960-BD76-3DD0BC7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 TOPIC: DJANGO + MONGODB + VUEJS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3310-4921-81A2-0C9D-B0BB8469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ango</a:t>
            </a:r>
          </a:p>
          <a:p>
            <a:pPr marL="0" indent="0">
              <a:buClr>
                <a:srgbClr val="F17F8D"/>
              </a:buClr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Que es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vue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js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F17F8D"/>
              </a:buClr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Que 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vamos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a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hacer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vamos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a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hacer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un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programa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una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ferreteria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)</a:t>
            </a:r>
          </a:p>
          <a:p>
            <a:pPr marL="359410" indent="-359410">
              <a:buClr>
                <a:srgbClr val="F17F8D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81BE071-8864-AF91-482D-90BE54331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" b="31481"/>
          <a:stretch/>
        </p:blipFill>
        <p:spPr>
          <a:xfrm>
            <a:off x="2984740" y="1665437"/>
            <a:ext cx="5934990" cy="2293729"/>
          </a:xfrm>
          <a:prstGeom prst="rect">
            <a:avLst/>
          </a:prstGeom>
        </p:spPr>
      </p:pic>
      <p:sp>
        <p:nvSpPr>
          <p:cNvPr id="5" name="Signo más 4">
            <a:extLst>
              <a:ext uri="{FF2B5EF4-FFF2-40B4-BE49-F238E27FC236}">
                <a16:creationId xmlns:a16="http://schemas.microsoft.com/office/drawing/2014/main" id="{340C9012-4321-C947-9EBD-41E4FF3AFA88}"/>
              </a:ext>
            </a:extLst>
          </p:cNvPr>
          <p:cNvSpPr/>
          <p:nvPr/>
        </p:nvSpPr>
        <p:spPr>
          <a:xfrm>
            <a:off x="5408762" y="406447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6A3BDDF-6CD8-DC41-D829-99452CD6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70" y="5043724"/>
            <a:ext cx="3433313" cy="16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0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9BB9-0E93-B593-46C2-9C4B182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2 </a:t>
            </a:r>
            <a:r>
              <a:rPr lang="en-US">
                <a:ea typeface="+mj-lt"/>
                <a:cs typeface="+mj-lt"/>
              </a:rPr>
              <a:t>GENERAL OBJECTIVE</a:t>
            </a:r>
            <a:endParaRPr lang="en-US"/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7720-897A-F851-12F2-073238C0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400">
                <a:ea typeface="+mn-lt"/>
                <a:cs typeface="+mn-lt"/>
              </a:rPr>
              <a:t>Generate an application using </a:t>
            </a:r>
            <a:r>
              <a:rPr lang="en-US" sz="1400" err="1">
                <a:ea typeface="+mn-lt"/>
                <a:cs typeface="+mn-lt"/>
              </a:rPr>
              <a:t>DJango</a:t>
            </a:r>
            <a:r>
              <a:rPr lang="en-US" sz="1400">
                <a:ea typeface="+mn-lt"/>
                <a:cs typeface="+mn-lt"/>
              </a:rPr>
              <a:t> and Vue that allows controlling the sections and employees of a greengrocer, to learn about the operation, scope and characteristics of this new technology.</a:t>
            </a:r>
            <a:endParaRPr lang="en-US" sz="1400" b="1" u="sng"/>
          </a:p>
          <a:p>
            <a:pPr marL="359410" indent="-359410">
              <a:lnSpc>
                <a:spcPct val="115000"/>
              </a:lnSpc>
              <a:buClr>
                <a:srgbClr val="F17F8D"/>
              </a:buClr>
            </a:pPr>
            <a:r>
              <a:rPr lang="en-US" sz="1400">
                <a:ea typeface="+mn-lt"/>
                <a:cs typeface="+mn-lt"/>
              </a:rPr>
              <a:t>Understand why Django is a viable option in the new technologies for creating Web applications and visualize the future projection of this technology.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33985AF4-037A-7972-AFCB-74D0505C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134993"/>
            <a:ext cx="6113812" cy="45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19AE-4B8C-399A-8AE7-56A59CF6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6120000" cy="133163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3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DAE4-6EF2-601E-CD5B-F3D7F357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400">
                <a:ea typeface="+mn-lt"/>
                <a:cs typeface="+mn-lt"/>
              </a:rPr>
              <a:t>Django is a high-level web framework that enables rapid development of secure and maintainable websites. It is written in Python and has a very large community, which is constantly growing.</a:t>
            </a:r>
          </a:p>
          <a:p>
            <a:pPr marL="359410" indent="-359410">
              <a:lnSpc>
                <a:spcPct val="115000"/>
              </a:lnSpc>
              <a:buClr>
                <a:srgbClr val="F17F8D"/>
              </a:buClr>
            </a:pPr>
            <a:r>
              <a:rPr lang="en-US" sz="1400">
                <a:ea typeface="+mn-lt"/>
                <a:cs typeface="+mn-lt"/>
              </a:rPr>
              <a:t>Vue.js is a front-end JavaScript framework that generates pages on the client-side. Because it renders pages on the client-side, Vue.js costs more initial load time, but it gives a better experience when it is necessary to navigate between pages.</a:t>
            </a:r>
            <a:endParaRPr lang="en-US" sz="1400"/>
          </a:p>
          <a:p>
            <a:pPr marL="359410" indent="-359410">
              <a:lnSpc>
                <a:spcPct val="115000"/>
              </a:lnSpc>
              <a:buClr>
                <a:srgbClr val="F17F8D"/>
              </a:buClr>
            </a:pPr>
            <a:r>
              <a:rPr lang="en-US" sz="1400">
                <a:ea typeface="+mn-lt"/>
                <a:cs typeface="+mn-lt"/>
              </a:rPr>
              <a:t>Make an application that allows you to create sections of a greengrocer and assign employees to each section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8492EE-4FFE-4E15-853C-F0EF5129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5033ADC-6F6C-47D9-9653-CDB39ED9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800" y="589401"/>
            <a:ext cx="2768400" cy="16471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7" descr="Logotipo&#10;&#10;Descripción generada automáticamente">
            <a:extLst>
              <a:ext uri="{FF2B5EF4-FFF2-40B4-BE49-F238E27FC236}">
                <a16:creationId xmlns:a16="http://schemas.microsoft.com/office/drawing/2014/main" id="{4FEAE59F-2D82-2C9B-0455-77DA25EA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800" y="4663466"/>
            <a:ext cx="2768400" cy="1384200"/>
          </a:xfrm>
          <a:prstGeom prst="rect">
            <a:avLst/>
          </a:prstGeom>
        </p:spPr>
      </p:pic>
      <p:pic>
        <p:nvPicPr>
          <p:cNvPr id="6" name="Imagen 6" descr="Logotipo&#10;&#10;Descripción generada automáticamente">
            <a:extLst>
              <a:ext uri="{FF2B5EF4-FFF2-40B4-BE49-F238E27FC236}">
                <a16:creationId xmlns:a16="http://schemas.microsoft.com/office/drawing/2014/main" id="{CD26BEE3-02A5-275C-2DFC-32102102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423" y="2857727"/>
            <a:ext cx="2768400" cy="11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2178-96A5-36AB-0BC4-41D2256E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4 </a:t>
            </a:r>
            <a:r>
              <a:rPr lang="en-US">
                <a:ea typeface="+mj-lt"/>
                <a:cs typeface="+mj-lt"/>
              </a:rPr>
              <a:t>DJANGO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2542-FC29-AA2E-A13A-A3EF2B26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>
                <a:solidFill>
                  <a:srgbClr val="FFFFFF">
                    <a:alpha val="70000"/>
                  </a:srgbClr>
                </a:solidFill>
              </a:rPr>
              <a:t>Presentation </a:t>
            </a:r>
          </a:p>
          <a:p>
            <a:pPr marL="359410" indent="-359410">
              <a:buClr>
                <a:srgbClr val="F17F8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Control</a:t>
            </a:r>
          </a:p>
          <a:p>
            <a:pPr marL="359410" indent="-359410">
              <a:buClr>
                <a:srgbClr val="F17F8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Mediator </a:t>
            </a:r>
          </a:p>
          <a:p>
            <a:pPr marL="359410" indent="-359410">
              <a:buClr>
                <a:srgbClr val="F17F8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Entity </a:t>
            </a:r>
          </a:p>
          <a:p>
            <a:pPr marL="359410" indent="-359410">
              <a:buClr>
                <a:srgbClr val="F17F8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Foundation </a:t>
            </a:r>
          </a:p>
          <a:p>
            <a:pPr marL="359410" indent="-359410">
              <a:buClr>
                <a:srgbClr val="F17F8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Server WEB</a:t>
            </a:r>
          </a:p>
          <a:p>
            <a:pPr marL="359410" indent="-359410">
              <a:buClr>
                <a:srgbClr val="F17F8D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F17F8D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Imagen 4" descr="Texto, Pizarra&#10;&#10;Descripción generada automáticamente">
            <a:extLst>
              <a:ext uri="{FF2B5EF4-FFF2-40B4-BE49-F238E27FC236}">
                <a16:creationId xmlns:a16="http://schemas.microsoft.com/office/drawing/2014/main" id="{24CBF91C-31DC-60C5-0BAD-9C379FB0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95" y="1672292"/>
            <a:ext cx="1129553" cy="655915"/>
          </a:xfrm>
          <a:prstGeom prst="rect">
            <a:avLst/>
          </a:prstGeom>
        </p:spPr>
      </p:pic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F62BFA93-D54A-1ECC-B302-BE9A6352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60" y="2000530"/>
            <a:ext cx="1171016" cy="817470"/>
          </a:xfrm>
          <a:prstGeom prst="rect">
            <a:avLst/>
          </a:prstGeom>
        </p:spPr>
      </p:pic>
      <p:pic>
        <p:nvPicPr>
          <p:cNvPr id="6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A46BCB1B-4C1F-E143-751A-004C7B21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476" y="2377889"/>
            <a:ext cx="835959" cy="858370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E7F2405C-959F-E7A2-A2DB-4C5ACE70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194" y="2850394"/>
            <a:ext cx="1264025" cy="776213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E4AE53CF-7EDF-5251-C1BE-5C239DF4A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017" y="3245223"/>
            <a:ext cx="1174377" cy="1163171"/>
          </a:xfrm>
          <a:prstGeom prst="rect">
            <a:avLst/>
          </a:prstGeom>
        </p:spPr>
      </p:pic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EF64086B-E89C-9202-72C7-BFE5BC8D3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486771"/>
            <a:ext cx="2743200" cy="1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6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3C9D-0888-8E4E-933E-0A52DCCB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5 </a:t>
            </a:r>
            <a:r>
              <a:rPr lang="en-US">
                <a:ea typeface="+mj-lt"/>
                <a:cs typeface="+mj-lt"/>
              </a:rPr>
              <a:t>DJANGO ADVANTAGES</a:t>
            </a:r>
            <a:endParaRPr lang="en-US"/>
          </a:p>
        </p:txBody>
      </p:sp>
      <p:pic>
        <p:nvPicPr>
          <p:cNvPr id="4" name="Imagen 4" descr="Diagrama, Escala de tiempo&#10;&#10;Descripción generada automáticamente">
            <a:extLst>
              <a:ext uri="{FF2B5EF4-FFF2-40B4-BE49-F238E27FC236}">
                <a16:creationId xmlns:a16="http://schemas.microsoft.com/office/drawing/2014/main" id="{790EEE26-647D-7075-8574-70DE836B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7" t="15493" r="37850" b="12958"/>
          <a:stretch/>
        </p:blipFill>
        <p:spPr>
          <a:xfrm>
            <a:off x="2400817" y="1712259"/>
            <a:ext cx="7395518" cy="4841079"/>
          </a:xfrm>
        </p:spPr>
      </p:pic>
    </p:spTree>
    <p:extLst>
      <p:ext uri="{BB962C8B-B14F-4D97-AF65-F5344CB8AC3E}">
        <p14:creationId xmlns:p14="http://schemas.microsoft.com/office/powerpoint/2010/main" val="893868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FCAE-08A8-4084-0E48-3CB2D72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1" y="473356"/>
            <a:ext cx="10026650" cy="655637"/>
          </a:xfrm>
        </p:spPr>
        <p:txBody>
          <a:bodyPr/>
          <a:lstStyle/>
          <a:p>
            <a:r>
              <a:rPr lang="en-US"/>
              <a:t>6 Disadvantages django</a:t>
            </a:r>
          </a:p>
        </p:txBody>
      </p:sp>
      <p:pic>
        <p:nvPicPr>
          <p:cNvPr id="4" name="Imagen 4" descr="Diagrama, Escala de tiempo&#10;&#10;Descripción generada automáticamente">
            <a:extLst>
              <a:ext uri="{FF2B5EF4-FFF2-40B4-BE49-F238E27FC236}">
                <a16:creationId xmlns:a16="http://schemas.microsoft.com/office/drawing/2014/main" id="{695973C2-FBD5-3CD3-745F-E64F9A370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03" t="15493" b="5634"/>
          <a:stretch/>
        </p:blipFill>
        <p:spPr>
          <a:xfrm>
            <a:off x="3857581" y="1420906"/>
            <a:ext cx="4358841" cy="4729032"/>
          </a:xfrm>
        </p:spPr>
      </p:pic>
    </p:spTree>
    <p:extLst>
      <p:ext uri="{BB962C8B-B14F-4D97-AF65-F5344CB8AC3E}">
        <p14:creationId xmlns:p14="http://schemas.microsoft.com/office/powerpoint/2010/main" val="21523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A94D-DE6F-E283-6450-04E07333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7 ARCHITECTURE</a:t>
            </a:r>
          </a:p>
        </p:txBody>
      </p:sp>
      <p:pic>
        <p:nvPicPr>
          <p:cNvPr id="3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217C2EC-81F8-7983-BF4E-429A043D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9" y="2036096"/>
            <a:ext cx="6164612" cy="3433507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D6613EA9-C8CF-C261-FDBA-3180B7A25AA1}"/>
              </a:ext>
            </a:extLst>
          </p:cNvPr>
          <p:cNvSpPr/>
          <p:nvPr/>
        </p:nvSpPr>
        <p:spPr>
          <a:xfrm>
            <a:off x="8032496" y="3529583"/>
            <a:ext cx="1587500" cy="558800"/>
          </a:xfrm>
          <a:prstGeom prst="leftArrow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660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BEE2-0C5B-8474-8598-ADB48DC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550" y="2619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8 </a:t>
            </a:r>
            <a:r>
              <a:rPr lang="en-US" err="1"/>
              <a:t>DEsign</a:t>
            </a:r>
          </a:p>
        </p:txBody>
      </p:sp>
      <p:pic>
        <p:nvPicPr>
          <p:cNvPr id="5" name="Picture 4" descr="Mujer asomándose por una ventana">
            <a:extLst>
              <a:ext uri="{FF2B5EF4-FFF2-40B4-BE49-F238E27FC236}">
                <a16:creationId xmlns:a16="http://schemas.microsoft.com/office/drawing/2014/main" id="{E4023119-C654-6B75-DA77-9C2724D27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56" r="20422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83F39FD-4D67-980D-71F5-F22FB4AC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5660"/>
          <a:stretch/>
        </p:blipFill>
        <p:spPr>
          <a:xfrm>
            <a:off x="4085994" y="1371600"/>
            <a:ext cx="3683440" cy="3609975"/>
          </a:xfrm>
          <a:prstGeom prst="rect">
            <a:avLst/>
          </a:prstGeom>
          <a:ln w="38100" cap="sq">
            <a:solidFill>
              <a:schemeClr val="accent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D19AE931-54E7-970D-380A-07997237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1358781"/>
            <a:ext cx="3911600" cy="3619738"/>
          </a:xfrm>
          <a:prstGeom prst="rect">
            <a:avLst/>
          </a:prstGeom>
          <a:ln w="38100" cap="sq">
            <a:solidFill>
              <a:schemeClr val="accent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9DD185D5-A9C4-D7AD-854D-389AF382372D}"/>
              </a:ext>
            </a:extLst>
          </p:cNvPr>
          <p:cNvSpPr/>
          <p:nvPr/>
        </p:nvSpPr>
        <p:spPr>
          <a:xfrm>
            <a:off x="4083304" y="5514340"/>
            <a:ext cx="3962400" cy="736600"/>
          </a:xfrm>
          <a:prstGeom prst="bentUpArrow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036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01B2F"/>
      </a:dk2>
      <a:lt2>
        <a:srgbClr val="F0F3F3"/>
      </a:lt2>
      <a:accent1>
        <a:srgbClr val="E72941"/>
      </a:accent1>
      <a:accent2>
        <a:srgbClr val="D5177E"/>
      </a:accent2>
      <a:accent3>
        <a:srgbClr val="E729DF"/>
      </a:accent3>
      <a:accent4>
        <a:srgbClr val="8E17D5"/>
      </a:accent4>
      <a:accent5>
        <a:srgbClr val="5129E7"/>
      </a:accent5>
      <a:accent6>
        <a:srgbClr val="1B42D6"/>
      </a:accent6>
      <a:hlink>
        <a:srgbClr val="6F3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LeafVTI</vt:lpstr>
      <vt:lpstr>TEam 4: Gods of the web   (DJango back-end)</vt:lpstr>
      <vt:lpstr>1 TOPIC: DJANGO + MONGODB + VUEJS</vt:lpstr>
      <vt:lpstr>2 GENERAL OBJECTIVE</vt:lpstr>
      <vt:lpstr>3 INTRODUCTION</vt:lpstr>
      <vt:lpstr>4 DJANGO FEATURES</vt:lpstr>
      <vt:lpstr>5 DJANGO ADVANTAGES</vt:lpstr>
      <vt:lpstr>6 Disadvantages django</vt:lpstr>
      <vt:lpstr>7 ARCHITECTURE</vt:lpstr>
      <vt:lpstr>8 DEsign</vt:lpstr>
      <vt:lpstr>9 TOOLS AND DEVELOPMENT ENVIRONMENT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2022-07-29T02:50:32Z</dcterms:created>
  <dcterms:modified xsi:type="dcterms:W3CDTF">2022-08-01T02:20:23Z</dcterms:modified>
</cp:coreProperties>
</file>