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8"/>
  </p:notesMasterIdLst>
  <p:sldIdLst>
    <p:sldId id="256" r:id="rId2"/>
    <p:sldId id="272" r:id="rId3"/>
    <p:sldId id="259" r:id="rId4"/>
    <p:sldId id="260" r:id="rId5"/>
    <p:sldId id="261" r:id="rId6"/>
    <p:sldId id="262" r:id="rId7"/>
    <p:sldId id="263" r:id="rId8"/>
    <p:sldId id="264" r:id="rId9"/>
    <p:sldId id="265" r:id="rId10"/>
    <p:sldId id="266" r:id="rId11"/>
    <p:sldId id="267" r:id="rId12"/>
    <p:sldId id="268" r:id="rId13"/>
    <p:sldId id="270" r:id="rId14"/>
    <p:sldId id="271" r:id="rId15"/>
    <p:sldId id="257" r:id="rId16"/>
    <p:sldId id="258"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58831" autoAdjust="0"/>
  </p:normalViewPr>
  <p:slideViewPr>
    <p:cSldViewPr snapToGrid="0">
      <p:cViewPr varScale="1">
        <p:scale>
          <a:sx n="51" d="100"/>
          <a:sy n="51" d="100"/>
        </p:scale>
        <p:origin x="989"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1A9C-1EAC-41CA-95C8-5790FAAC9DD1}" type="datetimeFigureOut">
              <a:rPr lang="es-ES" smtClean="0"/>
              <a:t>10/08/2023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97689-E8CC-41E5-8C68-9384B75A77D5}" type="slidenum">
              <a:rPr lang="es-ES" smtClean="0"/>
              <a:t>‹Nº›</a:t>
            </a:fld>
            <a:endParaRPr lang="es-ES"/>
          </a:p>
        </p:txBody>
      </p:sp>
    </p:spTree>
    <p:extLst>
      <p:ext uri="{BB962C8B-B14F-4D97-AF65-F5344CB8AC3E}">
        <p14:creationId xmlns:p14="http://schemas.microsoft.com/office/powerpoint/2010/main" val="978817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err="1" smtClean="0">
                <a:solidFill>
                  <a:schemeClr val="tx1"/>
                </a:solidFill>
                <a:effectLst/>
                <a:latin typeface="+mn-lt"/>
                <a:ea typeface="+mn-ea"/>
                <a:cs typeface="+mn-cs"/>
              </a:rPr>
              <a:t>OAuth</a:t>
            </a:r>
            <a:r>
              <a:rPr lang="es-ES" sz="1200" b="0" i="0" kern="1200" dirty="0" smtClean="0">
                <a:solidFill>
                  <a:schemeClr val="tx1"/>
                </a:solidFill>
                <a:effectLst/>
                <a:latin typeface="+mn-lt"/>
                <a:ea typeface="+mn-ea"/>
                <a:cs typeface="+mn-cs"/>
              </a:rPr>
              <a:t> 2.0 tiene que ver con el acceso a recursos con alcances granulares que le otorgan permisos en nombre de un usuario.</a:t>
            </a:r>
          </a:p>
          <a:p>
            <a:r>
              <a:rPr lang="es-ES" sz="1200" b="0" i="0" kern="1200" dirty="0" smtClean="0">
                <a:solidFill>
                  <a:schemeClr val="tx1"/>
                </a:solidFill>
                <a:effectLst/>
                <a:latin typeface="+mn-lt"/>
                <a:ea typeface="+mn-ea"/>
                <a:cs typeface="+mn-cs"/>
              </a:rPr>
              <a:t>Antes de </a:t>
            </a:r>
            <a:r>
              <a:rPr lang="es-ES" sz="1200" b="0" i="0" kern="1200" dirty="0" err="1" smtClean="0">
                <a:solidFill>
                  <a:schemeClr val="tx1"/>
                </a:solidFill>
                <a:effectLst/>
                <a:latin typeface="+mn-lt"/>
                <a:ea typeface="+mn-ea"/>
                <a:cs typeface="+mn-cs"/>
              </a:rPr>
              <a:t>OpenID</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Connect</a:t>
            </a:r>
            <a:r>
              <a:rPr lang="es-ES" sz="1200" b="0" i="0" kern="1200" dirty="0" smtClean="0">
                <a:solidFill>
                  <a:schemeClr val="tx1"/>
                </a:solidFill>
                <a:effectLst/>
                <a:latin typeface="+mn-lt"/>
                <a:ea typeface="+mn-ea"/>
                <a:cs typeface="+mn-cs"/>
              </a:rPr>
              <a:t>, se usaba </a:t>
            </a:r>
            <a:r>
              <a:rPr lang="es-ES" sz="1200" b="0" i="0" kern="1200" dirty="0" err="1" smtClean="0">
                <a:solidFill>
                  <a:schemeClr val="tx1"/>
                </a:solidFill>
                <a:effectLst/>
                <a:latin typeface="+mn-lt"/>
                <a:ea typeface="+mn-ea"/>
                <a:cs typeface="+mn-cs"/>
              </a:rPr>
              <a:t>OAuth</a:t>
            </a:r>
            <a:r>
              <a:rPr lang="es-ES" sz="1200" b="0" i="0" kern="1200" dirty="0" smtClean="0">
                <a:solidFill>
                  <a:schemeClr val="tx1"/>
                </a:solidFill>
                <a:effectLst/>
                <a:latin typeface="+mn-lt"/>
                <a:ea typeface="+mn-ea"/>
                <a:cs typeface="+mn-cs"/>
              </a:rPr>
              <a:t> 2.0 para autenticación y autorización, pero el problema era que con </a:t>
            </a:r>
            <a:r>
              <a:rPr lang="es-ES" sz="1200" b="0" i="0" kern="1200" dirty="0" err="1" smtClean="0">
                <a:solidFill>
                  <a:schemeClr val="tx1"/>
                </a:solidFill>
                <a:effectLst/>
                <a:latin typeface="+mn-lt"/>
                <a:ea typeface="+mn-ea"/>
                <a:cs typeface="+mn-cs"/>
              </a:rPr>
              <a:t>OAuth</a:t>
            </a:r>
            <a:r>
              <a:rPr lang="es-ES" sz="1200" b="0" i="0" kern="1200" dirty="0" smtClean="0">
                <a:solidFill>
                  <a:schemeClr val="tx1"/>
                </a:solidFill>
                <a:effectLst/>
                <a:latin typeface="+mn-lt"/>
                <a:ea typeface="+mn-ea"/>
                <a:cs typeface="+mn-cs"/>
              </a:rPr>
              <a:t> no teníamos la información del usuario porque a </a:t>
            </a:r>
            <a:r>
              <a:rPr lang="es-ES" sz="1200" b="0" i="0" kern="1200" dirty="0" err="1" smtClean="0">
                <a:solidFill>
                  <a:schemeClr val="tx1"/>
                </a:solidFill>
                <a:effectLst/>
                <a:latin typeface="+mn-lt"/>
                <a:ea typeface="+mn-ea"/>
                <a:cs typeface="+mn-cs"/>
              </a:rPr>
              <a:t>OAuth</a:t>
            </a:r>
            <a:r>
              <a:rPr lang="es-ES" sz="1200" b="0" i="0" kern="1200" dirty="0" smtClean="0">
                <a:solidFill>
                  <a:schemeClr val="tx1"/>
                </a:solidFill>
                <a:effectLst/>
                <a:latin typeface="+mn-lt"/>
                <a:ea typeface="+mn-ea"/>
                <a:cs typeface="+mn-cs"/>
              </a:rPr>
              <a:t> no le importa quién es el usuario. </a:t>
            </a:r>
            <a:r>
              <a:rPr lang="es-ES" sz="1200" b="0" i="0" kern="1200" dirty="0" err="1" smtClean="0">
                <a:solidFill>
                  <a:schemeClr val="tx1"/>
                </a:solidFill>
                <a:effectLst/>
                <a:latin typeface="+mn-lt"/>
                <a:ea typeface="+mn-ea"/>
                <a:cs typeface="+mn-cs"/>
              </a:rPr>
              <a:t>OAuth</a:t>
            </a:r>
            <a:r>
              <a:rPr lang="es-ES" sz="1200" b="0" i="0" kern="1200" dirty="0" smtClean="0">
                <a:solidFill>
                  <a:schemeClr val="tx1"/>
                </a:solidFill>
                <a:effectLst/>
                <a:latin typeface="+mn-lt"/>
                <a:ea typeface="+mn-ea"/>
                <a:cs typeface="+mn-cs"/>
              </a:rPr>
              <a:t> fue diseñado para permisos y alcances, pero hubieron muchas empresas (Facebook, Google, Twitter, etc.) que usaban </a:t>
            </a:r>
            <a:r>
              <a:rPr lang="es-ES" sz="1200" b="0" i="0" kern="1200" dirty="0" err="1" smtClean="0">
                <a:solidFill>
                  <a:schemeClr val="tx1"/>
                </a:solidFill>
                <a:effectLst/>
                <a:latin typeface="+mn-lt"/>
                <a:ea typeface="+mn-ea"/>
                <a:cs typeface="+mn-cs"/>
              </a:rPr>
              <a:t>OAuth</a:t>
            </a:r>
            <a:r>
              <a:rPr lang="es-ES" sz="1200" b="0" i="0" kern="1200" dirty="0" smtClean="0">
                <a:solidFill>
                  <a:schemeClr val="tx1"/>
                </a:solidFill>
                <a:effectLst/>
                <a:latin typeface="+mn-lt"/>
                <a:ea typeface="+mn-ea"/>
                <a:cs typeface="+mn-cs"/>
              </a:rPr>
              <a:t> 2.0 para su proceso de autenticación. Todos ellos necesitaron crear una implementación personalizada para suplir las carencias del protocolo relacionadas con la identificación del usuario (y por eso cierta documentación nos confunde).</a:t>
            </a:r>
          </a:p>
          <a:p>
            <a:r>
              <a:rPr lang="es-ES" sz="1200" b="0" i="0" kern="1200" dirty="0" err="1" smtClean="0">
                <a:solidFill>
                  <a:schemeClr val="tx1"/>
                </a:solidFill>
                <a:effectLst/>
                <a:latin typeface="+mn-lt"/>
                <a:ea typeface="+mn-ea"/>
                <a:cs typeface="+mn-cs"/>
              </a:rPr>
              <a:t>OAuth</a:t>
            </a:r>
            <a:r>
              <a:rPr lang="es-ES" sz="1200" b="0" i="0" kern="1200" dirty="0" smtClean="0">
                <a:solidFill>
                  <a:schemeClr val="tx1"/>
                </a:solidFill>
                <a:effectLst/>
                <a:latin typeface="+mn-lt"/>
                <a:ea typeface="+mn-ea"/>
                <a:cs typeface="+mn-cs"/>
              </a:rPr>
              <a:t> 2.0 se usó para delegar la autorización, así como en exceso para la autenticación con inicio de sesión simple, SSO e inicio de sesión en aplicaciones móviles</a:t>
            </a:r>
          </a:p>
          <a:p>
            <a:endParaRPr lang="es-ES" dirty="0"/>
          </a:p>
        </p:txBody>
      </p:sp>
      <p:sp>
        <p:nvSpPr>
          <p:cNvPr id="4" name="Marcador de número de diapositiva 3"/>
          <p:cNvSpPr>
            <a:spLocks noGrp="1"/>
          </p:cNvSpPr>
          <p:nvPr>
            <p:ph type="sldNum" sz="quarter" idx="10"/>
          </p:nvPr>
        </p:nvSpPr>
        <p:spPr/>
        <p:txBody>
          <a:bodyPr/>
          <a:lstStyle/>
          <a:p>
            <a:fld id="{B8297689-E8CC-41E5-8C68-9384B75A77D5}" type="slidenum">
              <a:rPr lang="es-ES" smtClean="0"/>
              <a:t>5</a:t>
            </a:fld>
            <a:endParaRPr lang="es-ES"/>
          </a:p>
        </p:txBody>
      </p:sp>
    </p:spTree>
    <p:extLst>
      <p:ext uri="{BB962C8B-B14F-4D97-AF65-F5344CB8AC3E}">
        <p14:creationId xmlns:p14="http://schemas.microsoft.com/office/powerpoint/2010/main" val="3289161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smtClean="0">
                <a:effectLst/>
              </a:rPr>
              <a:t>OAuth</a:t>
            </a:r>
            <a:r>
              <a:rPr lang="es-ES" dirty="0" smtClean="0">
                <a:effectLst/>
              </a:rPr>
              <a:t> 2.0 + Identidad + Autenticación = </a:t>
            </a:r>
            <a:r>
              <a:rPr lang="es-ES" b="1" dirty="0" err="1" smtClean="0">
                <a:effectLst/>
              </a:rPr>
              <a:t>OpenID</a:t>
            </a:r>
            <a:r>
              <a:rPr lang="es-ES" b="1" dirty="0" smtClean="0">
                <a:effectLst/>
              </a:rPr>
              <a:t> </a:t>
            </a:r>
            <a:r>
              <a:rPr lang="es-ES" b="1" dirty="0" err="1" smtClean="0">
                <a:effectLst/>
              </a:rPr>
              <a:t>Connect</a:t>
            </a:r>
            <a:endParaRPr lang="es-ES" dirty="0" smtClean="0">
              <a:effectLst/>
            </a:endParaRPr>
          </a:p>
          <a:p>
            <a:r>
              <a:rPr lang="es-ES" sz="1200" b="0" i="0" kern="1200" dirty="0" err="1" smtClean="0">
                <a:solidFill>
                  <a:schemeClr val="tx1"/>
                </a:solidFill>
                <a:effectLst/>
                <a:latin typeface="+mn-lt"/>
                <a:ea typeface="+mn-ea"/>
                <a:cs typeface="+mn-cs"/>
              </a:rPr>
              <a:t>OpenID</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Connect</a:t>
            </a:r>
            <a:r>
              <a:rPr lang="es-ES" sz="1200" b="0" i="0" kern="1200" dirty="0" smtClean="0">
                <a:solidFill>
                  <a:schemeClr val="tx1"/>
                </a:solidFill>
                <a:effectLst/>
                <a:latin typeface="+mn-lt"/>
                <a:ea typeface="+mn-ea"/>
                <a:cs typeface="+mn-cs"/>
              </a:rPr>
              <a:t> añade a </a:t>
            </a:r>
            <a:r>
              <a:rPr lang="es-ES" sz="1200" b="0" i="0" kern="1200" dirty="0" err="1" smtClean="0">
                <a:solidFill>
                  <a:schemeClr val="tx1"/>
                </a:solidFill>
                <a:effectLst/>
                <a:latin typeface="+mn-lt"/>
                <a:ea typeface="+mn-ea"/>
                <a:cs typeface="+mn-cs"/>
              </a:rPr>
              <a:t>OAuth</a:t>
            </a:r>
            <a:r>
              <a:rPr lang="es-ES" sz="1200" b="0" i="0" kern="1200" dirty="0" smtClean="0">
                <a:solidFill>
                  <a:schemeClr val="tx1"/>
                </a:solidFill>
                <a:effectLst/>
                <a:latin typeface="+mn-lt"/>
                <a:ea typeface="+mn-ea"/>
                <a:cs typeface="+mn-cs"/>
              </a:rPr>
              <a:t> 2.0:</a:t>
            </a:r>
          </a:p>
          <a:p>
            <a:r>
              <a:rPr lang="es-ES" sz="1200" b="0" i="0" kern="1200" dirty="0" err="1" smtClean="0">
                <a:solidFill>
                  <a:schemeClr val="tx1"/>
                </a:solidFill>
                <a:effectLst/>
                <a:latin typeface="+mn-lt"/>
                <a:ea typeface="+mn-ea"/>
                <a:cs typeface="+mn-cs"/>
              </a:rPr>
              <a:t>Token</a:t>
            </a:r>
            <a:r>
              <a:rPr lang="es-ES" sz="1200" b="0" i="0" kern="1200" dirty="0" smtClean="0">
                <a:solidFill>
                  <a:schemeClr val="tx1"/>
                </a:solidFill>
                <a:effectLst/>
                <a:latin typeface="+mn-lt"/>
                <a:ea typeface="+mn-ea"/>
                <a:cs typeface="+mn-cs"/>
              </a:rPr>
              <a:t> de identidad que representa cierta información del usuario.</a:t>
            </a:r>
          </a:p>
          <a:p>
            <a:r>
              <a:rPr lang="es-ES" sz="1200" b="0" i="0" kern="1200" dirty="0" smtClean="0">
                <a:solidFill>
                  <a:schemeClr val="tx1"/>
                </a:solidFill>
                <a:effectLst/>
                <a:latin typeface="+mn-lt"/>
                <a:ea typeface="+mn-ea"/>
                <a:cs typeface="+mn-cs"/>
              </a:rPr>
              <a:t>Puntos de acceso para verificar la información de identidad y obtener más información del usuario.</a:t>
            </a:r>
          </a:p>
          <a:p>
            <a:r>
              <a:rPr lang="es-ES" sz="1200" b="0" i="0" kern="1200" dirty="0" smtClean="0">
                <a:solidFill>
                  <a:schemeClr val="tx1"/>
                </a:solidFill>
                <a:effectLst/>
                <a:latin typeface="+mn-lt"/>
                <a:ea typeface="+mn-ea"/>
                <a:cs typeface="+mn-cs"/>
              </a:rPr>
              <a:t>Ámbitos (</a:t>
            </a:r>
            <a:r>
              <a:rPr lang="es-ES" sz="1200" b="0" i="1" kern="1200" dirty="0" err="1" smtClean="0">
                <a:solidFill>
                  <a:schemeClr val="tx1"/>
                </a:solidFill>
                <a:effectLst/>
                <a:latin typeface="+mn-lt"/>
                <a:ea typeface="+mn-ea"/>
                <a:cs typeface="+mn-cs"/>
              </a:rPr>
              <a:t>scopes</a:t>
            </a:r>
            <a:r>
              <a:rPr lang="es-ES" sz="1200" b="0" i="0" kern="1200" dirty="0" smtClean="0">
                <a:solidFill>
                  <a:schemeClr val="tx1"/>
                </a:solidFill>
                <a:effectLst/>
                <a:latin typeface="+mn-lt"/>
                <a:ea typeface="+mn-ea"/>
                <a:cs typeface="+mn-cs"/>
              </a:rPr>
              <a:t>) y notificaciones (</a:t>
            </a:r>
            <a:r>
              <a:rPr lang="es-ES" sz="1200" b="0" i="1" kern="1200" dirty="0" err="1" smtClean="0">
                <a:solidFill>
                  <a:schemeClr val="tx1"/>
                </a:solidFill>
                <a:effectLst/>
                <a:latin typeface="+mn-lt"/>
                <a:ea typeface="+mn-ea"/>
                <a:cs typeface="+mn-cs"/>
              </a:rPr>
              <a:t>claims</a:t>
            </a:r>
            <a:r>
              <a:rPr lang="es-ES" sz="1200" b="0" i="0" kern="1200" dirty="0" smtClean="0">
                <a:solidFill>
                  <a:schemeClr val="tx1"/>
                </a:solidFill>
                <a:effectLst/>
                <a:latin typeface="+mn-lt"/>
                <a:ea typeface="+mn-ea"/>
                <a:cs typeface="+mn-cs"/>
              </a:rPr>
              <a:t>) estándar específicos para la identidad.</a:t>
            </a:r>
          </a:p>
          <a:p>
            <a:r>
              <a:rPr lang="es-ES" sz="1200" b="0" i="0" kern="1200" dirty="0" smtClean="0">
                <a:solidFill>
                  <a:schemeClr val="tx1"/>
                </a:solidFill>
                <a:effectLst/>
                <a:latin typeface="+mn-lt"/>
                <a:ea typeface="+mn-ea"/>
                <a:cs typeface="+mn-cs"/>
              </a:rPr>
              <a:t>Implementación estandarizada.</a:t>
            </a:r>
          </a:p>
          <a:p>
            <a:r>
              <a:rPr lang="es-ES" sz="1200" b="0" i="0" kern="1200" dirty="0" smtClean="0">
                <a:solidFill>
                  <a:schemeClr val="tx1"/>
                </a:solidFill>
                <a:effectLst/>
                <a:latin typeface="+mn-lt"/>
                <a:ea typeface="+mn-ea"/>
                <a:cs typeface="+mn-cs"/>
              </a:rPr>
              <a:t>Un documento de descubrimiento en el que el servidor publica sus metadatos a través de la conocida URL (</a:t>
            </a:r>
            <a:r>
              <a:rPr lang="es-ES" sz="1200" b="0" i="1" kern="1200" dirty="0" smtClean="0">
                <a:solidFill>
                  <a:schemeClr val="tx1"/>
                </a:solidFill>
                <a:effectLst/>
                <a:latin typeface="+mn-lt"/>
                <a:ea typeface="+mn-ea"/>
                <a:cs typeface="+mn-cs"/>
              </a:rPr>
              <a:t>https://my-iodc-server.com/.well-known/openid-configuration</a:t>
            </a:r>
            <a:r>
              <a:rPr lang="es-ES" sz="1200" b="0" i="0" kern="1200" dirty="0" smtClean="0">
                <a:solidFill>
                  <a:schemeClr val="tx1"/>
                </a:solidFill>
                <a:effectLst/>
                <a:latin typeface="+mn-lt"/>
                <a:ea typeface="+mn-ea"/>
                <a:cs typeface="+mn-cs"/>
              </a:rPr>
              <a:t>).</a:t>
            </a:r>
          </a:p>
          <a:p>
            <a:endParaRPr lang="es-ES" dirty="0"/>
          </a:p>
        </p:txBody>
      </p:sp>
      <p:sp>
        <p:nvSpPr>
          <p:cNvPr id="4" name="Marcador de número de diapositiva 3"/>
          <p:cNvSpPr>
            <a:spLocks noGrp="1"/>
          </p:cNvSpPr>
          <p:nvPr>
            <p:ph type="sldNum" sz="quarter" idx="10"/>
          </p:nvPr>
        </p:nvSpPr>
        <p:spPr/>
        <p:txBody>
          <a:bodyPr/>
          <a:lstStyle/>
          <a:p>
            <a:fld id="{B8297689-E8CC-41E5-8C68-9384B75A77D5}" type="slidenum">
              <a:rPr lang="es-ES" smtClean="0"/>
              <a:t>6</a:t>
            </a:fld>
            <a:endParaRPr lang="es-ES"/>
          </a:p>
        </p:txBody>
      </p:sp>
    </p:spTree>
    <p:extLst>
      <p:ext uri="{BB962C8B-B14F-4D97-AF65-F5344CB8AC3E}">
        <p14:creationId xmlns:p14="http://schemas.microsoft.com/office/powerpoint/2010/main" val="2207366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8297689-E8CC-41E5-8C68-9384B75A77D5}" type="slidenum">
              <a:rPr lang="es-ES" smtClean="0"/>
              <a:t>10</a:t>
            </a:fld>
            <a:endParaRPr lang="es-ES"/>
          </a:p>
        </p:txBody>
      </p:sp>
    </p:spTree>
    <p:extLst>
      <p:ext uri="{BB962C8B-B14F-4D97-AF65-F5344CB8AC3E}">
        <p14:creationId xmlns:p14="http://schemas.microsoft.com/office/powerpoint/2010/main" val="1348319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dirty="0" err="1" smtClean="0">
                <a:effectLst/>
              </a:rPr>
              <a:t>Blazor</a:t>
            </a:r>
            <a:r>
              <a:rPr lang="es-ES" sz="1200" b="1" dirty="0" smtClean="0">
                <a:effectLst/>
              </a:rPr>
              <a:t> es una plataforma de trabajo para la creación de interfaces de usuario web interactivas del lado cliente con </a:t>
            </a:r>
            <a:r>
              <a:rPr lang="es-ES" sz="1200" b="1" dirty="0" err="1" smtClean="0">
                <a:effectLst/>
              </a:rPr>
              <a:t>Blazor</a:t>
            </a:r>
            <a:r>
              <a:rPr lang="es-ES" sz="1200" b="1" dirty="0" smtClean="0">
                <a:effectLst/>
              </a:rPr>
              <a:t>:</a:t>
            </a:r>
          </a:p>
          <a:p>
            <a:r>
              <a:rPr lang="es-ES" sz="1200" b="1" dirty="0" smtClean="0">
                <a:effectLst/>
              </a:rPr>
              <a:t>Cree interfaces de usuario completamente interactivas con C# en lugar de JavaScript.</a:t>
            </a:r>
          </a:p>
          <a:p>
            <a:r>
              <a:rPr lang="es-ES" sz="1200" b="1" dirty="0" smtClean="0">
                <a:effectLst/>
              </a:rPr>
              <a:t>Comparta la lógica de aplicación del lado cliente y servidor escrita con .NET.</a:t>
            </a:r>
          </a:p>
          <a:p>
            <a:r>
              <a:rPr lang="es-ES" sz="1200" b="1" dirty="0" smtClean="0">
                <a:effectLst/>
              </a:rPr>
              <a:t>Realice la integración con plataformas de hospedaje modernas, como </a:t>
            </a:r>
            <a:r>
              <a:rPr lang="es-ES" sz="1200" b="1" dirty="0" err="1" smtClean="0">
                <a:effectLst/>
              </a:rPr>
              <a:t>Docker</a:t>
            </a:r>
            <a:r>
              <a:rPr lang="es-ES" sz="1200" b="1" dirty="0" smtClean="0">
                <a:effectLst/>
              </a:rPr>
              <a:t>.</a:t>
            </a:r>
          </a:p>
          <a:p>
            <a:r>
              <a:rPr lang="es-ES" sz="1200" b="1" dirty="0" smtClean="0">
                <a:effectLst/>
              </a:rPr>
              <a:t>Cree aplicaciones híbridas de escritorio y móviles con .NET y </a:t>
            </a:r>
            <a:r>
              <a:rPr lang="es-ES" sz="1200" b="1" dirty="0" err="1" smtClean="0">
                <a:effectLst/>
              </a:rPr>
              <a:t>Blazor</a:t>
            </a:r>
            <a:r>
              <a:rPr lang="es-ES" sz="1200" b="1" dirty="0" smtClean="0">
                <a:effectLst/>
              </a:rPr>
              <a:t>.</a:t>
            </a:r>
          </a:p>
          <a:p>
            <a:endParaRPr lang="es-ES" dirty="0"/>
          </a:p>
        </p:txBody>
      </p:sp>
      <p:sp>
        <p:nvSpPr>
          <p:cNvPr id="4" name="Marcador de número de diapositiva 3"/>
          <p:cNvSpPr>
            <a:spLocks noGrp="1"/>
          </p:cNvSpPr>
          <p:nvPr>
            <p:ph type="sldNum" sz="quarter" idx="10"/>
          </p:nvPr>
        </p:nvSpPr>
        <p:spPr/>
        <p:txBody>
          <a:bodyPr/>
          <a:lstStyle/>
          <a:p>
            <a:fld id="{B8297689-E8CC-41E5-8C68-9384B75A77D5}" type="slidenum">
              <a:rPr lang="es-ES" smtClean="0"/>
              <a:t>11</a:t>
            </a:fld>
            <a:endParaRPr lang="es-ES"/>
          </a:p>
        </p:txBody>
      </p:sp>
    </p:spTree>
    <p:extLst>
      <p:ext uri="{BB962C8B-B14F-4D97-AF65-F5344CB8AC3E}">
        <p14:creationId xmlns:p14="http://schemas.microsoft.com/office/powerpoint/2010/main" val="113746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8297689-E8CC-41E5-8C68-9384B75A77D5}" type="slidenum">
              <a:rPr lang="es-ES" smtClean="0"/>
              <a:t>12</a:t>
            </a:fld>
            <a:endParaRPr lang="es-ES"/>
          </a:p>
        </p:txBody>
      </p:sp>
    </p:spTree>
    <p:extLst>
      <p:ext uri="{BB962C8B-B14F-4D97-AF65-F5344CB8AC3E}">
        <p14:creationId xmlns:p14="http://schemas.microsoft.com/office/powerpoint/2010/main" val="1550913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8297689-E8CC-41E5-8C68-9384B75A77D5}" type="slidenum">
              <a:rPr lang="es-ES" smtClean="0"/>
              <a:t>14</a:t>
            </a:fld>
            <a:endParaRPr lang="es-ES"/>
          </a:p>
        </p:txBody>
      </p:sp>
    </p:spTree>
    <p:extLst>
      <p:ext uri="{BB962C8B-B14F-4D97-AF65-F5344CB8AC3E}">
        <p14:creationId xmlns:p14="http://schemas.microsoft.com/office/powerpoint/2010/main" val="4051493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60659DB5-A4FD-4D25-80E7-382E0CCE82E3}" type="datetimeFigureOut">
              <a:rPr lang="es-ES" smtClean="0"/>
              <a:t>10/08/2023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10AF395-C792-4E1C-9BE8-582F1D1F3B4B}" type="slidenum">
              <a:rPr lang="es-ES" smtClean="0"/>
              <a:t>‹Nº›</a:t>
            </a:fld>
            <a:endParaRPr lang="es-ES"/>
          </a:p>
        </p:txBody>
      </p:sp>
    </p:spTree>
    <p:extLst>
      <p:ext uri="{BB962C8B-B14F-4D97-AF65-F5344CB8AC3E}">
        <p14:creationId xmlns:p14="http://schemas.microsoft.com/office/powerpoint/2010/main" val="3185152691"/>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0659DB5-A4FD-4D25-80E7-382E0CCE82E3}" type="datetimeFigureOut">
              <a:rPr lang="es-ES" smtClean="0"/>
              <a:t>10/08/2023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10AF395-C792-4E1C-9BE8-582F1D1F3B4B}" type="slidenum">
              <a:rPr lang="es-ES" smtClean="0"/>
              <a:t>‹Nº›</a:t>
            </a:fld>
            <a:endParaRPr lang="es-ES"/>
          </a:p>
        </p:txBody>
      </p:sp>
    </p:spTree>
    <p:extLst>
      <p:ext uri="{BB962C8B-B14F-4D97-AF65-F5344CB8AC3E}">
        <p14:creationId xmlns:p14="http://schemas.microsoft.com/office/powerpoint/2010/main" val="88486777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0659DB5-A4FD-4D25-80E7-382E0CCE82E3}" type="datetimeFigureOut">
              <a:rPr lang="es-ES" smtClean="0"/>
              <a:t>10/08/2023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10AF395-C792-4E1C-9BE8-582F1D1F3B4B}" type="slidenum">
              <a:rPr lang="es-ES" smtClean="0"/>
              <a:t>‹Nº›</a:t>
            </a:fld>
            <a:endParaRPr lang="es-ES"/>
          </a:p>
        </p:txBody>
      </p:sp>
    </p:spTree>
    <p:extLst>
      <p:ext uri="{BB962C8B-B14F-4D97-AF65-F5344CB8AC3E}">
        <p14:creationId xmlns:p14="http://schemas.microsoft.com/office/powerpoint/2010/main" val="2729168577"/>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0659DB5-A4FD-4D25-80E7-382E0CCE82E3}" type="datetimeFigureOut">
              <a:rPr lang="es-ES" smtClean="0"/>
              <a:t>10/08/2023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10AF395-C792-4E1C-9BE8-582F1D1F3B4B}" type="slidenum">
              <a:rPr lang="es-ES" smtClean="0"/>
              <a:t>‹Nº›</a:t>
            </a:fld>
            <a:endParaRPr lang="es-E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8590936"/>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0659DB5-A4FD-4D25-80E7-382E0CCE82E3}" type="datetimeFigureOut">
              <a:rPr lang="es-ES" smtClean="0"/>
              <a:t>10/08/2023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10AF395-C792-4E1C-9BE8-582F1D1F3B4B}" type="slidenum">
              <a:rPr lang="es-ES" smtClean="0"/>
              <a:t>‹Nº›</a:t>
            </a:fld>
            <a:endParaRPr lang="es-ES"/>
          </a:p>
        </p:txBody>
      </p:sp>
    </p:spTree>
    <p:extLst>
      <p:ext uri="{BB962C8B-B14F-4D97-AF65-F5344CB8AC3E}">
        <p14:creationId xmlns:p14="http://schemas.microsoft.com/office/powerpoint/2010/main" val="1259620655"/>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60659DB5-A4FD-4D25-80E7-382E0CCE82E3}" type="datetimeFigureOut">
              <a:rPr lang="es-ES" smtClean="0"/>
              <a:t>10/08/2023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10AF395-C792-4E1C-9BE8-582F1D1F3B4B}" type="slidenum">
              <a:rPr lang="es-ES" smtClean="0"/>
              <a:t>‹Nº›</a:t>
            </a:fld>
            <a:endParaRPr lang="es-ES"/>
          </a:p>
        </p:txBody>
      </p:sp>
    </p:spTree>
    <p:extLst>
      <p:ext uri="{BB962C8B-B14F-4D97-AF65-F5344CB8AC3E}">
        <p14:creationId xmlns:p14="http://schemas.microsoft.com/office/powerpoint/2010/main" val="3059332334"/>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60659DB5-A4FD-4D25-80E7-382E0CCE82E3}" type="datetimeFigureOut">
              <a:rPr lang="es-ES" smtClean="0"/>
              <a:t>10/08/2023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10AF395-C792-4E1C-9BE8-582F1D1F3B4B}" type="slidenum">
              <a:rPr lang="es-ES" smtClean="0"/>
              <a:t>‹Nº›</a:t>
            </a:fld>
            <a:endParaRPr lang="es-ES"/>
          </a:p>
        </p:txBody>
      </p:sp>
    </p:spTree>
    <p:extLst>
      <p:ext uri="{BB962C8B-B14F-4D97-AF65-F5344CB8AC3E}">
        <p14:creationId xmlns:p14="http://schemas.microsoft.com/office/powerpoint/2010/main" val="4251249598"/>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0659DB5-A4FD-4D25-80E7-382E0CCE82E3}" type="datetimeFigureOut">
              <a:rPr lang="es-ES" smtClean="0"/>
              <a:t>10/08/2023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10AF395-C792-4E1C-9BE8-582F1D1F3B4B}" type="slidenum">
              <a:rPr lang="es-ES" smtClean="0"/>
              <a:t>‹Nº›</a:t>
            </a:fld>
            <a:endParaRPr lang="es-ES"/>
          </a:p>
        </p:txBody>
      </p:sp>
    </p:spTree>
    <p:extLst>
      <p:ext uri="{BB962C8B-B14F-4D97-AF65-F5344CB8AC3E}">
        <p14:creationId xmlns:p14="http://schemas.microsoft.com/office/powerpoint/2010/main" val="331487140"/>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0659DB5-A4FD-4D25-80E7-382E0CCE82E3}" type="datetimeFigureOut">
              <a:rPr lang="es-ES" smtClean="0"/>
              <a:t>10/08/2023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10AF395-C792-4E1C-9BE8-582F1D1F3B4B}" type="slidenum">
              <a:rPr lang="es-ES" smtClean="0"/>
              <a:t>‹Nº›</a:t>
            </a:fld>
            <a:endParaRPr lang="es-ES"/>
          </a:p>
        </p:txBody>
      </p:sp>
    </p:spTree>
    <p:extLst>
      <p:ext uri="{BB962C8B-B14F-4D97-AF65-F5344CB8AC3E}">
        <p14:creationId xmlns:p14="http://schemas.microsoft.com/office/powerpoint/2010/main" val="3813370656"/>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0659DB5-A4FD-4D25-80E7-382E0CCE82E3}" type="datetimeFigureOut">
              <a:rPr lang="es-ES" smtClean="0"/>
              <a:t>10/08/2023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10AF395-C792-4E1C-9BE8-582F1D1F3B4B}" type="slidenum">
              <a:rPr lang="es-ES" smtClean="0"/>
              <a:t>‹Nº›</a:t>
            </a:fld>
            <a:endParaRPr lang="es-ES"/>
          </a:p>
        </p:txBody>
      </p:sp>
    </p:spTree>
    <p:extLst>
      <p:ext uri="{BB962C8B-B14F-4D97-AF65-F5344CB8AC3E}">
        <p14:creationId xmlns:p14="http://schemas.microsoft.com/office/powerpoint/2010/main" val="170695085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60659DB5-A4FD-4D25-80E7-382E0CCE82E3}" type="datetimeFigureOut">
              <a:rPr lang="es-ES" smtClean="0"/>
              <a:t>10/08/2023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10AF395-C792-4E1C-9BE8-582F1D1F3B4B}" type="slidenum">
              <a:rPr lang="es-ES" smtClean="0"/>
              <a:t>‹Nº›</a:t>
            </a:fld>
            <a:endParaRPr lang="es-ES"/>
          </a:p>
        </p:txBody>
      </p:sp>
    </p:spTree>
    <p:extLst>
      <p:ext uri="{BB962C8B-B14F-4D97-AF65-F5344CB8AC3E}">
        <p14:creationId xmlns:p14="http://schemas.microsoft.com/office/powerpoint/2010/main" val="224617214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0659DB5-A4FD-4D25-80E7-382E0CCE82E3}" type="datetimeFigureOut">
              <a:rPr lang="es-ES" smtClean="0"/>
              <a:t>10/08/2023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10AF395-C792-4E1C-9BE8-582F1D1F3B4B}" type="slidenum">
              <a:rPr lang="es-ES" smtClean="0"/>
              <a:t>‹Nº›</a:t>
            </a:fld>
            <a:endParaRPr lang="es-ES"/>
          </a:p>
        </p:txBody>
      </p:sp>
    </p:spTree>
    <p:extLst>
      <p:ext uri="{BB962C8B-B14F-4D97-AF65-F5344CB8AC3E}">
        <p14:creationId xmlns:p14="http://schemas.microsoft.com/office/powerpoint/2010/main" val="394743422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0659DB5-A4FD-4D25-80E7-382E0CCE82E3}" type="datetimeFigureOut">
              <a:rPr lang="es-ES" smtClean="0"/>
              <a:t>10/08/2023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310AF395-C792-4E1C-9BE8-582F1D1F3B4B}" type="slidenum">
              <a:rPr lang="es-ES" smtClean="0"/>
              <a:t>‹Nº›</a:t>
            </a:fld>
            <a:endParaRPr lang="es-ES"/>
          </a:p>
        </p:txBody>
      </p:sp>
    </p:spTree>
    <p:extLst>
      <p:ext uri="{BB962C8B-B14F-4D97-AF65-F5344CB8AC3E}">
        <p14:creationId xmlns:p14="http://schemas.microsoft.com/office/powerpoint/2010/main" val="390485193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0659DB5-A4FD-4D25-80E7-382E0CCE82E3}" type="datetimeFigureOut">
              <a:rPr lang="es-ES" smtClean="0"/>
              <a:t>10/08/2023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10AF395-C792-4E1C-9BE8-582F1D1F3B4B}" type="slidenum">
              <a:rPr lang="es-ES" smtClean="0"/>
              <a:t>‹Nº›</a:t>
            </a:fld>
            <a:endParaRPr lang="es-ES"/>
          </a:p>
        </p:txBody>
      </p:sp>
    </p:spTree>
    <p:extLst>
      <p:ext uri="{BB962C8B-B14F-4D97-AF65-F5344CB8AC3E}">
        <p14:creationId xmlns:p14="http://schemas.microsoft.com/office/powerpoint/2010/main" val="325798921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59DB5-A4FD-4D25-80E7-382E0CCE82E3}" type="datetimeFigureOut">
              <a:rPr lang="es-ES" smtClean="0"/>
              <a:t>10/08/2023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310AF395-C792-4E1C-9BE8-582F1D1F3B4B}" type="slidenum">
              <a:rPr lang="es-ES" smtClean="0"/>
              <a:t>‹Nº›</a:t>
            </a:fld>
            <a:endParaRPr lang="es-ES"/>
          </a:p>
        </p:txBody>
      </p:sp>
    </p:spTree>
    <p:extLst>
      <p:ext uri="{BB962C8B-B14F-4D97-AF65-F5344CB8AC3E}">
        <p14:creationId xmlns:p14="http://schemas.microsoft.com/office/powerpoint/2010/main" val="3039947307"/>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0659DB5-A4FD-4D25-80E7-382E0CCE82E3}" type="datetimeFigureOut">
              <a:rPr lang="es-ES" smtClean="0"/>
              <a:t>10/08/2023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10AF395-C792-4E1C-9BE8-582F1D1F3B4B}" type="slidenum">
              <a:rPr lang="es-ES" smtClean="0"/>
              <a:t>‹Nº›</a:t>
            </a:fld>
            <a:endParaRPr lang="es-ES"/>
          </a:p>
        </p:txBody>
      </p:sp>
    </p:spTree>
    <p:extLst>
      <p:ext uri="{BB962C8B-B14F-4D97-AF65-F5344CB8AC3E}">
        <p14:creationId xmlns:p14="http://schemas.microsoft.com/office/powerpoint/2010/main" val="357327005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0659DB5-A4FD-4D25-80E7-382E0CCE82E3}" type="datetimeFigureOut">
              <a:rPr lang="es-ES" smtClean="0"/>
              <a:t>10/08/2023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10AF395-C792-4E1C-9BE8-582F1D1F3B4B}" type="slidenum">
              <a:rPr lang="es-ES" smtClean="0"/>
              <a:t>‹Nº›</a:t>
            </a:fld>
            <a:endParaRPr lang="es-ES"/>
          </a:p>
        </p:txBody>
      </p:sp>
    </p:spTree>
    <p:extLst>
      <p:ext uri="{BB962C8B-B14F-4D97-AF65-F5344CB8AC3E}">
        <p14:creationId xmlns:p14="http://schemas.microsoft.com/office/powerpoint/2010/main" val="290027055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0659DB5-A4FD-4D25-80E7-382E0CCE82E3}" type="datetimeFigureOut">
              <a:rPr lang="es-ES" smtClean="0"/>
              <a:t>10/08/2023</a:t>
            </a:fld>
            <a:endParaRPr lang="es-E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E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10AF395-C792-4E1C-9BE8-582F1D1F3B4B}" type="slidenum">
              <a:rPr lang="es-ES" smtClean="0"/>
              <a:t>‹Nº›</a:t>
            </a:fld>
            <a:endParaRPr lang="es-ES"/>
          </a:p>
        </p:txBody>
      </p:sp>
    </p:spTree>
    <p:extLst>
      <p:ext uri="{BB962C8B-B14F-4D97-AF65-F5344CB8AC3E}">
        <p14:creationId xmlns:p14="http://schemas.microsoft.com/office/powerpoint/2010/main" val="131604217"/>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ransition spd="slow">
    <p:push dir="u"/>
  </p:transition>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2.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5.png"/><Relationship Id="rId7" Type="http://schemas.openxmlformats.org/officeDocument/2006/relationships/image" Target="../media/image6.png"/><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image" Target="../media/image18.jpeg"/><Relationship Id="rId11" Type="http://schemas.openxmlformats.org/officeDocument/2006/relationships/image" Target="../media/image9.png"/><Relationship Id="rId5" Type="http://schemas.openxmlformats.org/officeDocument/2006/relationships/image" Target="../media/image17.png"/><Relationship Id="rId10" Type="http://schemas.openxmlformats.org/officeDocument/2006/relationships/image" Target="../media/image8.png"/><Relationship Id="rId4" Type="http://schemas.openxmlformats.org/officeDocument/2006/relationships/image" Target="../media/image16.png"/><Relationship Id="rId9" Type="http://schemas.microsoft.com/office/2007/relationships/hdphoto" Target="../media/hdphoto2.wdp"/></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5.png"/><Relationship Id="rId7" Type="http://schemas.openxmlformats.org/officeDocument/2006/relationships/image" Target="../media/image6.png"/><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image" Target="../media/image18.jpeg"/><Relationship Id="rId11" Type="http://schemas.openxmlformats.org/officeDocument/2006/relationships/image" Target="../media/image9.png"/><Relationship Id="rId5" Type="http://schemas.openxmlformats.org/officeDocument/2006/relationships/image" Target="../media/image17.png"/><Relationship Id="rId10" Type="http://schemas.openxmlformats.org/officeDocument/2006/relationships/image" Target="../media/image8.png"/><Relationship Id="rId4" Type="http://schemas.openxmlformats.org/officeDocument/2006/relationships/image" Target="../media/image16.png"/><Relationship Id="rId9"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32994" y="2916701"/>
            <a:ext cx="4986526" cy="1645140"/>
          </a:xfrm>
        </p:spPr>
        <p:txBody>
          <a:bodyPr>
            <a:noAutofit/>
          </a:bodyPr>
          <a:lstStyle/>
          <a:p>
            <a:pPr algn="l"/>
            <a:r>
              <a:rPr lang="es-ES" sz="6000" dirty="0"/>
              <a:t>Seguridad en Aplicaciones </a:t>
            </a:r>
            <a:r>
              <a:rPr lang="es-ES" sz="6000" dirty="0" err="1"/>
              <a:t>Blazor</a:t>
            </a:r>
            <a:r>
              <a:rPr lang="es-ES" sz="6000" dirty="0"/>
              <a:t> con </a:t>
            </a:r>
            <a:r>
              <a:rPr lang="es-ES" sz="6000" dirty="0" err="1" smtClean="0"/>
              <a:t>Azure</a:t>
            </a:r>
            <a:r>
              <a:rPr lang="es-ES" sz="6000" dirty="0" smtClean="0"/>
              <a:t> Active </a:t>
            </a:r>
            <a:r>
              <a:rPr lang="es-ES" sz="6000" dirty="0" err="1" smtClean="0"/>
              <a:t>Directory</a:t>
            </a:r>
            <a:endParaRPr lang="es-ES" sz="6000" dirty="0"/>
          </a:p>
        </p:txBody>
      </p:sp>
      <p:sp>
        <p:nvSpPr>
          <p:cNvPr id="3" name="Subtítulo 2"/>
          <p:cNvSpPr>
            <a:spLocks noGrp="1"/>
          </p:cNvSpPr>
          <p:nvPr>
            <p:ph type="subTitle" idx="1"/>
          </p:nvPr>
        </p:nvSpPr>
        <p:spPr>
          <a:xfrm>
            <a:off x="1404114" y="4561841"/>
            <a:ext cx="5357600" cy="1160213"/>
          </a:xfrm>
        </p:spPr>
        <p:txBody>
          <a:bodyPr/>
          <a:lstStyle/>
          <a:p>
            <a:pPr algn="l"/>
            <a:r>
              <a:rPr lang="es-ES" dirty="0" smtClean="0"/>
              <a:t>Ricardo Josue </a:t>
            </a:r>
            <a:r>
              <a:rPr lang="es-ES" dirty="0" err="1" smtClean="0"/>
              <a:t>Perez</a:t>
            </a:r>
            <a:r>
              <a:rPr lang="es-ES" dirty="0" smtClean="0"/>
              <a:t> Altamirano</a:t>
            </a:r>
            <a:endParaRPr lang="es-ES" dirty="0"/>
          </a:p>
        </p:txBody>
      </p:sp>
      <p:pic>
        <p:nvPicPr>
          <p:cNvPr id="1026" name="Picture 2" descr="https://latinonet.online/assets/img/latinonet/Logo%20Hexagon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4713" y="100555"/>
            <a:ext cx="1142999" cy="133222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o 4"/>
          <p:cNvGrpSpPr/>
          <p:nvPr/>
        </p:nvGrpSpPr>
        <p:grpSpPr>
          <a:xfrm>
            <a:off x="10616184" y="136802"/>
            <a:ext cx="1438656" cy="1381102"/>
            <a:chOff x="8065008" y="460468"/>
            <a:chExt cx="3831116" cy="3831116"/>
          </a:xfrm>
        </p:grpSpPr>
        <p:sp>
          <p:nvSpPr>
            <p:cNvPr id="4" name="Rectángulo redondeado 3"/>
            <p:cNvSpPr/>
            <p:nvPr/>
          </p:nvSpPr>
          <p:spPr>
            <a:xfrm>
              <a:off x="8522208" y="960120"/>
              <a:ext cx="2889504" cy="256032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8" name="Picture 4" descr="https://latinonet.online/blazorforall/img/BlazorForAll_Promo.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125" b="100000" l="3125" r="100000"/>
                      </a14:imgEffect>
                    </a14:imgLayer>
                  </a14:imgProps>
                </a:ext>
                <a:ext uri="{28A0092B-C50C-407E-A947-70E740481C1C}">
                  <a14:useLocalDpi xmlns:a14="http://schemas.microsoft.com/office/drawing/2010/main" val="0"/>
                </a:ext>
              </a:extLst>
            </a:blip>
            <a:srcRect/>
            <a:stretch>
              <a:fillRect/>
            </a:stretch>
          </p:blipFill>
          <p:spPr bwMode="auto">
            <a:xfrm>
              <a:off x="8065008" y="460468"/>
              <a:ext cx="3831116" cy="3831116"/>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12" descr="http://solvereti.com/img/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8924" y="6099048"/>
            <a:ext cx="4075622" cy="615486"/>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a:blip r:embed="rId6"/>
          <a:stretch>
            <a:fillRect/>
          </a:stretch>
        </p:blipFill>
        <p:spPr>
          <a:xfrm>
            <a:off x="11155680" y="5815374"/>
            <a:ext cx="899160" cy="899160"/>
          </a:xfrm>
          <a:prstGeom prst="rect">
            <a:avLst/>
          </a:prstGeom>
        </p:spPr>
      </p:pic>
      <p:pic>
        <p:nvPicPr>
          <p:cNvPr id="1032" name="Picture 8" descr="Blazor - Wikipedia, la enciclopedia libr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45862" y="2393697"/>
            <a:ext cx="3070322" cy="307032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37663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Azure</a:t>
            </a:r>
            <a:r>
              <a:rPr lang="es-ES" dirty="0" smtClean="0"/>
              <a:t> Active </a:t>
            </a:r>
            <a:r>
              <a:rPr lang="es-ES" dirty="0" err="1" smtClean="0"/>
              <a:t>Directory</a:t>
            </a:r>
            <a:endParaRPr lang="es-ES" dirty="0"/>
          </a:p>
        </p:txBody>
      </p:sp>
      <p:sp>
        <p:nvSpPr>
          <p:cNvPr id="3" name="Marcador de contenido 2"/>
          <p:cNvSpPr>
            <a:spLocks noGrp="1"/>
          </p:cNvSpPr>
          <p:nvPr>
            <p:ph idx="1"/>
          </p:nvPr>
        </p:nvSpPr>
        <p:spPr/>
        <p:txBody>
          <a:bodyPr>
            <a:normAutofit/>
          </a:bodyPr>
          <a:lstStyle/>
          <a:p>
            <a:r>
              <a:rPr lang="es-ES" sz="2800" b="1" dirty="0" err="1">
                <a:effectLst/>
              </a:rPr>
              <a:t>Azure</a:t>
            </a:r>
            <a:r>
              <a:rPr lang="es-ES" sz="2800" b="1" dirty="0">
                <a:effectLst/>
              </a:rPr>
              <a:t> Active </a:t>
            </a:r>
            <a:r>
              <a:rPr lang="es-ES" sz="2800" b="1" dirty="0" err="1">
                <a:effectLst/>
              </a:rPr>
              <a:t>Directory</a:t>
            </a:r>
            <a:r>
              <a:rPr lang="es-ES" sz="2800" b="1" dirty="0">
                <a:effectLst/>
              </a:rPr>
              <a:t> (</a:t>
            </a:r>
            <a:r>
              <a:rPr lang="es-ES" sz="2800" b="1" dirty="0" err="1">
                <a:effectLst/>
              </a:rPr>
              <a:t>Azure</a:t>
            </a:r>
            <a:r>
              <a:rPr lang="es-ES" sz="2800" b="1" dirty="0">
                <a:effectLst/>
              </a:rPr>
              <a:t> AD), parte de Microsoft Entra, es un servicio de identidad empresarial que ofrece inicio de sesión único, autenticación </a:t>
            </a:r>
            <a:r>
              <a:rPr lang="es-ES" sz="2800" b="1" dirty="0" err="1">
                <a:effectLst/>
              </a:rPr>
              <a:t>multifactor</a:t>
            </a:r>
            <a:r>
              <a:rPr lang="es-ES" sz="2800" b="1" dirty="0">
                <a:effectLst/>
              </a:rPr>
              <a:t> y acceso condicional para proteger contra el 99,9 por ciento de los ataques de ciberseguridad.</a:t>
            </a:r>
            <a:endParaRPr lang="es-ES" sz="2800" dirty="0" smtClean="0"/>
          </a:p>
        </p:txBody>
      </p:sp>
      <p:pic>
        <p:nvPicPr>
          <p:cNvPr id="4" name="Picture 2" descr="https://latinonet.online/assets/img/latinonet/Logo%20Hexagon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193" y="136802"/>
            <a:ext cx="1142999" cy="133222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o 4"/>
          <p:cNvGrpSpPr/>
          <p:nvPr/>
        </p:nvGrpSpPr>
        <p:grpSpPr>
          <a:xfrm>
            <a:off x="10616184" y="136802"/>
            <a:ext cx="1438656" cy="1381102"/>
            <a:chOff x="8065008" y="460468"/>
            <a:chExt cx="3831116" cy="3831116"/>
          </a:xfrm>
        </p:grpSpPr>
        <p:sp>
          <p:nvSpPr>
            <p:cNvPr id="6" name="Rectángulo redondeado 5"/>
            <p:cNvSpPr/>
            <p:nvPr/>
          </p:nvSpPr>
          <p:spPr>
            <a:xfrm>
              <a:off x="8522208" y="960120"/>
              <a:ext cx="2889504" cy="256032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Picture 4" descr="https://latinonet.online/blazorforall/img/BlazorForAll_Promo.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125" b="100000" l="3125" r="100000"/>
                      </a14:imgEffect>
                    </a14:imgLayer>
                  </a14:imgProps>
                </a:ext>
                <a:ext uri="{28A0092B-C50C-407E-A947-70E740481C1C}">
                  <a14:useLocalDpi xmlns:a14="http://schemas.microsoft.com/office/drawing/2010/main" val="0"/>
                </a:ext>
              </a:extLst>
            </a:blip>
            <a:srcRect/>
            <a:stretch>
              <a:fillRect/>
            </a:stretch>
          </p:blipFill>
          <p:spPr bwMode="auto">
            <a:xfrm>
              <a:off x="8065008" y="460468"/>
              <a:ext cx="3831116" cy="3831116"/>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12" descr="http://solvereti.com/img/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8924" y="6099048"/>
            <a:ext cx="4075622" cy="615486"/>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7"/>
          <a:stretch>
            <a:fillRect/>
          </a:stretch>
        </p:blipFill>
        <p:spPr>
          <a:xfrm>
            <a:off x="11155680" y="5815374"/>
            <a:ext cx="899160" cy="899160"/>
          </a:xfrm>
          <a:prstGeom prst="rect">
            <a:avLst/>
          </a:prstGeom>
        </p:spPr>
      </p:pic>
      <p:pic>
        <p:nvPicPr>
          <p:cNvPr id="10" name="Imagen 9"/>
          <p:cNvPicPr>
            <a:picLocks noChangeAspect="1"/>
          </p:cNvPicPr>
          <p:nvPr/>
        </p:nvPicPr>
        <p:blipFill>
          <a:blip r:embed="rId8"/>
          <a:stretch>
            <a:fillRect/>
          </a:stretch>
        </p:blipFill>
        <p:spPr>
          <a:xfrm>
            <a:off x="1252250" y="4351949"/>
            <a:ext cx="9160663" cy="969559"/>
          </a:xfrm>
          <a:prstGeom prst="rect">
            <a:avLst/>
          </a:prstGeom>
        </p:spPr>
      </p:pic>
    </p:spTree>
    <p:extLst>
      <p:ext uri="{BB962C8B-B14F-4D97-AF65-F5344CB8AC3E}">
        <p14:creationId xmlns:p14="http://schemas.microsoft.com/office/powerpoint/2010/main" val="279921185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0"/>
            <a:ext cx="10353762" cy="970450"/>
          </a:xfrm>
        </p:spPr>
        <p:txBody>
          <a:bodyPr/>
          <a:lstStyle/>
          <a:p>
            <a:r>
              <a:rPr lang="es-ES" b="1" dirty="0" err="1" smtClean="0"/>
              <a:t>Blazor</a:t>
            </a:r>
            <a:endParaRPr lang="es-ES" b="1" dirty="0"/>
          </a:p>
        </p:txBody>
      </p:sp>
      <p:pic>
        <p:nvPicPr>
          <p:cNvPr id="5" name="Imagen 4"/>
          <p:cNvPicPr>
            <a:picLocks noChangeAspect="1"/>
          </p:cNvPicPr>
          <p:nvPr/>
        </p:nvPicPr>
        <p:blipFill>
          <a:blip r:embed="rId3"/>
          <a:stretch>
            <a:fillRect/>
          </a:stretch>
        </p:blipFill>
        <p:spPr>
          <a:xfrm>
            <a:off x="1499556" y="1024694"/>
            <a:ext cx="9182239" cy="4905170"/>
          </a:xfrm>
          <a:prstGeom prst="rect">
            <a:avLst/>
          </a:prstGeom>
        </p:spPr>
      </p:pic>
      <p:sp>
        <p:nvSpPr>
          <p:cNvPr id="6" name="Marcador de contenido 2"/>
          <p:cNvSpPr txBox="1">
            <a:spLocks/>
          </p:cNvSpPr>
          <p:nvPr/>
        </p:nvSpPr>
        <p:spPr>
          <a:xfrm>
            <a:off x="604268" y="1592146"/>
            <a:ext cx="10353762" cy="405875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s-ES" sz="2800" b="1" dirty="0" smtClean="0">
              <a:effectLst/>
            </a:endParaRPr>
          </a:p>
        </p:txBody>
      </p:sp>
      <p:pic>
        <p:nvPicPr>
          <p:cNvPr id="14" name="Picture 2" descr="https://latinonet.online/assets/img/latinonet/Logo%20Hexagon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3193" y="136802"/>
            <a:ext cx="1142999" cy="1332224"/>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upo 14"/>
          <p:cNvGrpSpPr/>
          <p:nvPr/>
        </p:nvGrpSpPr>
        <p:grpSpPr>
          <a:xfrm>
            <a:off x="10616184" y="136802"/>
            <a:ext cx="1438656" cy="1381102"/>
            <a:chOff x="8065008" y="460468"/>
            <a:chExt cx="3831116" cy="3831116"/>
          </a:xfrm>
        </p:grpSpPr>
        <p:sp>
          <p:nvSpPr>
            <p:cNvPr id="16" name="Rectángulo redondeado 15"/>
            <p:cNvSpPr/>
            <p:nvPr/>
          </p:nvSpPr>
          <p:spPr>
            <a:xfrm>
              <a:off x="8522208" y="960120"/>
              <a:ext cx="2889504" cy="256032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Picture 4" descr="https://latinonet.online/blazorforall/img/BlazorForAll_Promo.pn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1125" b="100000" l="3125" r="100000"/>
                      </a14:imgEffect>
                    </a14:imgLayer>
                  </a14:imgProps>
                </a:ext>
                <a:ext uri="{28A0092B-C50C-407E-A947-70E740481C1C}">
                  <a14:useLocalDpi xmlns:a14="http://schemas.microsoft.com/office/drawing/2010/main" val="0"/>
                </a:ext>
              </a:extLst>
            </a:blip>
            <a:srcRect/>
            <a:stretch>
              <a:fillRect/>
            </a:stretch>
          </p:blipFill>
          <p:spPr bwMode="auto">
            <a:xfrm>
              <a:off x="8065008" y="460468"/>
              <a:ext cx="3831116" cy="383111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2" descr="http://solvereti.com/img/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8924" y="6099048"/>
            <a:ext cx="4075622" cy="615486"/>
          </a:xfrm>
          <a:prstGeom prst="rect">
            <a:avLst/>
          </a:prstGeom>
          <a:noFill/>
          <a:extLst>
            <a:ext uri="{909E8E84-426E-40DD-AFC4-6F175D3DCCD1}">
              <a14:hiddenFill xmlns:a14="http://schemas.microsoft.com/office/drawing/2010/main">
                <a:solidFill>
                  <a:srgbClr val="FFFFFF"/>
                </a:solidFill>
              </a14:hiddenFill>
            </a:ext>
          </a:extLst>
        </p:spPr>
      </p:pic>
      <p:pic>
        <p:nvPicPr>
          <p:cNvPr id="19" name="Imagen 18"/>
          <p:cNvPicPr>
            <a:picLocks noChangeAspect="1"/>
          </p:cNvPicPr>
          <p:nvPr/>
        </p:nvPicPr>
        <p:blipFill>
          <a:blip r:embed="rId8"/>
          <a:stretch>
            <a:fillRect/>
          </a:stretch>
        </p:blipFill>
        <p:spPr>
          <a:xfrm>
            <a:off x="11155680" y="5815374"/>
            <a:ext cx="899160" cy="899160"/>
          </a:xfrm>
          <a:prstGeom prst="rect">
            <a:avLst/>
          </a:prstGeom>
        </p:spPr>
      </p:pic>
    </p:spTree>
    <p:extLst>
      <p:ext uri="{BB962C8B-B14F-4D97-AF65-F5344CB8AC3E}">
        <p14:creationId xmlns:p14="http://schemas.microsoft.com/office/powerpoint/2010/main" val="357682528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01918" y="3015138"/>
            <a:ext cx="10353762" cy="970450"/>
          </a:xfrm>
        </p:spPr>
        <p:txBody>
          <a:bodyPr/>
          <a:lstStyle/>
          <a:p>
            <a:r>
              <a:rPr lang="es-ES" b="1" dirty="0" smtClean="0"/>
              <a:t>DEMO </a:t>
            </a:r>
            <a:endParaRPr lang="es-ES" b="1" dirty="0"/>
          </a:p>
        </p:txBody>
      </p:sp>
      <p:sp>
        <p:nvSpPr>
          <p:cNvPr id="6" name="Marcador de contenido 2"/>
          <p:cNvSpPr txBox="1">
            <a:spLocks/>
          </p:cNvSpPr>
          <p:nvPr/>
        </p:nvSpPr>
        <p:spPr>
          <a:xfrm>
            <a:off x="604268" y="1592146"/>
            <a:ext cx="10353762" cy="405875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s-ES" sz="2800" b="1" dirty="0" smtClean="0">
              <a:effectLst/>
            </a:endParaRPr>
          </a:p>
        </p:txBody>
      </p:sp>
      <p:pic>
        <p:nvPicPr>
          <p:cNvPr id="14" name="Picture 2" descr="https://latinonet.online/assets/img/latinonet/Logo%20Hexagon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193" y="136802"/>
            <a:ext cx="1142999" cy="1332224"/>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upo 14"/>
          <p:cNvGrpSpPr/>
          <p:nvPr/>
        </p:nvGrpSpPr>
        <p:grpSpPr>
          <a:xfrm>
            <a:off x="10616184" y="136802"/>
            <a:ext cx="1438656" cy="1381102"/>
            <a:chOff x="8065008" y="460468"/>
            <a:chExt cx="3831116" cy="3831116"/>
          </a:xfrm>
        </p:grpSpPr>
        <p:sp>
          <p:nvSpPr>
            <p:cNvPr id="16" name="Rectángulo redondeado 15"/>
            <p:cNvSpPr/>
            <p:nvPr/>
          </p:nvSpPr>
          <p:spPr>
            <a:xfrm>
              <a:off x="8522208" y="960120"/>
              <a:ext cx="2889504" cy="256032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Picture 4" descr="https://latinonet.online/blazorforall/img/BlazorForAll_Promo.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125" b="100000" l="3125" r="100000"/>
                      </a14:imgEffect>
                    </a14:imgLayer>
                  </a14:imgProps>
                </a:ext>
                <a:ext uri="{28A0092B-C50C-407E-A947-70E740481C1C}">
                  <a14:useLocalDpi xmlns:a14="http://schemas.microsoft.com/office/drawing/2010/main" val="0"/>
                </a:ext>
              </a:extLst>
            </a:blip>
            <a:srcRect/>
            <a:stretch>
              <a:fillRect/>
            </a:stretch>
          </p:blipFill>
          <p:spPr bwMode="auto">
            <a:xfrm>
              <a:off x="8065008" y="460468"/>
              <a:ext cx="3831116" cy="383111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2" descr="http://solvereti.com/img/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8924" y="6099048"/>
            <a:ext cx="4075622" cy="615486"/>
          </a:xfrm>
          <a:prstGeom prst="rect">
            <a:avLst/>
          </a:prstGeom>
          <a:noFill/>
          <a:extLst>
            <a:ext uri="{909E8E84-426E-40DD-AFC4-6F175D3DCCD1}">
              <a14:hiddenFill xmlns:a14="http://schemas.microsoft.com/office/drawing/2010/main">
                <a:solidFill>
                  <a:srgbClr val="FFFFFF"/>
                </a:solidFill>
              </a14:hiddenFill>
            </a:ext>
          </a:extLst>
        </p:spPr>
      </p:pic>
      <p:pic>
        <p:nvPicPr>
          <p:cNvPr id="19" name="Imagen 18"/>
          <p:cNvPicPr>
            <a:picLocks noChangeAspect="1"/>
          </p:cNvPicPr>
          <p:nvPr/>
        </p:nvPicPr>
        <p:blipFill>
          <a:blip r:embed="rId7"/>
          <a:stretch>
            <a:fillRect/>
          </a:stretch>
        </p:blipFill>
        <p:spPr>
          <a:xfrm>
            <a:off x="11155680" y="5815374"/>
            <a:ext cx="899160" cy="899160"/>
          </a:xfrm>
          <a:prstGeom prst="rect">
            <a:avLst/>
          </a:prstGeom>
        </p:spPr>
      </p:pic>
    </p:spTree>
    <p:extLst>
      <p:ext uri="{BB962C8B-B14F-4D97-AF65-F5344CB8AC3E}">
        <p14:creationId xmlns:p14="http://schemas.microsoft.com/office/powerpoint/2010/main" val="328146389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4D8E4E-A8E2-476D-BFD7-BE53B12199BC}"/>
              </a:ext>
            </a:extLst>
          </p:cNvPr>
          <p:cNvSpPr>
            <a:spLocks noGrp="1"/>
          </p:cNvSpPr>
          <p:nvPr>
            <p:ph type="title"/>
          </p:nvPr>
        </p:nvSpPr>
        <p:spPr/>
        <p:txBody>
          <a:bodyPr>
            <a:normAutofit/>
          </a:bodyPr>
          <a:lstStyle/>
          <a:p>
            <a:r>
              <a:rPr lang="es-MX" sz="5400" dirty="0" smtClean="0"/>
              <a:t>Preguntas</a:t>
            </a:r>
            <a:endParaRPr lang="es-MX" sz="5400" dirty="0"/>
          </a:p>
        </p:txBody>
      </p:sp>
      <p:pic>
        <p:nvPicPr>
          <p:cNvPr id="4" name="Imagen 3">
            <a:extLst>
              <a:ext uri="{FF2B5EF4-FFF2-40B4-BE49-F238E27FC236}">
                <a16:creationId xmlns:a16="http://schemas.microsoft.com/office/drawing/2014/main" id="{69B81235-1C3F-4760-81FA-582DF2011857}"/>
              </a:ext>
            </a:extLst>
          </p:cNvPr>
          <p:cNvPicPr>
            <a:picLocks noChangeAspect="1"/>
          </p:cNvPicPr>
          <p:nvPr/>
        </p:nvPicPr>
        <p:blipFill rotWithShape="1">
          <a:blip r:embed="rId2">
            <a:extLst>
              <a:ext uri="{28A0092B-C50C-407E-A947-70E740481C1C}">
                <a14:useLocalDpi xmlns:a14="http://schemas.microsoft.com/office/drawing/2010/main" val="0"/>
              </a:ext>
            </a:extLst>
          </a:blip>
          <a:srcRect l="6089" r="3588"/>
          <a:stretch/>
        </p:blipFill>
        <p:spPr>
          <a:xfrm>
            <a:off x="8020570" y="1916318"/>
            <a:ext cx="3135109" cy="3471012"/>
          </a:xfrm>
          <a:prstGeom prst="rect">
            <a:avLst/>
          </a:prstGeom>
        </p:spPr>
      </p:pic>
      <p:pic>
        <p:nvPicPr>
          <p:cNvPr id="5" name="Imagen 4">
            <a:extLst>
              <a:ext uri="{FF2B5EF4-FFF2-40B4-BE49-F238E27FC236}">
                <a16:creationId xmlns:a16="http://schemas.microsoft.com/office/drawing/2014/main" id="{3B0D85D3-4895-4488-BF1A-99004D56AB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34" y="1714966"/>
            <a:ext cx="501987" cy="501987"/>
          </a:xfrm>
          <a:prstGeom prst="rect">
            <a:avLst/>
          </a:prstGeom>
        </p:spPr>
      </p:pic>
      <p:pic>
        <p:nvPicPr>
          <p:cNvPr id="6" name="Picture 2" descr="Introducción a Twitter | Asociación de Telespectadores Radioyentes y  Consumidores de Medios de la Comunidad Valenciana">
            <a:extLst>
              <a:ext uri="{FF2B5EF4-FFF2-40B4-BE49-F238E27FC236}">
                <a16:creationId xmlns:a16="http://schemas.microsoft.com/office/drawing/2014/main" id="{091AD6D9-DBDB-4751-8C1C-79A2D17DABE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753" y="2741194"/>
            <a:ext cx="648574" cy="64857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0C1DCCC6-D1DD-41E3-9A7C-C708A76B3B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1753" y="4511041"/>
            <a:ext cx="709127" cy="709127"/>
          </a:xfrm>
          <a:prstGeom prst="rect">
            <a:avLst/>
          </a:prstGeom>
        </p:spPr>
      </p:pic>
      <p:pic>
        <p:nvPicPr>
          <p:cNvPr id="8" name="Picture 2" descr="Qué es el E-Mail o Correo electrónico">
            <a:extLst>
              <a:ext uri="{FF2B5EF4-FFF2-40B4-BE49-F238E27FC236}">
                <a16:creationId xmlns:a16="http://schemas.microsoft.com/office/drawing/2014/main" id="{0BD2BD4C-D6AE-41E8-951D-D54FEE1AE24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7565" y="3595898"/>
            <a:ext cx="709127" cy="709127"/>
          </a:xfrm>
          <a:prstGeom prst="rect">
            <a:avLst/>
          </a:prstGeom>
          <a:noFill/>
          <a:extLst>
            <a:ext uri="{909E8E84-426E-40DD-AFC4-6F175D3DCCD1}">
              <a14:hiddenFill xmlns:a14="http://schemas.microsoft.com/office/drawing/2010/main">
                <a:solidFill>
                  <a:srgbClr val="FFFFFF"/>
                </a:solidFill>
              </a14:hiddenFill>
            </a:ext>
          </a:extLst>
        </p:spPr>
      </p:pic>
      <p:sp>
        <p:nvSpPr>
          <p:cNvPr id="9" name="Marcador de contenido 2">
            <a:extLst>
              <a:ext uri="{FF2B5EF4-FFF2-40B4-BE49-F238E27FC236}">
                <a16:creationId xmlns:a16="http://schemas.microsoft.com/office/drawing/2014/main" id="{A735E676-B296-4903-81A3-68E528E2B640}"/>
              </a:ext>
            </a:extLst>
          </p:cNvPr>
          <p:cNvSpPr txBox="1">
            <a:spLocks/>
          </p:cNvSpPr>
          <p:nvPr/>
        </p:nvSpPr>
        <p:spPr>
          <a:xfrm>
            <a:off x="1040421" y="1640144"/>
            <a:ext cx="6454987" cy="4023360"/>
          </a:xfrm>
          <a:prstGeom prst="rect">
            <a:avLst/>
          </a:prstGeom>
        </p:spPr>
        <p:txBody>
          <a:bodyPr>
            <a:normAutofit fontScale="85000" lnSpcReduction="1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err="1">
                <a:solidFill>
                  <a:schemeClr val="tx1"/>
                </a:solidFill>
              </a:rPr>
              <a:t>Linkedin</a:t>
            </a:r>
            <a:r>
              <a:rPr lang="es-MX" dirty="0">
                <a:solidFill>
                  <a:schemeClr val="tx1"/>
                </a:solidFill>
              </a:rPr>
              <a:t>: https://www.linkedin.com/in/ricardojosue/</a:t>
            </a:r>
          </a:p>
          <a:p>
            <a:endParaRPr lang="es-MX" dirty="0">
              <a:solidFill>
                <a:schemeClr val="tx1"/>
              </a:solidFill>
            </a:endParaRPr>
          </a:p>
          <a:p>
            <a:r>
              <a:rPr lang="es-MX" dirty="0">
                <a:solidFill>
                  <a:schemeClr val="tx1"/>
                </a:solidFill>
              </a:rPr>
              <a:t>Twitter:  https://twitter.com/RicardoJosue04</a:t>
            </a:r>
          </a:p>
          <a:p>
            <a:endParaRPr lang="es-MX" dirty="0">
              <a:solidFill>
                <a:schemeClr val="tx1"/>
              </a:solidFill>
            </a:endParaRPr>
          </a:p>
          <a:p>
            <a:r>
              <a:rPr lang="es-MX" dirty="0">
                <a:solidFill>
                  <a:schemeClr val="tx1"/>
                </a:solidFill>
              </a:rPr>
              <a:t>Correo: </a:t>
            </a:r>
            <a:r>
              <a:rPr lang="es-MX" dirty="0" smtClean="0">
                <a:solidFill>
                  <a:schemeClr val="tx1"/>
                </a:solidFill>
              </a:rPr>
              <a:t>josue12510@outlook.com</a:t>
            </a:r>
            <a:endParaRPr lang="es-MX" dirty="0">
              <a:solidFill>
                <a:schemeClr val="tx1"/>
              </a:solidFill>
            </a:endParaRPr>
          </a:p>
          <a:p>
            <a:endParaRPr lang="es-MX" dirty="0">
              <a:solidFill>
                <a:schemeClr val="tx1"/>
              </a:solidFill>
            </a:endParaRPr>
          </a:p>
          <a:p>
            <a:r>
              <a:rPr lang="es-MX" dirty="0" err="1">
                <a:solidFill>
                  <a:schemeClr val="tx1"/>
                </a:solidFill>
              </a:rPr>
              <a:t>Youtube</a:t>
            </a:r>
            <a:r>
              <a:rPr lang="es-MX" dirty="0">
                <a:solidFill>
                  <a:schemeClr val="tx1"/>
                </a:solidFill>
              </a:rPr>
              <a:t> (Ricardo Josue): https://www.youtube.com/c/RicardoJosue</a:t>
            </a:r>
          </a:p>
          <a:p>
            <a:endParaRPr lang="es-MX" dirty="0">
              <a:solidFill>
                <a:schemeClr val="tx1"/>
              </a:solidFill>
            </a:endParaRPr>
          </a:p>
        </p:txBody>
      </p:sp>
      <p:pic>
        <p:nvPicPr>
          <p:cNvPr id="12" name="Picture 2" descr="https://latinonet.online/assets/img/latinonet/Logo%20Hexagon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3193" y="136802"/>
            <a:ext cx="1142999" cy="1332224"/>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upo 13"/>
          <p:cNvGrpSpPr/>
          <p:nvPr/>
        </p:nvGrpSpPr>
        <p:grpSpPr>
          <a:xfrm>
            <a:off x="10616184" y="136802"/>
            <a:ext cx="1438656" cy="1381102"/>
            <a:chOff x="8065008" y="460468"/>
            <a:chExt cx="3831116" cy="3831116"/>
          </a:xfrm>
        </p:grpSpPr>
        <p:sp>
          <p:nvSpPr>
            <p:cNvPr id="16" name="Rectángulo redondeado 15"/>
            <p:cNvSpPr/>
            <p:nvPr/>
          </p:nvSpPr>
          <p:spPr>
            <a:xfrm>
              <a:off x="8522208" y="960120"/>
              <a:ext cx="2889504" cy="256032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Picture 4" descr="https://latinonet.online/blazorforall/img/BlazorForAll_Promo.png"/>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1125" b="100000" l="3125" r="100000"/>
                      </a14:imgEffect>
                    </a14:imgLayer>
                  </a14:imgProps>
                </a:ext>
                <a:ext uri="{28A0092B-C50C-407E-A947-70E740481C1C}">
                  <a14:useLocalDpi xmlns:a14="http://schemas.microsoft.com/office/drawing/2010/main" val="0"/>
                </a:ext>
              </a:extLst>
            </a:blip>
            <a:srcRect/>
            <a:stretch>
              <a:fillRect/>
            </a:stretch>
          </p:blipFill>
          <p:spPr bwMode="auto">
            <a:xfrm>
              <a:off x="8065008" y="460468"/>
              <a:ext cx="3831116" cy="383111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2" descr="http://solvereti.com/img/logo.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08924" y="6099048"/>
            <a:ext cx="4075622" cy="615486"/>
          </a:xfrm>
          <a:prstGeom prst="rect">
            <a:avLst/>
          </a:prstGeom>
          <a:noFill/>
          <a:extLst>
            <a:ext uri="{909E8E84-426E-40DD-AFC4-6F175D3DCCD1}">
              <a14:hiddenFill xmlns:a14="http://schemas.microsoft.com/office/drawing/2010/main">
                <a:solidFill>
                  <a:srgbClr val="FFFFFF"/>
                </a:solidFill>
              </a14:hiddenFill>
            </a:ext>
          </a:extLst>
        </p:spPr>
      </p:pic>
      <p:pic>
        <p:nvPicPr>
          <p:cNvPr id="19" name="Imagen 18"/>
          <p:cNvPicPr>
            <a:picLocks noChangeAspect="1"/>
          </p:cNvPicPr>
          <p:nvPr/>
        </p:nvPicPr>
        <p:blipFill>
          <a:blip r:embed="rId11"/>
          <a:stretch>
            <a:fillRect/>
          </a:stretch>
        </p:blipFill>
        <p:spPr>
          <a:xfrm>
            <a:off x="11155680" y="5815374"/>
            <a:ext cx="899160" cy="899160"/>
          </a:xfrm>
          <a:prstGeom prst="rect">
            <a:avLst/>
          </a:prstGeom>
        </p:spPr>
      </p:pic>
    </p:spTree>
    <p:extLst>
      <p:ext uri="{BB962C8B-B14F-4D97-AF65-F5344CB8AC3E}">
        <p14:creationId xmlns:p14="http://schemas.microsoft.com/office/powerpoint/2010/main" val="392049303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2"/>
          <p:cNvSpPr txBox="1">
            <a:spLocks/>
          </p:cNvSpPr>
          <p:nvPr/>
        </p:nvSpPr>
        <p:spPr>
          <a:xfrm>
            <a:off x="604268" y="1592146"/>
            <a:ext cx="10353762" cy="405875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s-ES" sz="2800" b="1" dirty="0" smtClean="0">
              <a:effectLst/>
            </a:endParaRPr>
          </a:p>
        </p:txBody>
      </p:sp>
      <p:pic>
        <p:nvPicPr>
          <p:cNvPr id="14" name="Picture 2" descr="https://latinonet.online/assets/img/latinonet/Logo%20Hexagon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193" y="136802"/>
            <a:ext cx="1142999" cy="1332224"/>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upo 14"/>
          <p:cNvGrpSpPr/>
          <p:nvPr/>
        </p:nvGrpSpPr>
        <p:grpSpPr>
          <a:xfrm>
            <a:off x="10616184" y="136802"/>
            <a:ext cx="1438656" cy="1381102"/>
            <a:chOff x="8065008" y="460468"/>
            <a:chExt cx="3831116" cy="3831116"/>
          </a:xfrm>
        </p:grpSpPr>
        <p:sp>
          <p:nvSpPr>
            <p:cNvPr id="16" name="Rectángulo redondeado 15"/>
            <p:cNvSpPr/>
            <p:nvPr/>
          </p:nvSpPr>
          <p:spPr>
            <a:xfrm>
              <a:off x="8522208" y="960120"/>
              <a:ext cx="2889504" cy="256032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Picture 4" descr="https://latinonet.online/blazorforall/img/BlazorForAll_Promo.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125" b="100000" l="3125" r="100000"/>
                      </a14:imgEffect>
                    </a14:imgLayer>
                  </a14:imgProps>
                </a:ext>
                <a:ext uri="{28A0092B-C50C-407E-A947-70E740481C1C}">
                  <a14:useLocalDpi xmlns:a14="http://schemas.microsoft.com/office/drawing/2010/main" val="0"/>
                </a:ext>
              </a:extLst>
            </a:blip>
            <a:srcRect/>
            <a:stretch>
              <a:fillRect/>
            </a:stretch>
          </p:blipFill>
          <p:spPr bwMode="auto">
            <a:xfrm>
              <a:off x="8065008" y="460468"/>
              <a:ext cx="3831116" cy="383111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2" descr="http://solvereti.com/img/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8924" y="6099048"/>
            <a:ext cx="4075622" cy="615486"/>
          </a:xfrm>
          <a:prstGeom prst="rect">
            <a:avLst/>
          </a:prstGeom>
          <a:noFill/>
          <a:extLst>
            <a:ext uri="{909E8E84-426E-40DD-AFC4-6F175D3DCCD1}">
              <a14:hiddenFill xmlns:a14="http://schemas.microsoft.com/office/drawing/2010/main">
                <a:solidFill>
                  <a:srgbClr val="FFFFFF"/>
                </a:solidFill>
              </a14:hiddenFill>
            </a:ext>
          </a:extLst>
        </p:spPr>
      </p:pic>
      <p:pic>
        <p:nvPicPr>
          <p:cNvPr id="19" name="Imagen 18"/>
          <p:cNvPicPr>
            <a:picLocks noChangeAspect="1"/>
          </p:cNvPicPr>
          <p:nvPr/>
        </p:nvPicPr>
        <p:blipFill>
          <a:blip r:embed="rId7"/>
          <a:stretch>
            <a:fillRect/>
          </a:stretch>
        </p:blipFill>
        <p:spPr>
          <a:xfrm>
            <a:off x="11155680" y="5815374"/>
            <a:ext cx="899160" cy="899160"/>
          </a:xfrm>
          <a:prstGeom prst="rect">
            <a:avLst/>
          </a:prstGeom>
        </p:spPr>
      </p:pic>
      <p:sp>
        <p:nvSpPr>
          <p:cNvPr id="3" name="Título 2"/>
          <p:cNvSpPr>
            <a:spLocks noGrp="1"/>
          </p:cNvSpPr>
          <p:nvPr>
            <p:ph type="title"/>
          </p:nvPr>
        </p:nvSpPr>
        <p:spPr/>
        <p:txBody>
          <a:bodyPr/>
          <a:lstStyle/>
          <a:p>
            <a:endParaRPr lang="es-ES"/>
          </a:p>
        </p:txBody>
      </p:sp>
      <p:pic>
        <p:nvPicPr>
          <p:cNvPr id="3074" name="Picture 2" descr="Archivo:Texto Gracias.svg - Wikipedia, la enciclopedia libr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753306">
            <a:off x="2512414" y="2243297"/>
            <a:ext cx="8140210" cy="2324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621433"/>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300624" y="147643"/>
            <a:ext cx="9958192" cy="6596271"/>
          </a:xfrm>
          <a:prstGeom prst="rect">
            <a:avLst/>
          </a:prstGeom>
        </p:spPr>
      </p:pic>
    </p:spTree>
    <p:extLst>
      <p:ext uri="{BB962C8B-B14F-4D97-AF65-F5344CB8AC3E}">
        <p14:creationId xmlns:p14="http://schemas.microsoft.com/office/powerpoint/2010/main" val="217072962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369681" y="501041"/>
            <a:ext cx="11452638" cy="5216774"/>
          </a:xfrm>
          <a:prstGeom prst="rect">
            <a:avLst/>
          </a:prstGeom>
        </p:spPr>
      </p:pic>
    </p:spTree>
    <p:extLst>
      <p:ext uri="{BB962C8B-B14F-4D97-AF65-F5344CB8AC3E}">
        <p14:creationId xmlns:p14="http://schemas.microsoft.com/office/powerpoint/2010/main" val="229681489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59735" y="551004"/>
            <a:ext cx="4986526" cy="1645140"/>
          </a:xfrm>
        </p:spPr>
        <p:txBody>
          <a:bodyPr>
            <a:noAutofit/>
          </a:bodyPr>
          <a:lstStyle/>
          <a:p>
            <a:pPr algn="l"/>
            <a:r>
              <a:rPr lang="es-ES" sz="6000" dirty="0" smtClean="0"/>
              <a:t>Gracias especiales a:</a:t>
            </a:r>
            <a:endParaRPr lang="es-ES" sz="6000" dirty="0"/>
          </a:p>
        </p:txBody>
      </p:sp>
      <p:pic>
        <p:nvPicPr>
          <p:cNvPr id="1026" name="Picture 2" descr="https://latinonet.online/assets/img/latinonet/Logo%20Hexagon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649" y="2453874"/>
            <a:ext cx="2685178" cy="3129713"/>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o 4"/>
          <p:cNvGrpSpPr/>
          <p:nvPr/>
        </p:nvGrpSpPr>
        <p:grpSpPr>
          <a:xfrm>
            <a:off x="4440626" y="2728914"/>
            <a:ext cx="2785023" cy="2579632"/>
            <a:chOff x="8065008" y="460468"/>
            <a:chExt cx="3831116" cy="3831116"/>
          </a:xfrm>
        </p:grpSpPr>
        <p:sp>
          <p:nvSpPr>
            <p:cNvPr id="4" name="Rectángulo redondeado 3"/>
            <p:cNvSpPr/>
            <p:nvPr/>
          </p:nvSpPr>
          <p:spPr>
            <a:xfrm>
              <a:off x="8522208" y="960120"/>
              <a:ext cx="2889504" cy="256032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8" name="Picture 4" descr="https://latinonet.online/blazorforall/img/BlazorForAll_Promo.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125" b="100000" l="3125" r="100000"/>
                      </a14:imgEffect>
                    </a14:imgLayer>
                  </a14:imgProps>
                </a:ext>
                <a:ext uri="{28A0092B-C50C-407E-A947-70E740481C1C}">
                  <a14:useLocalDpi xmlns:a14="http://schemas.microsoft.com/office/drawing/2010/main" val="0"/>
                </a:ext>
              </a:extLst>
            </a:blip>
            <a:srcRect/>
            <a:stretch>
              <a:fillRect/>
            </a:stretch>
          </p:blipFill>
          <p:spPr bwMode="auto">
            <a:xfrm>
              <a:off x="8065008" y="460468"/>
              <a:ext cx="3831116" cy="3831116"/>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12" descr="http://solvereti.com/img/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8924" y="6099048"/>
            <a:ext cx="4075622" cy="6154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lazor - Wikipedia, la enciclopedia lib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57965" y="297661"/>
            <a:ext cx="1790966" cy="179096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13314" name="Picture 2" descr="Home - El Camino Dev"/>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53448" y="2558122"/>
            <a:ext cx="3282915" cy="312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9642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Check</a:t>
            </a:r>
            <a:r>
              <a:rPr lang="es-ES" dirty="0" smtClean="0"/>
              <a:t> </a:t>
            </a:r>
            <a:r>
              <a:rPr lang="es-ES" dirty="0" err="1" smtClean="0"/>
              <a:t>list</a:t>
            </a:r>
            <a:endParaRPr lang="es-ES" dirty="0"/>
          </a:p>
        </p:txBody>
      </p:sp>
      <p:sp>
        <p:nvSpPr>
          <p:cNvPr id="3" name="Marcador de contenido 2"/>
          <p:cNvSpPr>
            <a:spLocks noGrp="1"/>
          </p:cNvSpPr>
          <p:nvPr>
            <p:ph idx="1"/>
          </p:nvPr>
        </p:nvSpPr>
        <p:spPr/>
        <p:txBody>
          <a:bodyPr/>
          <a:lstStyle/>
          <a:p>
            <a:r>
              <a:rPr lang="es-ES" dirty="0" err="1" smtClean="0"/>
              <a:t>Presentacion</a:t>
            </a:r>
            <a:endParaRPr lang="es-ES" dirty="0" smtClean="0"/>
          </a:p>
          <a:p>
            <a:r>
              <a:rPr lang="es-ES" dirty="0" err="1" smtClean="0"/>
              <a:t>Autenticacion</a:t>
            </a:r>
            <a:r>
              <a:rPr lang="es-ES" dirty="0" smtClean="0"/>
              <a:t> </a:t>
            </a:r>
            <a:r>
              <a:rPr lang="es-ES" dirty="0" err="1" smtClean="0"/>
              <a:t>OAuth-OpenId</a:t>
            </a:r>
            <a:r>
              <a:rPr lang="es-ES" dirty="0" smtClean="0"/>
              <a:t> </a:t>
            </a:r>
            <a:r>
              <a:rPr lang="es-ES" dirty="0" err="1" smtClean="0"/>
              <a:t>Connect</a:t>
            </a:r>
            <a:endParaRPr lang="es-ES" dirty="0" smtClean="0"/>
          </a:p>
          <a:p>
            <a:r>
              <a:rPr lang="es-ES" dirty="0" err="1" smtClean="0"/>
              <a:t>Azure</a:t>
            </a:r>
            <a:r>
              <a:rPr lang="es-ES" dirty="0" smtClean="0"/>
              <a:t> Active </a:t>
            </a:r>
            <a:r>
              <a:rPr lang="es-ES" dirty="0" err="1" smtClean="0"/>
              <a:t>Directory</a:t>
            </a:r>
            <a:endParaRPr lang="es-ES" dirty="0" smtClean="0"/>
          </a:p>
          <a:p>
            <a:r>
              <a:rPr lang="es-ES" dirty="0" smtClean="0"/>
              <a:t>Demo</a:t>
            </a:r>
          </a:p>
          <a:p>
            <a:pPr lvl="1"/>
            <a:r>
              <a:rPr lang="es-ES" dirty="0"/>
              <a:t>Registro de aplicación en </a:t>
            </a:r>
            <a:r>
              <a:rPr lang="es-ES" dirty="0" err="1"/>
              <a:t>Azure</a:t>
            </a:r>
            <a:r>
              <a:rPr lang="es-ES" dirty="0"/>
              <a:t> AD</a:t>
            </a:r>
          </a:p>
          <a:p>
            <a:pPr lvl="1"/>
            <a:r>
              <a:rPr lang="es-ES" dirty="0"/>
              <a:t>Desarrollo de la aplicación en </a:t>
            </a:r>
            <a:r>
              <a:rPr lang="es-ES" dirty="0" err="1"/>
              <a:t>Blazor</a:t>
            </a:r>
            <a:r>
              <a:rPr lang="es-ES" dirty="0"/>
              <a:t> y API por </a:t>
            </a:r>
            <a:r>
              <a:rPr lang="es-ES" dirty="0" smtClean="0"/>
              <a:t>separado</a:t>
            </a:r>
          </a:p>
          <a:p>
            <a:r>
              <a:rPr lang="es-ES" dirty="0" smtClean="0"/>
              <a:t>Preguntas</a:t>
            </a:r>
          </a:p>
        </p:txBody>
      </p:sp>
      <p:pic>
        <p:nvPicPr>
          <p:cNvPr id="4" name="Picture 2" descr="https://latinonet.online/assets/img/latinonet/Logo%20Hexagon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193" y="136802"/>
            <a:ext cx="1142999" cy="133222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o 4"/>
          <p:cNvGrpSpPr/>
          <p:nvPr/>
        </p:nvGrpSpPr>
        <p:grpSpPr>
          <a:xfrm>
            <a:off x="10616184" y="136802"/>
            <a:ext cx="1438656" cy="1381102"/>
            <a:chOff x="8065008" y="460468"/>
            <a:chExt cx="3831116" cy="3831116"/>
          </a:xfrm>
        </p:grpSpPr>
        <p:sp>
          <p:nvSpPr>
            <p:cNvPr id="6" name="Rectángulo redondeado 5"/>
            <p:cNvSpPr/>
            <p:nvPr/>
          </p:nvSpPr>
          <p:spPr>
            <a:xfrm>
              <a:off x="8522208" y="960120"/>
              <a:ext cx="2889504" cy="256032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Picture 4" descr="https://latinonet.online/blazorforall/img/BlazorForAll_Promo.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125" b="100000" l="3125" r="100000"/>
                      </a14:imgEffect>
                    </a14:imgLayer>
                  </a14:imgProps>
                </a:ext>
                <a:ext uri="{28A0092B-C50C-407E-A947-70E740481C1C}">
                  <a14:useLocalDpi xmlns:a14="http://schemas.microsoft.com/office/drawing/2010/main" val="0"/>
                </a:ext>
              </a:extLst>
            </a:blip>
            <a:srcRect/>
            <a:stretch>
              <a:fillRect/>
            </a:stretch>
          </p:blipFill>
          <p:spPr bwMode="auto">
            <a:xfrm>
              <a:off x="8065008" y="460468"/>
              <a:ext cx="3831116" cy="3831116"/>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12" descr="http://solvereti.com/img/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8924" y="6099048"/>
            <a:ext cx="4075622" cy="615486"/>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6"/>
          <a:stretch>
            <a:fillRect/>
          </a:stretch>
        </p:blipFill>
        <p:spPr>
          <a:xfrm>
            <a:off x="11155680" y="5815374"/>
            <a:ext cx="899160" cy="899160"/>
          </a:xfrm>
          <a:prstGeom prst="rect">
            <a:avLst/>
          </a:prstGeom>
        </p:spPr>
      </p:pic>
    </p:spTree>
    <p:extLst>
      <p:ext uri="{BB962C8B-B14F-4D97-AF65-F5344CB8AC3E}">
        <p14:creationId xmlns:p14="http://schemas.microsoft.com/office/powerpoint/2010/main" val="241112158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4D8E4E-A8E2-476D-BFD7-BE53B12199BC}"/>
              </a:ext>
            </a:extLst>
          </p:cNvPr>
          <p:cNvSpPr>
            <a:spLocks noGrp="1"/>
          </p:cNvSpPr>
          <p:nvPr>
            <p:ph type="title"/>
          </p:nvPr>
        </p:nvSpPr>
        <p:spPr/>
        <p:txBody>
          <a:bodyPr>
            <a:normAutofit/>
          </a:bodyPr>
          <a:lstStyle/>
          <a:p>
            <a:r>
              <a:rPr lang="es-MX" sz="5400" dirty="0"/>
              <a:t>Presentación</a:t>
            </a:r>
          </a:p>
        </p:txBody>
      </p:sp>
      <p:pic>
        <p:nvPicPr>
          <p:cNvPr id="4" name="Imagen 3">
            <a:extLst>
              <a:ext uri="{FF2B5EF4-FFF2-40B4-BE49-F238E27FC236}">
                <a16:creationId xmlns:a16="http://schemas.microsoft.com/office/drawing/2014/main" id="{69B81235-1C3F-4760-81FA-582DF2011857}"/>
              </a:ext>
            </a:extLst>
          </p:cNvPr>
          <p:cNvPicPr>
            <a:picLocks noChangeAspect="1"/>
          </p:cNvPicPr>
          <p:nvPr/>
        </p:nvPicPr>
        <p:blipFill rotWithShape="1">
          <a:blip r:embed="rId2">
            <a:extLst>
              <a:ext uri="{28A0092B-C50C-407E-A947-70E740481C1C}">
                <a14:useLocalDpi xmlns:a14="http://schemas.microsoft.com/office/drawing/2010/main" val="0"/>
              </a:ext>
            </a:extLst>
          </a:blip>
          <a:srcRect l="6089" r="3588"/>
          <a:stretch/>
        </p:blipFill>
        <p:spPr>
          <a:xfrm>
            <a:off x="8020570" y="1916318"/>
            <a:ext cx="3135109" cy="3471012"/>
          </a:xfrm>
          <a:prstGeom prst="rect">
            <a:avLst/>
          </a:prstGeom>
        </p:spPr>
      </p:pic>
      <p:pic>
        <p:nvPicPr>
          <p:cNvPr id="5" name="Imagen 4">
            <a:extLst>
              <a:ext uri="{FF2B5EF4-FFF2-40B4-BE49-F238E27FC236}">
                <a16:creationId xmlns:a16="http://schemas.microsoft.com/office/drawing/2014/main" id="{3B0D85D3-4895-4488-BF1A-99004D56AB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34" y="1714966"/>
            <a:ext cx="501987" cy="501987"/>
          </a:xfrm>
          <a:prstGeom prst="rect">
            <a:avLst/>
          </a:prstGeom>
        </p:spPr>
      </p:pic>
      <p:pic>
        <p:nvPicPr>
          <p:cNvPr id="6" name="Picture 2" descr="Introducción a Twitter | Asociación de Telespectadores Radioyentes y  Consumidores de Medios de la Comunidad Valenciana">
            <a:extLst>
              <a:ext uri="{FF2B5EF4-FFF2-40B4-BE49-F238E27FC236}">
                <a16:creationId xmlns:a16="http://schemas.microsoft.com/office/drawing/2014/main" id="{091AD6D9-DBDB-4751-8C1C-79A2D17DABE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753" y="2741194"/>
            <a:ext cx="648574" cy="64857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0C1DCCC6-D1DD-41E3-9A7C-C708A76B3B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1753" y="4511041"/>
            <a:ext cx="709127" cy="709127"/>
          </a:xfrm>
          <a:prstGeom prst="rect">
            <a:avLst/>
          </a:prstGeom>
        </p:spPr>
      </p:pic>
      <p:pic>
        <p:nvPicPr>
          <p:cNvPr id="8" name="Picture 2" descr="Qué es el E-Mail o Correo electrónico">
            <a:extLst>
              <a:ext uri="{FF2B5EF4-FFF2-40B4-BE49-F238E27FC236}">
                <a16:creationId xmlns:a16="http://schemas.microsoft.com/office/drawing/2014/main" id="{0BD2BD4C-D6AE-41E8-951D-D54FEE1AE24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7565" y="3595898"/>
            <a:ext cx="709127" cy="709127"/>
          </a:xfrm>
          <a:prstGeom prst="rect">
            <a:avLst/>
          </a:prstGeom>
          <a:noFill/>
          <a:extLst>
            <a:ext uri="{909E8E84-426E-40DD-AFC4-6F175D3DCCD1}">
              <a14:hiddenFill xmlns:a14="http://schemas.microsoft.com/office/drawing/2010/main">
                <a:solidFill>
                  <a:srgbClr val="FFFFFF"/>
                </a:solidFill>
              </a14:hiddenFill>
            </a:ext>
          </a:extLst>
        </p:spPr>
      </p:pic>
      <p:sp>
        <p:nvSpPr>
          <p:cNvPr id="9" name="Marcador de contenido 2">
            <a:extLst>
              <a:ext uri="{FF2B5EF4-FFF2-40B4-BE49-F238E27FC236}">
                <a16:creationId xmlns:a16="http://schemas.microsoft.com/office/drawing/2014/main" id="{A735E676-B296-4903-81A3-68E528E2B640}"/>
              </a:ext>
            </a:extLst>
          </p:cNvPr>
          <p:cNvSpPr txBox="1">
            <a:spLocks/>
          </p:cNvSpPr>
          <p:nvPr/>
        </p:nvSpPr>
        <p:spPr>
          <a:xfrm>
            <a:off x="1040421" y="1640144"/>
            <a:ext cx="6454987" cy="4023360"/>
          </a:xfrm>
          <a:prstGeom prst="rect">
            <a:avLst/>
          </a:prstGeom>
        </p:spPr>
        <p:txBody>
          <a:bodyPr>
            <a:normAutofit fontScale="85000" lnSpcReduction="1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err="1">
                <a:solidFill>
                  <a:schemeClr val="tx1"/>
                </a:solidFill>
              </a:rPr>
              <a:t>Linkedin</a:t>
            </a:r>
            <a:r>
              <a:rPr lang="es-MX" dirty="0">
                <a:solidFill>
                  <a:schemeClr val="tx1"/>
                </a:solidFill>
              </a:rPr>
              <a:t>: https://www.linkedin.com/in/ricardojosue/</a:t>
            </a:r>
          </a:p>
          <a:p>
            <a:endParaRPr lang="es-MX" dirty="0">
              <a:solidFill>
                <a:schemeClr val="tx1"/>
              </a:solidFill>
            </a:endParaRPr>
          </a:p>
          <a:p>
            <a:r>
              <a:rPr lang="es-MX" dirty="0">
                <a:solidFill>
                  <a:schemeClr val="tx1"/>
                </a:solidFill>
              </a:rPr>
              <a:t>Twitter:  https://twitter.com/RicardoJosue04</a:t>
            </a:r>
          </a:p>
          <a:p>
            <a:endParaRPr lang="es-MX" dirty="0">
              <a:solidFill>
                <a:schemeClr val="tx1"/>
              </a:solidFill>
            </a:endParaRPr>
          </a:p>
          <a:p>
            <a:r>
              <a:rPr lang="es-MX" dirty="0">
                <a:solidFill>
                  <a:schemeClr val="tx1"/>
                </a:solidFill>
              </a:rPr>
              <a:t>Correo: </a:t>
            </a:r>
            <a:r>
              <a:rPr lang="es-MX" dirty="0" smtClean="0">
                <a:solidFill>
                  <a:schemeClr val="tx1"/>
                </a:solidFill>
              </a:rPr>
              <a:t>josue12510@outlook.com</a:t>
            </a:r>
            <a:endParaRPr lang="es-MX" dirty="0">
              <a:solidFill>
                <a:schemeClr val="tx1"/>
              </a:solidFill>
            </a:endParaRPr>
          </a:p>
          <a:p>
            <a:endParaRPr lang="es-MX" dirty="0">
              <a:solidFill>
                <a:schemeClr val="tx1"/>
              </a:solidFill>
            </a:endParaRPr>
          </a:p>
          <a:p>
            <a:r>
              <a:rPr lang="es-MX" dirty="0" err="1">
                <a:solidFill>
                  <a:schemeClr val="tx1"/>
                </a:solidFill>
              </a:rPr>
              <a:t>Youtube</a:t>
            </a:r>
            <a:r>
              <a:rPr lang="es-MX" dirty="0">
                <a:solidFill>
                  <a:schemeClr val="tx1"/>
                </a:solidFill>
              </a:rPr>
              <a:t> (Ricardo Josue): https://www.youtube.com/c/RicardoJosue</a:t>
            </a:r>
          </a:p>
          <a:p>
            <a:endParaRPr lang="es-MX" dirty="0">
              <a:solidFill>
                <a:schemeClr val="tx1"/>
              </a:solidFill>
            </a:endParaRPr>
          </a:p>
        </p:txBody>
      </p:sp>
      <p:pic>
        <p:nvPicPr>
          <p:cNvPr id="12" name="Picture 2" descr="https://latinonet.online/assets/img/latinonet/Logo%20Hexagon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3193" y="136802"/>
            <a:ext cx="1142999" cy="1332224"/>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upo 13"/>
          <p:cNvGrpSpPr/>
          <p:nvPr/>
        </p:nvGrpSpPr>
        <p:grpSpPr>
          <a:xfrm>
            <a:off x="10616184" y="136802"/>
            <a:ext cx="1438656" cy="1381102"/>
            <a:chOff x="8065008" y="460468"/>
            <a:chExt cx="3831116" cy="3831116"/>
          </a:xfrm>
        </p:grpSpPr>
        <p:sp>
          <p:nvSpPr>
            <p:cNvPr id="16" name="Rectángulo redondeado 15"/>
            <p:cNvSpPr/>
            <p:nvPr/>
          </p:nvSpPr>
          <p:spPr>
            <a:xfrm>
              <a:off x="8522208" y="960120"/>
              <a:ext cx="2889504" cy="256032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Picture 4" descr="https://latinonet.online/blazorforall/img/BlazorForAll_Promo.png"/>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1125" b="100000" l="3125" r="100000"/>
                      </a14:imgEffect>
                    </a14:imgLayer>
                  </a14:imgProps>
                </a:ext>
                <a:ext uri="{28A0092B-C50C-407E-A947-70E740481C1C}">
                  <a14:useLocalDpi xmlns:a14="http://schemas.microsoft.com/office/drawing/2010/main" val="0"/>
                </a:ext>
              </a:extLst>
            </a:blip>
            <a:srcRect/>
            <a:stretch>
              <a:fillRect/>
            </a:stretch>
          </p:blipFill>
          <p:spPr bwMode="auto">
            <a:xfrm>
              <a:off x="8065008" y="460468"/>
              <a:ext cx="3831116" cy="383111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2" descr="http://solvereti.com/img/logo.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08924" y="6099048"/>
            <a:ext cx="4075622" cy="615486"/>
          </a:xfrm>
          <a:prstGeom prst="rect">
            <a:avLst/>
          </a:prstGeom>
          <a:noFill/>
          <a:extLst>
            <a:ext uri="{909E8E84-426E-40DD-AFC4-6F175D3DCCD1}">
              <a14:hiddenFill xmlns:a14="http://schemas.microsoft.com/office/drawing/2010/main">
                <a:solidFill>
                  <a:srgbClr val="FFFFFF"/>
                </a:solidFill>
              </a14:hiddenFill>
            </a:ext>
          </a:extLst>
        </p:spPr>
      </p:pic>
      <p:pic>
        <p:nvPicPr>
          <p:cNvPr id="19" name="Imagen 18"/>
          <p:cNvPicPr>
            <a:picLocks noChangeAspect="1"/>
          </p:cNvPicPr>
          <p:nvPr/>
        </p:nvPicPr>
        <p:blipFill>
          <a:blip r:embed="rId11"/>
          <a:stretch>
            <a:fillRect/>
          </a:stretch>
        </p:blipFill>
        <p:spPr>
          <a:xfrm>
            <a:off x="11155680" y="5815374"/>
            <a:ext cx="899160" cy="899160"/>
          </a:xfrm>
          <a:prstGeom prst="rect">
            <a:avLst/>
          </a:prstGeom>
        </p:spPr>
      </p:pic>
    </p:spTree>
    <p:extLst>
      <p:ext uri="{BB962C8B-B14F-4D97-AF65-F5344CB8AC3E}">
        <p14:creationId xmlns:p14="http://schemas.microsoft.com/office/powerpoint/2010/main" val="186736590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Autenticacion</a:t>
            </a:r>
            <a:r>
              <a:rPr lang="es-ES" dirty="0"/>
              <a:t> </a:t>
            </a:r>
            <a:r>
              <a:rPr lang="es-ES" dirty="0" err="1"/>
              <a:t>OAuth-OpenId</a:t>
            </a:r>
            <a:r>
              <a:rPr lang="es-ES" dirty="0"/>
              <a:t> </a:t>
            </a:r>
            <a:r>
              <a:rPr lang="es-ES" dirty="0" err="1"/>
              <a:t>Connect</a:t>
            </a:r>
            <a:endParaRPr lang="es-ES" dirty="0"/>
          </a:p>
        </p:txBody>
      </p:sp>
      <p:sp>
        <p:nvSpPr>
          <p:cNvPr id="3" name="Marcador de contenido 2"/>
          <p:cNvSpPr>
            <a:spLocks noGrp="1"/>
          </p:cNvSpPr>
          <p:nvPr>
            <p:ph idx="1"/>
          </p:nvPr>
        </p:nvSpPr>
        <p:spPr/>
        <p:txBody>
          <a:bodyPr>
            <a:normAutofit/>
          </a:bodyPr>
          <a:lstStyle/>
          <a:p>
            <a:r>
              <a:rPr lang="es-ES" sz="2800" b="1" dirty="0" err="1">
                <a:effectLst/>
              </a:rPr>
              <a:t>OAuth</a:t>
            </a:r>
            <a:r>
              <a:rPr lang="es-ES" sz="2800" b="1" dirty="0">
                <a:effectLst/>
              </a:rPr>
              <a:t> 2.0</a:t>
            </a:r>
          </a:p>
          <a:p>
            <a:r>
              <a:rPr lang="es-ES" sz="2800" dirty="0" err="1">
                <a:effectLst/>
              </a:rPr>
              <a:t>OAuth</a:t>
            </a:r>
            <a:r>
              <a:rPr lang="es-ES" sz="2800" dirty="0">
                <a:effectLst/>
              </a:rPr>
              <a:t> 2.0 es un marco de autorización estándar que permite un mayor control sobre el alcance de una aplicación y los flujos de autorización a través de múltiples sistemas</a:t>
            </a:r>
            <a:r>
              <a:rPr lang="es-ES" sz="2800" dirty="0" smtClean="0">
                <a:effectLst/>
              </a:rPr>
              <a:t>.</a:t>
            </a:r>
          </a:p>
          <a:p>
            <a:endParaRPr lang="es-ES" sz="2800" dirty="0" smtClean="0"/>
          </a:p>
        </p:txBody>
      </p:sp>
      <p:pic>
        <p:nvPicPr>
          <p:cNvPr id="4" name="Picture 2" descr="https://latinonet.online/assets/img/latinonet/Logo%20Hexagon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193" y="136802"/>
            <a:ext cx="1142999" cy="133222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o 4"/>
          <p:cNvGrpSpPr/>
          <p:nvPr/>
        </p:nvGrpSpPr>
        <p:grpSpPr>
          <a:xfrm>
            <a:off x="10616184" y="136802"/>
            <a:ext cx="1438656" cy="1381102"/>
            <a:chOff x="8065008" y="460468"/>
            <a:chExt cx="3831116" cy="3831116"/>
          </a:xfrm>
        </p:grpSpPr>
        <p:sp>
          <p:nvSpPr>
            <p:cNvPr id="6" name="Rectángulo redondeado 5"/>
            <p:cNvSpPr/>
            <p:nvPr/>
          </p:nvSpPr>
          <p:spPr>
            <a:xfrm>
              <a:off x="8522208" y="960120"/>
              <a:ext cx="2889504" cy="256032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Picture 4" descr="https://latinonet.online/blazorforall/img/BlazorForAll_Promo.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125" b="100000" l="3125" r="100000"/>
                      </a14:imgEffect>
                    </a14:imgLayer>
                  </a14:imgProps>
                </a:ext>
                <a:ext uri="{28A0092B-C50C-407E-A947-70E740481C1C}">
                  <a14:useLocalDpi xmlns:a14="http://schemas.microsoft.com/office/drawing/2010/main" val="0"/>
                </a:ext>
              </a:extLst>
            </a:blip>
            <a:srcRect/>
            <a:stretch>
              <a:fillRect/>
            </a:stretch>
          </p:blipFill>
          <p:spPr bwMode="auto">
            <a:xfrm>
              <a:off x="8065008" y="460468"/>
              <a:ext cx="3831116" cy="3831116"/>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12" descr="http://solvereti.com/img/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8924" y="6099048"/>
            <a:ext cx="4075622" cy="615486"/>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7"/>
          <a:stretch>
            <a:fillRect/>
          </a:stretch>
        </p:blipFill>
        <p:spPr>
          <a:xfrm>
            <a:off x="11155680" y="5815374"/>
            <a:ext cx="899160" cy="899160"/>
          </a:xfrm>
          <a:prstGeom prst="rect">
            <a:avLst/>
          </a:prstGeom>
        </p:spPr>
      </p:pic>
    </p:spTree>
    <p:extLst>
      <p:ext uri="{BB962C8B-B14F-4D97-AF65-F5344CB8AC3E}">
        <p14:creationId xmlns:p14="http://schemas.microsoft.com/office/powerpoint/2010/main" val="27869188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Autenticacion</a:t>
            </a:r>
            <a:r>
              <a:rPr lang="es-ES" dirty="0"/>
              <a:t> </a:t>
            </a:r>
            <a:r>
              <a:rPr lang="es-ES" dirty="0" err="1"/>
              <a:t>OAuth-OpenId</a:t>
            </a:r>
            <a:r>
              <a:rPr lang="es-ES" dirty="0"/>
              <a:t> </a:t>
            </a:r>
            <a:r>
              <a:rPr lang="es-ES" dirty="0" err="1"/>
              <a:t>Connect</a:t>
            </a:r>
            <a:endParaRPr lang="es-ES" dirty="0"/>
          </a:p>
        </p:txBody>
      </p:sp>
      <p:sp>
        <p:nvSpPr>
          <p:cNvPr id="3" name="Marcador de contenido 2"/>
          <p:cNvSpPr>
            <a:spLocks noGrp="1"/>
          </p:cNvSpPr>
          <p:nvPr>
            <p:ph idx="1"/>
          </p:nvPr>
        </p:nvSpPr>
        <p:spPr/>
        <p:txBody>
          <a:bodyPr>
            <a:normAutofit/>
          </a:bodyPr>
          <a:lstStyle/>
          <a:p>
            <a:r>
              <a:rPr lang="es-ES" sz="2800" b="1" dirty="0" err="1">
                <a:effectLst/>
              </a:rPr>
              <a:t>OpenID</a:t>
            </a:r>
            <a:r>
              <a:rPr lang="es-ES" sz="2800" b="1" dirty="0">
                <a:effectLst/>
              </a:rPr>
              <a:t> </a:t>
            </a:r>
            <a:r>
              <a:rPr lang="es-ES" sz="2800" b="1" dirty="0" err="1">
                <a:effectLst/>
              </a:rPr>
              <a:t>Connect</a:t>
            </a:r>
            <a:r>
              <a:rPr lang="es-ES" sz="2800" b="1" dirty="0">
                <a:effectLst/>
              </a:rPr>
              <a:t> (OIDC</a:t>
            </a:r>
            <a:r>
              <a:rPr lang="es-ES" sz="2800" b="1" dirty="0" smtClean="0">
                <a:effectLst/>
              </a:rPr>
              <a:t>)</a:t>
            </a:r>
          </a:p>
          <a:p>
            <a:r>
              <a:rPr lang="es-ES" sz="2800" dirty="0" err="1">
                <a:effectLst/>
              </a:rPr>
              <a:t>OpenID</a:t>
            </a:r>
            <a:r>
              <a:rPr lang="es-ES" sz="2800" dirty="0">
                <a:effectLst/>
              </a:rPr>
              <a:t> </a:t>
            </a:r>
            <a:r>
              <a:rPr lang="es-ES" sz="2800" dirty="0" err="1">
                <a:effectLst/>
              </a:rPr>
              <a:t>Connect</a:t>
            </a:r>
            <a:r>
              <a:rPr lang="es-ES" sz="2800" dirty="0">
                <a:effectLst/>
              </a:rPr>
              <a:t> es una capa de identidad adicional (una extensión) sobre el protocolo </a:t>
            </a:r>
            <a:r>
              <a:rPr lang="es-ES" sz="2800" dirty="0" err="1">
                <a:effectLst/>
              </a:rPr>
              <a:t>OAuth</a:t>
            </a:r>
            <a:r>
              <a:rPr lang="es-ES" sz="2800" dirty="0">
                <a:effectLst/>
              </a:rPr>
              <a:t> 2.0 mediante el uso del flujo de mensajes estandarizado de </a:t>
            </a:r>
            <a:r>
              <a:rPr lang="es-ES" sz="2800" dirty="0" err="1">
                <a:effectLst/>
              </a:rPr>
              <a:t>OAuth</a:t>
            </a:r>
            <a:r>
              <a:rPr lang="es-ES" sz="2800" dirty="0">
                <a:effectLst/>
              </a:rPr>
              <a:t> 2.0 basado en JSON y HTTP, para proporcionar un nuevo protocolo de servicios de identidad para la autenticación, que permite a las aplicaciones verificar y recibir la información del perfil de usuario de los usuarios registrados.</a:t>
            </a:r>
            <a:endParaRPr lang="es-ES" sz="2800" dirty="0" smtClean="0"/>
          </a:p>
        </p:txBody>
      </p:sp>
      <p:pic>
        <p:nvPicPr>
          <p:cNvPr id="4" name="Picture 2" descr="https://latinonet.online/assets/img/latinonet/Logo%20Hexagon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193" y="136802"/>
            <a:ext cx="1142999" cy="133222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o 4"/>
          <p:cNvGrpSpPr/>
          <p:nvPr/>
        </p:nvGrpSpPr>
        <p:grpSpPr>
          <a:xfrm>
            <a:off x="10616184" y="136802"/>
            <a:ext cx="1438656" cy="1381102"/>
            <a:chOff x="8065008" y="460468"/>
            <a:chExt cx="3831116" cy="3831116"/>
          </a:xfrm>
        </p:grpSpPr>
        <p:sp>
          <p:nvSpPr>
            <p:cNvPr id="6" name="Rectángulo redondeado 5"/>
            <p:cNvSpPr/>
            <p:nvPr/>
          </p:nvSpPr>
          <p:spPr>
            <a:xfrm>
              <a:off x="8522208" y="960120"/>
              <a:ext cx="2889504" cy="256032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Picture 4" descr="https://latinonet.online/blazorforall/img/BlazorForAll_Promo.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125" b="100000" l="3125" r="100000"/>
                      </a14:imgEffect>
                    </a14:imgLayer>
                  </a14:imgProps>
                </a:ext>
                <a:ext uri="{28A0092B-C50C-407E-A947-70E740481C1C}">
                  <a14:useLocalDpi xmlns:a14="http://schemas.microsoft.com/office/drawing/2010/main" val="0"/>
                </a:ext>
              </a:extLst>
            </a:blip>
            <a:srcRect/>
            <a:stretch>
              <a:fillRect/>
            </a:stretch>
          </p:blipFill>
          <p:spPr bwMode="auto">
            <a:xfrm>
              <a:off x="8065008" y="460468"/>
              <a:ext cx="3831116" cy="3831116"/>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12" descr="http://solvereti.com/img/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8924" y="6099048"/>
            <a:ext cx="4075622" cy="615486"/>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7"/>
          <a:stretch>
            <a:fillRect/>
          </a:stretch>
        </p:blipFill>
        <p:spPr>
          <a:xfrm>
            <a:off x="11155680" y="5815374"/>
            <a:ext cx="899160" cy="899160"/>
          </a:xfrm>
          <a:prstGeom prst="rect">
            <a:avLst/>
          </a:prstGeom>
        </p:spPr>
      </p:pic>
    </p:spTree>
    <p:extLst>
      <p:ext uri="{BB962C8B-B14F-4D97-AF65-F5344CB8AC3E}">
        <p14:creationId xmlns:p14="http://schemas.microsoft.com/office/powerpoint/2010/main" val="238673258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Roles</a:t>
            </a:r>
            <a:endParaRPr lang="es-ES" dirty="0"/>
          </a:p>
        </p:txBody>
      </p:sp>
      <p:sp>
        <p:nvSpPr>
          <p:cNvPr id="3" name="Marcador de contenido 2"/>
          <p:cNvSpPr>
            <a:spLocks noGrp="1"/>
          </p:cNvSpPr>
          <p:nvPr>
            <p:ph idx="1"/>
          </p:nvPr>
        </p:nvSpPr>
        <p:spPr/>
        <p:txBody>
          <a:bodyPr>
            <a:normAutofit/>
          </a:bodyPr>
          <a:lstStyle/>
          <a:p>
            <a:r>
              <a:rPr lang="es-ES" sz="2800" dirty="0" err="1"/>
              <a:t>Resource</a:t>
            </a:r>
            <a:r>
              <a:rPr lang="es-ES" sz="2800" dirty="0"/>
              <a:t> </a:t>
            </a:r>
            <a:r>
              <a:rPr lang="es-ES" sz="2800" dirty="0" err="1" smtClean="0"/>
              <a:t>Owner</a:t>
            </a:r>
            <a:endParaRPr lang="es-ES" sz="2800" dirty="0"/>
          </a:p>
          <a:p>
            <a:r>
              <a:rPr lang="es-ES" sz="2800" dirty="0" err="1"/>
              <a:t>Resource</a:t>
            </a:r>
            <a:r>
              <a:rPr lang="es-ES" sz="2800" dirty="0"/>
              <a:t> server </a:t>
            </a:r>
            <a:endParaRPr lang="es-ES" sz="2800" dirty="0" smtClean="0"/>
          </a:p>
          <a:p>
            <a:r>
              <a:rPr lang="es-ES" sz="2800" dirty="0" err="1" smtClean="0"/>
              <a:t>Client</a:t>
            </a:r>
            <a:r>
              <a:rPr lang="es-ES" sz="2800" dirty="0" smtClean="0"/>
              <a:t> </a:t>
            </a:r>
          </a:p>
          <a:p>
            <a:r>
              <a:rPr lang="es-ES" sz="2800" dirty="0" err="1" smtClean="0"/>
              <a:t>Autorization</a:t>
            </a:r>
            <a:r>
              <a:rPr lang="es-ES" sz="2800" dirty="0" smtClean="0"/>
              <a:t> Server</a:t>
            </a:r>
            <a:endParaRPr lang="es-ES" sz="2800" dirty="0"/>
          </a:p>
        </p:txBody>
      </p:sp>
      <p:pic>
        <p:nvPicPr>
          <p:cNvPr id="4" name="Picture 2" descr="https://latinonet.online/assets/img/latinonet/Logo%20Hexagon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193" y="136802"/>
            <a:ext cx="1142999" cy="133222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o 4"/>
          <p:cNvGrpSpPr/>
          <p:nvPr/>
        </p:nvGrpSpPr>
        <p:grpSpPr>
          <a:xfrm>
            <a:off x="10616184" y="136802"/>
            <a:ext cx="1438656" cy="1381102"/>
            <a:chOff x="8065008" y="460468"/>
            <a:chExt cx="3831116" cy="3831116"/>
          </a:xfrm>
        </p:grpSpPr>
        <p:sp>
          <p:nvSpPr>
            <p:cNvPr id="6" name="Rectángulo redondeado 5"/>
            <p:cNvSpPr/>
            <p:nvPr/>
          </p:nvSpPr>
          <p:spPr>
            <a:xfrm>
              <a:off x="8522208" y="960120"/>
              <a:ext cx="2889504" cy="256032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Picture 4" descr="https://latinonet.online/blazorforall/img/BlazorForAll_Promo.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125" b="100000" l="3125" r="100000"/>
                      </a14:imgEffect>
                    </a14:imgLayer>
                  </a14:imgProps>
                </a:ext>
                <a:ext uri="{28A0092B-C50C-407E-A947-70E740481C1C}">
                  <a14:useLocalDpi xmlns:a14="http://schemas.microsoft.com/office/drawing/2010/main" val="0"/>
                </a:ext>
              </a:extLst>
            </a:blip>
            <a:srcRect/>
            <a:stretch>
              <a:fillRect/>
            </a:stretch>
          </p:blipFill>
          <p:spPr bwMode="auto">
            <a:xfrm>
              <a:off x="8065008" y="460468"/>
              <a:ext cx="3831116" cy="3831116"/>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12" descr="http://solvereti.com/img/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8924" y="6099048"/>
            <a:ext cx="4075622" cy="615486"/>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6"/>
          <a:stretch>
            <a:fillRect/>
          </a:stretch>
        </p:blipFill>
        <p:spPr>
          <a:xfrm>
            <a:off x="11155680" y="5815374"/>
            <a:ext cx="899160" cy="899160"/>
          </a:xfrm>
          <a:prstGeom prst="rect">
            <a:avLst/>
          </a:prstGeom>
        </p:spPr>
      </p:pic>
    </p:spTree>
    <p:extLst>
      <p:ext uri="{BB962C8B-B14F-4D97-AF65-F5344CB8AC3E}">
        <p14:creationId xmlns:p14="http://schemas.microsoft.com/office/powerpoint/2010/main" val="106181308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Flujos </a:t>
            </a:r>
            <a:r>
              <a:rPr lang="es-ES" dirty="0" err="1"/>
              <a:t>Oauth</a:t>
            </a:r>
            <a:r>
              <a:rPr lang="es-ES" dirty="0"/>
              <a:t> – </a:t>
            </a:r>
            <a:r>
              <a:rPr lang="es-ES" dirty="0" err="1" smtClean="0"/>
              <a:t>Client</a:t>
            </a:r>
            <a:r>
              <a:rPr lang="es-ES" dirty="0" smtClean="0"/>
              <a:t> </a:t>
            </a:r>
            <a:r>
              <a:rPr lang="es-ES" dirty="0" err="1" smtClean="0"/>
              <a:t>Credentials</a:t>
            </a:r>
            <a:endParaRPr lang="es-ES" dirty="0"/>
          </a:p>
        </p:txBody>
      </p:sp>
      <p:sp>
        <p:nvSpPr>
          <p:cNvPr id="3" name="Marcador de contenido 2"/>
          <p:cNvSpPr>
            <a:spLocks noGrp="1"/>
          </p:cNvSpPr>
          <p:nvPr>
            <p:ph idx="1"/>
          </p:nvPr>
        </p:nvSpPr>
        <p:spPr/>
        <p:txBody>
          <a:bodyPr/>
          <a:lstStyle/>
          <a:p>
            <a:endParaRPr lang="es-ES"/>
          </a:p>
        </p:txBody>
      </p:sp>
      <p:pic>
        <p:nvPicPr>
          <p:cNvPr id="4098" name="Picture 2" descr="OAuth 2.0 Grant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503" y="1580050"/>
            <a:ext cx="7586345" cy="497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64226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Flujos </a:t>
            </a:r>
            <a:r>
              <a:rPr lang="es-ES" dirty="0" err="1" smtClean="0"/>
              <a:t>Oauth</a:t>
            </a:r>
            <a:r>
              <a:rPr lang="es-ES" dirty="0" smtClean="0"/>
              <a:t> – </a:t>
            </a:r>
            <a:r>
              <a:rPr lang="es-ES" dirty="0" err="1" smtClean="0"/>
              <a:t>Autorization</a:t>
            </a:r>
            <a:r>
              <a:rPr lang="es-ES" dirty="0" smtClean="0"/>
              <a:t> </a:t>
            </a:r>
            <a:r>
              <a:rPr lang="es-ES" dirty="0" err="1" smtClean="0"/>
              <a:t>code</a:t>
            </a:r>
            <a:endParaRPr lang="es-ES" dirty="0"/>
          </a:p>
        </p:txBody>
      </p:sp>
      <p:pic>
        <p:nvPicPr>
          <p:cNvPr id="1026" name="Picture 2" descr="https://www.returngis.net/wp-content/uploads/2019/04/Funcionamiento-de-OAuth-1024x50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876" y="1580050"/>
            <a:ext cx="9753600" cy="482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766442"/>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ersonalizado 1">
      <a:dk1>
        <a:sysClr val="windowText" lastClr="000000"/>
      </a:dk1>
      <a:lt1>
        <a:sysClr val="window" lastClr="FFFFFF"/>
      </a:lt1>
      <a:dk2>
        <a:srgbClr val="7030A0"/>
      </a:dk2>
      <a:lt2>
        <a:srgbClr val="F1CBF0"/>
      </a:lt2>
      <a:accent1>
        <a:srgbClr val="9B57D3"/>
      </a:accent1>
      <a:accent2>
        <a:srgbClr val="762EB1"/>
      </a:accent2>
      <a:accent3>
        <a:srgbClr val="755DD9"/>
      </a:accent3>
      <a:accent4>
        <a:srgbClr val="665EB8"/>
      </a:accent4>
      <a:accent5>
        <a:srgbClr val="45A5ED"/>
      </a:accent5>
      <a:accent6>
        <a:srgbClr val="5982DB"/>
      </a:accent6>
      <a:hlink>
        <a:srgbClr val="0066FF"/>
      </a:hlink>
      <a:folHlink>
        <a:srgbClr val="666699"/>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Pizarra</Template>
  <TotalTime>398</TotalTime>
  <Words>455</Words>
  <Application>Microsoft Office PowerPoint</Application>
  <PresentationFormat>Panorámica</PresentationFormat>
  <Paragraphs>65</Paragraphs>
  <Slides>16</Slides>
  <Notes>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16</vt:i4>
      </vt:variant>
    </vt:vector>
  </HeadingPairs>
  <TitlesOfParts>
    <vt:vector size="25" baseType="lpstr">
      <vt:lpstr>Arial</vt:lpstr>
      <vt:lpstr>Calibri</vt:lpstr>
      <vt:lpstr>Calisto MT</vt:lpstr>
      <vt:lpstr>Quicksand</vt:lpstr>
      <vt:lpstr>Segoe UI</vt:lpstr>
      <vt:lpstr>Trebuchet MS</vt:lpstr>
      <vt:lpstr>Wingdings</vt:lpstr>
      <vt:lpstr>Wingdings 2</vt:lpstr>
      <vt:lpstr>Pizarra</vt:lpstr>
      <vt:lpstr>Seguridad en Aplicaciones Blazor con Azure Active Directory</vt:lpstr>
      <vt:lpstr>Gracias especiales a:</vt:lpstr>
      <vt:lpstr>Check list</vt:lpstr>
      <vt:lpstr>Presentación</vt:lpstr>
      <vt:lpstr>Autenticacion OAuth-OpenId Connect</vt:lpstr>
      <vt:lpstr>Autenticacion OAuth-OpenId Connect</vt:lpstr>
      <vt:lpstr>Roles</vt:lpstr>
      <vt:lpstr>Flujos Oauth – Client Credentials</vt:lpstr>
      <vt:lpstr>Flujos Oauth – Autorization code</vt:lpstr>
      <vt:lpstr>Azure Active Directory</vt:lpstr>
      <vt:lpstr>Blazor</vt:lpstr>
      <vt:lpstr>DEMO </vt:lpstr>
      <vt:lpstr>Preguntas</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ROOT</dc:creator>
  <cp:lastModifiedBy>ROOT</cp:lastModifiedBy>
  <cp:revision>6</cp:revision>
  <dcterms:created xsi:type="dcterms:W3CDTF">2023-08-11T00:39:40Z</dcterms:created>
  <dcterms:modified xsi:type="dcterms:W3CDTF">2023-08-11T07:18:16Z</dcterms:modified>
</cp:coreProperties>
</file>