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notesMasterIdLst>
    <p:notesMasterId r:id="rId23"/>
  </p:notesMasterIdLst>
  <p:sldIdLst>
    <p:sldId id="295" r:id="rId5"/>
    <p:sldId id="409" r:id="rId6"/>
    <p:sldId id="404" r:id="rId7"/>
    <p:sldId id="418" r:id="rId8"/>
    <p:sldId id="419" r:id="rId9"/>
    <p:sldId id="420" r:id="rId10"/>
    <p:sldId id="406" r:id="rId11"/>
    <p:sldId id="407" r:id="rId12"/>
    <p:sldId id="408" r:id="rId13"/>
    <p:sldId id="411" r:id="rId14"/>
    <p:sldId id="421" r:id="rId15"/>
    <p:sldId id="422" r:id="rId16"/>
    <p:sldId id="410" r:id="rId17"/>
    <p:sldId id="412" r:id="rId18"/>
    <p:sldId id="398" r:id="rId19"/>
    <p:sldId id="413" r:id="rId20"/>
    <p:sldId id="405" r:id="rId21"/>
    <p:sldId id="387" r:id="rId22"/>
  </p:sldIdLst>
  <p:sldSz cx="9906000" cy="6858000" type="A4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5432"/>
    <a:srgbClr val="404040"/>
    <a:srgbClr val="7F7F7F"/>
    <a:srgbClr val="FF8600"/>
    <a:srgbClr val="FF6600"/>
    <a:srgbClr val="5B5B5B"/>
    <a:srgbClr val="7F7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64005D-728F-43CC-A8E9-91100FAF15F4}" v="4" dt="2024-11-25T13:30:29.9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Destaqu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Estilo Claro 1 - Destaqu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Estilo com Tema 2 - Destaqu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Estilo Claro 2 - Destaqu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1" autoAdjust="0"/>
    <p:restoredTop sz="94737" autoAdjust="0"/>
  </p:normalViewPr>
  <p:slideViewPr>
    <p:cSldViewPr>
      <p:cViewPr varScale="1">
        <p:scale>
          <a:sx n="79" d="100"/>
          <a:sy n="79" d="100"/>
        </p:scale>
        <p:origin x="1493" y="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dirty="0" err="1"/>
              <a:t>Hours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n. </a:t>
            </a:r>
            <a:r>
              <a:rPr lang="pt-PT" dirty="0" err="1"/>
              <a:t>tasks</a:t>
            </a:r>
            <a:endParaRPr lang="pt-P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Horas / tarefas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Folha1!$A$2:$A$7</c:f>
              <c:numCache>
                <c:formatCode>General</c:formatCode>
                <c:ptCount val="6"/>
                <c:pt idx="0">
                  <c:v>1220672</c:v>
                </c:pt>
                <c:pt idx="1">
                  <c:v>1221674</c:v>
                </c:pt>
                <c:pt idx="2">
                  <c:v>1231899</c:v>
                </c:pt>
                <c:pt idx="3">
                  <c:v>1231499</c:v>
                </c:pt>
                <c:pt idx="4">
                  <c:v>1231500</c:v>
                </c:pt>
                <c:pt idx="5">
                  <c:v>1211742</c:v>
                </c:pt>
              </c:numCache>
            </c:numRef>
          </c:cat>
          <c:val>
            <c:numRef>
              <c:f>Folha1!$B$2:$B$7</c:f>
              <c:numCache>
                <c:formatCode>General</c:formatCode>
                <c:ptCount val="6"/>
                <c:pt idx="0">
                  <c:v>53.5</c:v>
                </c:pt>
                <c:pt idx="1">
                  <c:v>38.5</c:v>
                </c:pt>
                <c:pt idx="2">
                  <c:v>38</c:v>
                </c:pt>
                <c:pt idx="3">
                  <c:v>44.5</c:v>
                </c:pt>
                <c:pt idx="4">
                  <c:v>31.5</c:v>
                </c:pt>
                <c:pt idx="5">
                  <c:v>29.5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86-4A64-B307-80E9A35904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1907944"/>
        <c:axId val="691902368"/>
      </c:barChart>
      <c:catAx>
        <c:axId val="691907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91902368"/>
        <c:crosses val="autoZero"/>
        <c:auto val="1"/>
        <c:lblAlgn val="ctr"/>
        <c:lblOffset val="100"/>
        <c:noMultiLvlLbl val="0"/>
      </c:catAx>
      <c:valAx>
        <c:axId val="69190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91907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dirty="0" err="1"/>
              <a:t>Epic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Component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UC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Componente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D5E-44D3-AE05-D0CC3596364F}"/>
              </c:ext>
            </c:extLst>
          </c:dPt>
          <c:dPt>
            <c:idx val="1"/>
            <c:bubble3D val="0"/>
            <c:spPr>
              <a:solidFill>
                <a:schemeClr val="accent6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D5E-44D3-AE05-D0CC3596364F}"/>
              </c:ext>
            </c:extLst>
          </c:dPt>
          <c:dPt>
            <c:idx val="2"/>
            <c:bubble3D val="0"/>
            <c:spPr>
              <a:solidFill>
                <a:schemeClr val="accent6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D5E-44D3-AE05-D0CC3596364F}"/>
              </c:ext>
            </c:extLst>
          </c:dPt>
          <c:dPt>
            <c:idx val="3"/>
            <c:bubble3D val="0"/>
            <c:spPr>
              <a:solidFill>
                <a:schemeClr val="accent6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D5E-44D3-AE05-D0CC3596364F}"/>
              </c:ext>
            </c:extLst>
          </c:dPt>
          <c:dPt>
            <c:idx val="4"/>
            <c:bubble3D val="0"/>
            <c:spPr>
              <a:solidFill>
                <a:schemeClr val="accent6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1A5-4E2A-9F4F-365554B3C059}"/>
              </c:ext>
            </c:extLst>
          </c:dPt>
          <c:cat>
            <c:strRef>
              <c:f>Folha1!$A$2:$A$6</c:f>
              <c:strCache>
                <c:ptCount val="5"/>
                <c:pt idx="0">
                  <c:v>ESINF</c:v>
                </c:pt>
                <c:pt idx="1">
                  <c:v>BDDAD</c:v>
                </c:pt>
                <c:pt idx="2">
                  <c:v>LAPR3</c:v>
                </c:pt>
                <c:pt idx="3">
                  <c:v>ARQCP</c:v>
                </c:pt>
                <c:pt idx="4">
                  <c:v>FSIAP</c:v>
                </c:pt>
              </c:strCache>
            </c:strRef>
          </c:cat>
          <c:val>
            <c:numRef>
              <c:f>Folha1!$B$2:$B$6</c:f>
              <c:numCache>
                <c:formatCode>General</c:formatCode>
                <c:ptCount val="5"/>
                <c:pt idx="0">
                  <c:v>8</c:v>
                </c:pt>
                <c:pt idx="1">
                  <c:v>5</c:v>
                </c:pt>
                <c:pt idx="2">
                  <c:v>1.5</c:v>
                </c:pt>
                <c:pt idx="3">
                  <c:v>2</c:v>
                </c:pt>
                <c:pt idx="4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C6-47B5-9769-0633602DAA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AA918-AAAF-A948-AD9D-7282A6CA6554}" type="datetimeFigureOut">
              <a:rPr lang="en-US" smtClean="0"/>
              <a:pPr/>
              <a:t>11/29/2024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B708B-99F0-4F4A-8995-6044E0FFF0C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42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3986928-2F1A-05D5-49A7-ECF44F7E6983}"/>
              </a:ext>
            </a:extLst>
          </p:cNvPr>
          <p:cNvSpPr/>
          <p:nvPr userDrawn="1"/>
        </p:nvSpPr>
        <p:spPr>
          <a:xfrm>
            <a:off x="1" y="1093304"/>
            <a:ext cx="9906000" cy="5764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14000" y="4000503"/>
            <a:ext cx="8182338" cy="57150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000" b="0" i="0" u="none" strike="noStrike" cap="none">
                <a:solidFill>
                  <a:srgbClr val="A5ABB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495300" y="6492898"/>
            <a:ext cx="10286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1060492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650209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4000" b="1" cap="all" baseline="0"/>
            </a:lvl1pPr>
          </a:lstStyle>
          <a:p>
            <a:r>
              <a:rPr lang="pt-PT" dirty="0"/>
              <a:t>Clique para editar o estilo »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14000" y="1696520"/>
            <a:ext cx="4500000" cy="459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29/11/2024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e Conteúdo 2"/>
          <p:cNvSpPr>
            <a:spLocks noGrp="1"/>
          </p:cNvSpPr>
          <p:nvPr>
            <p:ph sz="half" idx="13"/>
          </p:nvPr>
        </p:nvSpPr>
        <p:spPr>
          <a:xfrm>
            <a:off x="4968000" y="1696520"/>
            <a:ext cx="4500000" cy="459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21517040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29/11/2024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5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6106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  <p:sp>
        <p:nvSpPr>
          <p:cNvPr id="6" name="Marcador de Posição do Texto 2"/>
          <p:cNvSpPr>
            <a:spLocks noGrp="1"/>
          </p:cNvSpPr>
          <p:nvPr>
            <p:ph idx="1" hasCustomPrompt="1"/>
          </p:nvPr>
        </p:nvSpPr>
        <p:spPr>
          <a:xfrm>
            <a:off x="685800" y="1714488"/>
            <a:ext cx="8610600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694208087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m branc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5344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  <p:sp>
        <p:nvSpPr>
          <p:cNvPr id="6" name="Marcador de Posição do Texto 2"/>
          <p:cNvSpPr>
            <a:spLocks noGrp="1"/>
          </p:cNvSpPr>
          <p:nvPr>
            <p:ph idx="1"/>
          </p:nvPr>
        </p:nvSpPr>
        <p:spPr>
          <a:xfrm>
            <a:off x="685800" y="1714488"/>
            <a:ext cx="8534400" cy="4305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solidFill>
                  <a:srgbClr val="D9D9D9"/>
                </a:solidFill>
              </a:defRPr>
            </a:lvl1pPr>
            <a:lvl2pPr>
              <a:defRPr sz="1800">
                <a:solidFill>
                  <a:srgbClr val="D9D9D9"/>
                </a:solidFill>
              </a:defRPr>
            </a:lvl2pPr>
            <a:lvl3pPr>
              <a:defRPr sz="1800">
                <a:solidFill>
                  <a:srgbClr val="D9D9D9"/>
                </a:solidFill>
              </a:defRPr>
            </a:lvl3pPr>
            <a:lvl4pPr>
              <a:defRPr sz="1800">
                <a:solidFill>
                  <a:srgbClr val="D9D9D9"/>
                </a:solidFill>
              </a:defRPr>
            </a:lvl4pPr>
            <a:lvl5pPr>
              <a:defRPr sz="1800">
                <a:solidFill>
                  <a:srgbClr val="D9D9D9"/>
                </a:solidFill>
              </a:defRPr>
            </a:lvl5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92648683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4000" b="1" cap="all" baseline="0"/>
            </a:lvl1pPr>
          </a:lstStyle>
          <a:p>
            <a:r>
              <a:rPr lang="pt-PT" dirty="0"/>
              <a:t>Clique para editar o estilo »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14000" y="1696520"/>
            <a:ext cx="4500000" cy="459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29/11/2024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e Conteúdo 2"/>
          <p:cNvSpPr>
            <a:spLocks noGrp="1"/>
          </p:cNvSpPr>
          <p:nvPr>
            <p:ph sz="half" idx="13"/>
          </p:nvPr>
        </p:nvSpPr>
        <p:spPr>
          <a:xfrm>
            <a:off x="4968000" y="1696520"/>
            <a:ext cx="4500000" cy="459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29/11/2024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5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6106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  <p:sp>
        <p:nvSpPr>
          <p:cNvPr id="6" name="Marcador de Posição do Texto 2"/>
          <p:cNvSpPr>
            <a:spLocks noGrp="1"/>
          </p:cNvSpPr>
          <p:nvPr>
            <p:ph idx="1" hasCustomPrompt="1"/>
          </p:nvPr>
        </p:nvSpPr>
        <p:spPr>
          <a:xfrm>
            <a:off x="685800" y="1714488"/>
            <a:ext cx="8610600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m branc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5344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  <p:sp>
        <p:nvSpPr>
          <p:cNvPr id="6" name="Marcador de Posição do Texto 2"/>
          <p:cNvSpPr>
            <a:spLocks noGrp="1"/>
          </p:cNvSpPr>
          <p:nvPr>
            <p:ph idx="1"/>
          </p:nvPr>
        </p:nvSpPr>
        <p:spPr>
          <a:xfrm>
            <a:off x="685800" y="1714488"/>
            <a:ext cx="8534400" cy="4305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solidFill>
                  <a:srgbClr val="D9D9D9"/>
                </a:solidFill>
              </a:defRPr>
            </a:lvl1pPr>
            <a:lvl2pPr>
              <a:defRPr sz="1800">
                <a:solidFill>
                  <a:srgbClr val="D9D9D9"/>
                </a:solidFill>
              </a:defRPr>
            </a:lvl2pPr>
            <a:lvl3pPr>
              <a:defRPr sz="1800">
                <a:solidFill>
                  <a:srgbClr val="D9D9D9"/>
                </a:solidFill>
              </a:defRPr>
            </a:lvl3pPr>
            <a:lvl4pPr>
              <a:defRPr sz="1800">
                <a:solidFill>
                  <a:srgbClr val="D9D9D9"/>
                </a:solidFill>
              </a:defRPr>
            </a:lvl4pPr>
            <a:lvl5pPr>
              <a:defRPr sz="1800">
                <a:solidFill>
                  <a:srgbClr val="D9D9D9"/>
                </a:solidFill>
              </a:defRPr>
            </a:lvl5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m branc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85800" y="1066800"/>
            <a:ext cx="8534399" cy="57150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0000"/>
              </a:buClr>
              <a:buFont typeface="Calibri"/>
              <a:buNone/>
              <a:defRPr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85800" y="1714488"/>
            <a:ext cx="8534399" cy="4305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28600" algn="l" rtl="0"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Char char="•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71450" algn="l" rtl="0"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Char char="–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400"/>
              </a:spcAft>
              <a:buFont typeface="Arial"/>
              <a:buChar char="■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Char char="–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Char char="»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61D1FC4-6243-41CD-9D5B-A6553C84873C}"/>
              </a:ext>
            </a:extLst>
          </p:cNvPr>
          <p:cNvSpPr/>
          <p:nvPr userDrawn="1"/>
        </p:nvSpPr>
        <p:spPr>
          <a:xfrm>
            <a:off x="579188" y="6525785"/>
            <a:ext cx="14510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200" b="1" i="1" err="1">
                <a:solidFill>
                  <a:schemeClr val="bg1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  <a:cs typeface="Calibri" panose="020F0502020204030204" pitchFamily="34" charset="0"/>
              </a:rPr>
              <a:t>Internal</a:t>
            </a:r>
            <a:r>
              <a:rPr lang="pt-PT" sz="1200" b="1" i="1">
                <a:solidFill>
                  <a:schemeClr val="bg1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  <a:cs typeface="Calibri" panose="020F0502020204030204" pitchFamily="34" charset="0"/>
              </a:rPr>
              <a:t> Use </a:t>
            </a:r>
            <a:r>
              <a:rPr lang="pt-PT" sz="1200" b="1" i="1" err="1">
                <a:solidFill>
                  <a:schemeClr val="bg1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  <a:cs typeface="Calibri" panose="020F0502020204030204" pitchFamily="34" charset="0"/>
              </a:rPr>
              <a:t>Only</a:t>
            </a:r>
            <a:endParaRPr lang="pt-PT" sz="1200" i="1">
              <a:solidFill>
                <a:schemeClr val="bg1"/>
              </a:solidFill>
              <a:latin typeface="Kozuka Gothic Pro M" panose="020B0700000000000000" pitchFamily="34" charset="-128"/>
              <a:ea typeface="Kozuka Gothic Pro M" panose="020B0700000000000000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653128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0967" y="4000503"/>
            <a:ext cx="8215370" cy="57150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90552" y="4808553"/>
            <a:ext cx="6848464" cy="4063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400"/>
              </a:spcAft>
              <a:buClr>
                <a:srgbClr val="888888"/>
              </a:buClr>
              <a:buFont typeface="Arial"/>
              <a:buChar char="●"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400"/>
              </a:spcAft>
              <a:buClr>
                <a:srgbClr val="888888"/>
              </a:buClr>
              <a:buFont typeface="Arial"/>
              <a:buChar char="○"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400"/>
              </a:spcAft>
              <a:buClr>
                <a:srgbClr val="888888"/>
              </a:buClr>
              <a:buFont typeface="Arial"/>
              <a:buChar char="■"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400"/>
              </a:spcAft>
              <a:buClr>
                <a:srgbClr val="888888"/>
              </a:buClr>
              <a:buFont typeface="Arial"/>
              <a:buChar char="●"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400"/>
              </a:spcAft>
              <a:buClr>
                <a:srgbClr val="888888"/>
              </a:buClr>
              <a:buFont typeface="Arial"/>
              <a:buChar char="○"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Char char="■"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Char char="●"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Char char="○"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Char char="■"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2406" y="6492898"/>
            <a:ext cx="10286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8983840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4000" y="1000108"/>
            <a:ext cx="9043200" cy="57150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14000" y="1714486"/>
            <a:ext cx="9043200" cy="458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7145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Char char="■"/>
              <a:defRPr sz="16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397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524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95300" y="6492898"/>
            <a:ext cx="10286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666851" y="6492898"/>
            <a:ext cx="578647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7596206" y="6492898"/>
            <a:ext cx="85725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PT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pt-PT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9919366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Duplo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85800" y="1066800"/>
            <a:ext cx="8771399" cy="57150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14000" y="1696519"/>
            <a:ext cx="4500000" cy="458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7145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Char char="■"/>
              <a:defRPr sz="16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397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524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95300" y="6492898"/>
            <a:ext cx="10286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1666851" y="6492898"/>
            <a:ext cx="578647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7596206" y="6492898"/>
            <a:ext cx="85725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PT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pt-PT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968000" y="1696519"/>
            <a:ext cx="4500000" cy="458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7145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Char char="■"/>
              <a:defRPr sz="16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397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524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90825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pic" idx="2"/>
          </p:nvPr>
        </p:nvSpPr>
        <p:spPr>
          <a:xfrm>
            <a:off x="414000" y="1004400"/>
            <a:ext cx="9043200" cy="530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None/>
              <a:defRPr sz="2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None/>
              <a:defRPr sz="24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None/>
              <a:defRPr sz="20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None/>
              <a:defRPr sz="20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523843" y="5505467"/>
            <a:ext cx="5943599" cy="3524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523843" y="5929330"/>
            <a:ext cx="8858312" cy="2762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Char char="●"/>
              <a:defRPr sz="14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Char char="○"/>
              <a:defRPr sz="12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Char char="■"/>
              <a:defRPr sz="10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Char char="●"/>
              <a:defRPr sz="9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Char char="○"/>
              <a:defRPr sz="9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Char char="■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Char char="●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Char char="○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Char char="■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95300" y="6492898"/>
            <a:ext cx="10286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666851" y="6492898"/>
            <a:ext cx="578647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596206" y="6492898"/>
            <a:ext cx="85725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PT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pt-PT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7615563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 branc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95300" y="6492898"/>
            <a:ext cx="10286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1666851" y="6492898"/>
            <a:ext cx="578647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7596206" y="6492898"/>
            <a:ext cx="85725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PT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pt-PT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685800" y="1066800"/>
            <a:ext cx="8610599" cy="57150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1714488"/>
            <a:ext cx="8610599" cy="45720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286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7145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Char char="■"/>
              <a:defRPr sz="1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1872310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trada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95300" y="6492898"/>
            <a:ext cx="10286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/>
          <p:nvPr/>
        </p:nvSpPr>
        <p:spPr>
          <a:xfrm flipH="1">
            <a:off x="6764158" y="4953000"/>
            <a:ext cx="182741" cy="374710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rgbClr val="00CA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6512783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ntrada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95300" y="6492898"/>
            <a:ext cx="10286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1598524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D0DF30C-F77B-4F2F-9EB1-3B93EBB0DB99}"/>
              </a:ext>
            </a:extLst>
          </p:cNvPr>
          <p:cNvSpPr/>
          <p:nvPr userDrawn="1"/>
        </p:nvSpPr>
        <p:spPr>
          <a:xfrm>
            <a:off x="324908" y="6390861"/>
            <a:ext cx="9214886" cy="467139"/>
          </a:xfrm>
          <a:prstGeom prst="roundRect">
            <a:avLst>
              <a:gd name="adj" fmla="val 6170"/>
            </a:avLst>
          </a:prstGeom>
          <a:solidFill>
            <a:srgbClr val="9A1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9A1A24"/>
              </a:solidFill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495300" y="6492898"/>
            <a:ext cx="10286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1666851" y="6492898"/>
            <a:ext cx="6831106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1" u="none" strike="noStrike" cap="none">
                <a:solidFill>
                  <a:srgbClr val="888888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PT" dirty="0"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632453" y="6492875"/>
            <a:ext cx="85725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PT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pt-PT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685800" y="1066800"/>
            <a:ext cx="8771399" cy="57150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3441222-7DC4-AAA3-4880-5CB78D81CC04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-10536"/>
            <a:ext cx="9906000" cy="99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644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52" r:id="rId14"/>
    <p:sldLayoutId id="2147483655" r:id="rId15"/>
    <p:sldLayoutId id="2147483661" r:id="rId16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36CE6F5-8CA7-4383-A151-C2832D6337AE}"/>
              </a:ext>
            </a:extLst>
          </p:cNvPr>
          <p:cNvSpPr txBox="1"/>
          <p:nvPr/>
        </p:nvSpPr>
        <p:spPr>
          <a:xfrm>
            <a:off x="244593" y="4014065"/>
            <a:ext cx="891344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pt-PT" sz="1400" dirty="0" err="1"/>
              <a:t>Group</a:t>
            </a:r>
            <a:r>
              <a:rPr lang="pt-PT" sz="1400" dirty="0"/>
              <a:t> </a:t>
            </a:r>
            <a:r>
              <a:rPr lang="pt-PT" sz="1400" dirty="0" err="1"/>
              <a:t>members</a:t>
            </a: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20BB2CE-AD20-4EB4-9198-1AB0990B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19" y="2924670"/>
            <a:ext cx="8505945" cy="571503"/>
          </a:xfrm>
        </p:spPr>
        <p:txBody>
          <a:bodyPr/>
          <a:lstStyle/>
          <a:p>
            <a:pPr algn="ctr"/>
            <a:r>
              <a:rPr lang="en-US" sz="3200" cap="none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2DK2DL Group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123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SPRINT 2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DB1D8FD1-20D5-4B6F-506E-F430DA26CEBA}"/>
              </a:ext>
            </a:extLst>
          </p:cNvPr>
          <p:cNvSpPr txBox="1">
            <a:spLocks/>
          </p:cNvSpPr>
          <p:nvPr/>
        </p:nvSpPr>
        <p:spPr>
          <a:xfrm>
            <a:off x="414000" y="2123855"/>
            <a:ext cx="8182338" cy="57150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4000" b="0" i="0" u="none" strike="noStrike" cap="none">
                <a:solidFill>
                  <a:srgbClr val="A5ABB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algn="ctr"/>
            <a:r>
              <a:rPr lang="en-US" sz="3200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LAPR3 2024_2025</a:t>
            </a:r>
            <a:endParaRPr lang="en-US" sz="3200" kern="0" dirty="0">
              <a:solidFill>
                <a:schemeClr val="tx1"/>
              </a:solidFill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7A502EE-944E-4A2F-52C8-1234A7F95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117553"/>
              </p:ext>
            </p:extLst>
          </p:nvPr>
        </p:nvGraphicFramePr>
        <p:xfrm>
          <a:off x="317484" y="4554125"/>
          <a:ext cx="9228474" cy="205884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38079">
                  <a:extLst>
                    <a:ext uri="{9D8B030D-6E8A-4147-A177-3AD203B41FA5}">
                      <a16:colId xmlns:a16="http://schemas.microsoft.com/office/drawing/2014/main" val="1786404924"/>
                    </a:ext>
                  </a:extLst>
                </a:gridCol>
                <a:gridCol w="1538079">
                  <a:extLst>
                    <a:ext uri="{9D8B030D-6E8A-4147-A177-3AD203B41FA5}">
                      <a16:colId xmlns:a16="http://schemas.microsoft.com/office/drawing/2014/main" val="3388003712"/>
                    </a:ext>
                  </a:extLst>
                </a:gridCol>
                <a:gridCol w="1538079">
                  <a:extLst>
                    <a:ext uri="{9D8B030D-6E8A-4147-A177-3AD203B41FA5}">
                      <a16:colId xmlns:a16="http://schemas.microsoft.com/office/drawing/2014/main" val="3217887647"/>
                    </a:ext>
                  </a:extLst>
                </a:gridCol>
                <a:gridCol w="1538079">
                  <a:extLst>
                    <a:ext uri="{9D8B030D-6E8A-4147-A177-3AD203B41FA5}">
                      <a16:colId xmlns:a16="http://schemas.microsoft.com/office/drawing/2014/main" val="2465101990"/>
                    </a:ext>
                  </a:extLst>
                </a:gridCol>
                <a:gridCol w="1538079">
                  <a:extLst>
                    <a:ext uri="{9D8B030D-6E8A-4147-A177-3AD203B41FA5}">
                      <a16:colId xmlns:a16="http://schemas.microsoft.com/office/drawing/2014/main" val="1554615450"/>
                    </a:ext>
                  </a:extLst>
                </a:gridCol>
                <a:gridCol w="1538079">
                  <a:extLst>
                    <a:ext uri="{9D8B030D-6E8A-4147-A177-3AD203B41FA5}">
                      <a16:colId xmlns:a16="http://schemas.microsoft.com/office/drawing/2014/main" val="568597533"/>
                    </a:ext>
                  </a:extLst>
                </a:gridCol>
              </a:tblGrid>
              <a:tr h="652897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Bruna Barbosa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</a:t>
                      </a:r>
                      <a:r>
                        <a:rPr lang="pt-PT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1220672</a:t>
                      </a:r>
                      <a:r>
                        <a:rPr lang="pt-P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Daniel Relva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</a:t>
                      </a:r>
                      <a:r>
                        <a:rPr lang="pt-PT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1221674</a:t>
                      </a:r>
                      <a:r>
                        <a:rPr lang="pt-P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Diogo Queiroz</a:t>
                      </a:r>
                    </a:p>
                    <a:p>
                      <a:pPr algn="ctr"/>
                      <a:r>
                        <a:rPr lang="pt-PT" dirty="0"/>
                        <a:t>(1231899)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Pedro Almeida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</a:t>
                      </a:r>
                      <a:r>
                        <a:rPr lang="pt-PT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1231499)</a:t>
                      </a:r>
                    </a:p>
                    <a:p>
                      <a:pPr algn="ctr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Ricardo Silva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(1231500)</a:t>
                      </a:r>
                    </a:p>
                    <a:p>
                      <a:pPr algn="ctr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Tiago Correia</a:t>
                      </a:r>
                    </a:p>
                    <a:p>
                      <a:pPr algn="ctr"/>
                      <a:r>
                        <a:rPr lang="pt-PT" b="1" dirty="0"/>
                        <a:t>(</a:t>
                      </a:r>
                      <a:r>
                        <a:rPr lang="pt-PT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1211742</a:t>
                      </a:r>
                      <a:r>
                        <a:rPr lang="pt-PT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333584"/>
                  </a:ext>
                </a:extLst>
              </a:tr>
              <a:tr h="1327323"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endParaRPr lang="pt-PT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  <a:p>
                      <a:endParaRPr lang="pt-PT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27383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329E7-3FFD-D203-2288-6373118FC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4485DCF-CD7D-9487-0175-274A08E05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Daily Meetings</a:t>
            </a:r>
            <a:endParaRPr lang="en-US" sz="3200" cap="none" dirty="0"/>
          </a:p>
        </p:txBody>
      </p:sp>
      <p:sp>
        <p:nvSpPr>
          <p:cNvPr id="2" name="Título 4">
            <a:extLst>
              <a:ext uri="{FF2B5EF4-FFF2-40B4-BE49-F238E27FC236}">
                <a16:creationId xmlns:a16="http://schemas.microsoft.com/office/drawing/2014/main" id="{6298545B-B353-4200-A812-3BB5E336033D}"/>
              </a:ext>
            </a:extLst>
          </p:cNvPr>
          <p:cNvSpPr txBox="1">
            <a:spLocks/>
          </p:cNvSpPr>
          <p:nvPr/>
        </p:nvSpPr>
        <p:spPr>
          <a:xfrm>
            <a:off x="431400" y="1571611"/>
            <a:ext cx="9043200" cy="46927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lang="en-US" sz="2000" b="0" kern="0" dirty="0">
              <a:solidFill>
                <a:schemeClr val="tx1"/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9A760796-9F6B-C0FD-165B-0762CD07E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707097"/>
              </p:ext>
            </p:extLst>
          </p:nvPr>
        </p:nvGraphicFramePr>
        <p:xfrm>
          <a:off x="414000" y="1673805"/>
          <a:ext cx="9129510" cy="472221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03685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1575175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777303491"/>
                    </a:ext>
                  </a:extLst>
                </a:gridCol>
                <a:gridCol w="1215135">
                  <a:extLst>
                    <a:ext uri="{9D8B030D-6E8A-4147-A177-3AD203B41FA5}">
                      <a16:colId xmlns:a16="http://schemas.microsoft.com/office/drawing/2014/main" val="4055970072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2634392098"/>
                    </a:ext>
                  </a:extLst>
                </a:gridCol>
                <a:gridCol w="1215135">
                  <a:extLst>
                    <a:ext uri="{9D8B030D-6E8A-4147-A177-3AD203B41FA5}">
                      <a16:colId xmlns:a16="http://schemas.microsoft.com/office/drawing/2014/main" val="3954452917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1328943202"/>
                    </a:ext>
                  </a:extLst>
                </a:gridCol>
              </a:tblGrid>
              <a:tr h="702011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/>
                        <a:t>Place / duration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Bruna Barbosa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</a:t>
                      </a:r>
                      <a:r>
                        <a:rPr lang="pt-PT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1220672</a:t>
                      </a:r>
                      <a:r>
                        <a:rPr lang="pt-PT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Daniel Relva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</a:t>
                      </a:r>
                      <a:r>
                        <a:rPr lang="pt-PT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1221674</a:t>
                      </a:r>
                      <a:r>
                        <a:rPr lang="pt-PT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Diogo Queiroz</a:t>
                      </a:r>
                    </a:p>
                    <a:p>
                      <a:pPr algn="ctr"/>
                      <a:r>
                        <a:rPr lang="en-US" sz="1400" noProof="0" dirty="0"/>
                        <a:t>(1231899)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Pedro Almeida</a:t>
                      </a:r>
                    </a:p>
                    <a:p>
                      <a:pPr algn="ctr"/>
                      <a:r>
                        <a:rPr lang="en-US" sz="1400" noProof="0" dirty="0"/>
                        <a:t>(1231499)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Ricardo Silva</a:t>
                      </a:r>
                    </a:p>
                    <a:p>
                      <a:pPr algn="ctr"/>
                      <a:r>
                        <a:rPr lang="en-US" sz="1400" noProof="0" dirty="0"/>
                        <a:t>(1231500)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43189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28/10/2024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Online </a:t>
                      </a:r>
                      <a:r>
                        <a:rPr lang="pt-PT" dirty="0" err="1"/>
                        <a:t>Call</a:t>
                      </a:r>
                      <a:r>
                        <a:rPr lang="pt-PT" dirty="0"/>
                        <a:t>/1h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558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29/10/2024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Online </a:t>
                      </a:r>
                      <a:r>
                        <a:rPr lang="pt-PT" dirty="0" err="1"/>
                        <a:t>Call</a:t>
                      </a:r>
                      <a:r>
                        <a:rPr lang="pt-PT" dirty="0"/>
                        <a:t>/1h30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558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30/10/2024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Online </a:t>
                      </a:r>
                      <a:r>
                        <a:rPr lang="pt-PT" dirty="0" err="1"/>
                        <a:t>Call</a:t>
                      </a:r>
                      <a:r>
                        <a:rPr lang="pt-PT" dirty="0"/>
                        <a:t>/1h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192882"/>
                  </a:ext>
                </a:extLst>
              </a:tr>
              <a:tr h="3558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31/10/2024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Online </a:t>
                      </a:r>
                      <a:r>
                        <a:rPr lang="pt-PT" dirty="0" err="1"/>
                        <a:t>Call</a:t>
                      </a:r>
                      <a:r>
                        <a:rPr lang="pt-PT" dirty="0"/>
                        <a:t>/1h15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473310"/>
                  </a:ext>
                </a:extLst>
              </a:tr>
              <a:tr h="3558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01/11/2024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Online </a:t>
                      </a:r>
                      <a:r>
                        <a:rPr lang="pt-PT" dirty="0" err="1"/>
                        <a:t>Call</a:t>
                      </a:r>
                      <a:r>
                        <a:rPr lang="pt-PT" dirty="0"/>
                        <a:t>/1h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756997"/>
                  </a:ext>
                </a:extLst>
              </a:tr>
              <a:tr h="3558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02/11/2024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Online </a:t>
                      </a:r>
                      <a:r>
                        <a:rPr lang="pt-PT" dirty="0" err="1"/>
                        <a:t>Call</a:t>
                      </a:r>
                      <a:r>
                        <a:rPr lang="pt-PT" dirty="0"/>
                        <a:t>/1h15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198396"/>
                  </a:ext>
                </a:extLst>
              </a:tr>
              <a:tr h="3558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03/11/2024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Online </a:t>
                      </a:r>
                      <a:r>
                        <a:rPr lang="pt-PT" dirty="0" err="1"/>
                        <a:t>Call</a:t>
                      </a:r>
                      <a:r>
                        <a:rPr lang="pt-PT" dirty="0"/>
                        <a:t>/1h30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213997"/>
                  </a:ext>
                </a:extLst>
              </a:tr>
              <a:tr h="3558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04/11/2024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Online </a:t>
                      </a:r>
                      <a:r>
                        <a:rPr lang="pt-PT" dirty="0" err="1"/>
                        <a:t>Call</a:t>
                      </a:r>
                      <a:r>
                        <a:rPr lang="pt-PT" dirty="0"/>
                        <a:t>/0h15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893408"/>
                  </a:ext>
                </a:extLst>
              </a:tr>
              <a:tr h="3558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05/11/2024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Online </a:t>
                      </a:r>
                      <a:r>
                        <a:rPr lang="pt-PT" dirty="0" err="1"/>
                        <a:t>Call</a:t>
                      </a:r>
                      <a:r>
                        <a:rPr lang="pt-PT" dirty="0"/>
                        <a:t>/1h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11371"/>
                  </a:ext>
                </a:extLst>
              </a:tr>
              <a:tr h="3558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06/11/2024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Online </a:t>
                      </a:r>
                      <a:r>
                        <a:rPr lang="pt-PT" dirty="0" err="1"/>
                        <a:t>Call</a:t>
                      </a:r>
                      <a:r>
                        <a:rPr lang="pt-PT" dirty="0"/>
                        <a:t>/1h15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07302"/>
                  </a:ext>
                </a:extLst>
              </a:tr>
              <a:tr h="3558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07/11/2024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Online </a:t>
                      </a:r>
                      <a:r>
                        <a:rPr lang="pt-PT" dirty="0" err="1"/>
                        <a:t>Call</a:t>
                      </a:r>
                      <a:r>
                        <a:rPr lang="pt-PT" dirty="0"/>
                        <a:t>/1h30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51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851376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7DBB6-D4C5-782E-05A0-BD893708B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6A0FFA6-4F55-7FB9-D7E8-745F895C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Daily Meetings</a:t>
            </a:r>
            <a:endParaRPr lang="en-US" sz="3200" cap="none" dirty="0"/>
          </a:p>
        </p:txBody>
      </p:sp>
      <p:sp>
        <p:nvSpPr>
          <p:cNvPr id="2" name="Título 4">
            <a:extLst>
              <a:ext uri="{FF2B5EF4-FFF2-40B4-BE49-F238E27FC236}">
                <a16:creationId xmlns:a16="http://schemas.microsoft.com/office/drawing/2014/main" id="{BFB26BAE-6C6E-C0AE-88F5-28645E589A96}"/>
              </a:ext>
            </a:extLst>
          </p:cNvPr>
          <p:cNvSpPr txBox="1">
            <a:spLocks/>
          </p:cNvSpPr>
          <p:nvPr/>
        </p:nvSpPr>
        <p:spPr>
          <a:xfrm>
            <a:off x="431400" y="1571611"/>
            <a:ext cx="9043200" cy="46927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lang="en-US" sz="2000" b="0" kern="0" dirty="0">
              <a:solidFill>
                <a:schemeClr val="tx1"/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31A16391-CD31-B16C-C577-266A00A5F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988727"/>
              </p:ext>
            </p:extLst>
          </p:nvPr>
        </p:nvGraphicFramePr>
        <p:xfrm>
          <a:off x="414000" y="1673805"/>
          <a:ext cx="9129510" cy="472221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03685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1575175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777303491"/>
                    </a:ext>
                  </a:extLst>
                </a:gridCol>
                <a:gridCol w="1215135">
                  <a:extLst>
                    <a:ext uri="{9D8B030D-6E8A-4147-A177-3AD203B41FA5}">
                      <a16:colId xmlns:a16="http://schemas.microsoft.com/office/drawing/2014/main" val="4055970072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2634392098"/>
                    </a:ext>
                  </a:extLst>
                </a:gridCol>
                <a:gridCol w="1215135">
                  <a:extLst>
                    <a:ext uri="{9D8B030D-6E8A-4147-A177-3AD203B41FA5}">
                      <a16:colId xmlns:a16="http://schemas.microsoft.com/office/drawing/2014/main" val="3954452917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1328943202"/>
                    </a:ext>
                  </a:extLst>
                </a:gridCol>
              </a:tblGrid>
              <a:tr h="702011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/>
                        <a:t>Place / duration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Bruna Barbosa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</a:t>
                      </a:r>
                      <a:r>
                        <a:rPr lang="pt-PT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1220672</a:t>
                      </a:r>
                      <a:r>
                        <a:rPr lang="pt-PT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Daniel Relva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</a:t>
                      </a:r>
                      <a:r>
                        <a:rPr lang="pt-PT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1221674</a:t>
                      </a:r>
                      <a:r>
                        <a:rPr lang="pt-PT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Diogo Queiroz</a:t>
                      </a:r>
                    </a:p>
                    <a:p>
                      <a:pPr algn="ctr"/>
                      <a:r>
                        <a:rPr lang="en-US" sz="1400" noProof="0" dirty="0"/>
                        <a:t>(1231899)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Pedro Almeida</a:t>
                      </a:r>
                    </a:p>
                    <a:p>
                      <a:pPr algn="ctr"/>
                      <a:r>
                        <a:rPr lang="en-US" sz="1400" noProof="0" dirty="0"/>
                        <a:t>(1231499)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Ricardo Silva</a:t>
                      </a:r>
                    </a:p>
                    <a:p>
                      <a:pPr algn="ctr"/>
                      <a:r>
                        <a:rPr lang="en-US" sz="1400" noProof="0" dirty="0"/>
                        <a:t>(1231500)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43189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08/11/2024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Online </a:t>
                      </a:r>
                      <a:r>
                        <a:rPr lang="pt-PT" dirty="0" err="1"/>
                        <a:t>Call</a:t>
                      </a:r>
                      <a:r>
                        <a:rPr lang="pt-PT" dirty="0"/>
                        <a:t>/1h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558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09/11/2024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Online </a:t>
                      </a:r>
                      <a:r>
                        <a:rPr lang="pt-PT" dirty="0" err="1"/>
                        <a:t>Call</a:t>
                      </a:r>
                      <a:r>
                        <a:rPr lang="pt-PT" dirty="0"/>
                        <a:t>/1h15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558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10/11/2024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Online </a:t>
                      </a:r>
                      <a:r>
                        <a:rPr lang="pt-PT" dirty="0" err="1"/>
                        <a:t>Call</a:t>
                      </a:r>
                      <a:r>
                        <a:rPr lang="pt-PT" dirty="0"/>
                        <a:t>/1h30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192882"/>
                  </a:ext>
                </a:extLst>
              </a:tr>
              <a:tr h="3558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11/11/2024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Online </a:t>
                      </a:r>
                      <a:r>
                        <a:rPr lang="pt-PT" dirty="0" err="1"/>
                        <a:t>Call</a:t>
                      </a:r>
                      <a:r>
                        <a:rPr lang="pt-PT" dirty="0"/>
                        <a:t>/1h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473310"/>
                  </a:ext>
                </a:extLst>
              </a:tr>
              <a:tr h="3558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12/11/2024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Online </a:t>
                      </a:r>
                      <a:r>
                        <a:rPr lang="pt-PT" dirty="0" err="1"/>
                        <a:t>Call</a:t>
                      </a:r>
                      <a:r>
                        <a:rPr lang="pt-PT" dirty="0"/>
                        <a:t>/1h15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756997"/>
                  </a:ext>
                </a:extLst>
              </a:tr>
              <a:tr h="3558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13/11/2024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Online </a:t>
                      </a:r>
                      <a:r>
                        <a:rPr lang="pt-PT" dirty="0" err="1"/>
                        <a:t>Call</a:t>
                      </a:r>
                      <a:r>
                        <a:rPr lang="pt-PT" dirty="0"/>
                        <a:t>/1h30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198396"/>
                  </a:ext>
                </a:extLst>
              </a:tr>
              <a:tr h="3558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14/11/2024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Online </a:t>
                      </a:r>
                      <a:r>
                        <a:rPr lang="pt-PT" dirty="0" err="1"/>
                        <a:t>Call</a:t>
                      </a:r>
                      <a:r>
                        <a:rPr lang="pt-PT" dirty="0"/>
                        <a:t>/1h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213997"/>
                  </a:ext>
                </a:extLst>
              </a:tr>
              <a:tr h="3558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15/11/2024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Online </a:t>
                      </a:r>
                      <a:r>
                        <a:rPr lang="pt-PT" dirty="0" err="1"/>
                        <a:t>Call</a:t>
                      </a:r>
                      <a:r>
                        <a:rPr lang="pt-PT" dirty="0"/>
                        <a:t>/0h30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893408"/>
                  </a:ext>
                </a:extLst>
              </a:tr>
              <a:tr h="3558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16/11/2024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Online </a:t>
                      </a:r>
                      <a:r>
                        <a:rPr lang="pt-PT" dirty="0" err="1"/>
                        <a:t>Call</a:t>
                      </a:r>
                      <a:r>
                        <a:rPr lang="pt-PT" dirty="0"/>
                        <a:t>/1h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11371"/>
                  </a:ext>
                </a:extLst>
              </a:tr>
              <a:tr h="3558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17/11/2024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Online </a:t>
                      </a:r>
                      <a:r>
                        <a:rPr lang="pt-PT" dirty="0" err="1"/>
                        <a:t>Call</a:t>
                      </a:r>
                      <a:r>
                        <a:rPr lang="pt-PT" dirty="0"/>
                        <a:t>/1h30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07302"/>
                  </a:ext>
                </a:extLst>
              </a:tr>
              <a:tr h="3558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18/11/2024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Online </a:t>
                      </a:r>
                      <a:r>
                        <a:rPr lang="pt-PT" dirty="0" err="1"/>
                        <a:t>Call</a:t>
                      </a:r>
                      <a:r>
                        <a:rPr lang="pt-PT" dirty="0"/>
                        <a:t>/1h15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51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988795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E4C56-BB27-DFB5-4E1B-6C9C9A2CA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E1E2021-6C14-659B-7601-38406FF6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Daily Meetings</a:t>
            </a:r>
            <a:endParaRPr lang="en-US" sz="3200" cap="none" dirty="0"/>
          </a:p>
        </p:txBody>
      </p:sp>
      <p:sp>
        <p:nvSpPr>
          <p:cNvPr id="2" name="Título 4">
            <a:extLst>
              <a:ext uri="{FF2B5EF4-FFF2-40B4-BE49-F238E27FC236}">
                <a16:creationId xmlns:a16="http://schemas.microsoft.com/office/drawing/2014/main" id="{40BAB574-9DD8-AFFB-2E50-634703E9513F}"/>
              </a:ext>
            </a:extLst>
          </p:cNvPr>
          <p:cNvSpPr txBox="1">
            <a:spLocks/>
          </p:cNvSpPr>
          <p:nvPr/>
        </p:nvSpPr>
        <p:spPr>
          <a:xfrm>
            <a:off x="431400" y="1571611"/>
            <a:ext cx="9043200" cy="46927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lang="en-US" sz="2000" b="0" kern="0" dirty="0">
              <a:solidFill>
                <a:schemeClr val="tx1"/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DF73209C-837D-156D-898C-753188A11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31825"/>
              </p:ext>
            </p:extLst>
          </p:nvPr>
        </p:nvGraphicFramePr>
        <p:xfrm>
          <a:off x="327690" y="1571611"/>
          <a:ext cx="9129510" cy="472221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03685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1575175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777303491"/>
                    </a:ext>
                  </a:extLst>
                </a:gridCol>
                <a:gridCol w="1215135">
                  <a:extLst>
                    <a:ext uri="{9D8B030D-6E8A-4147-A177-3AD203B41FA5}">
                      <a16:colId xmlns:a16="http://schemas.microsoft.com/office/drawing/2014/main" val="4055970072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2634392098"/>
                    </a:ext>
                  </a:extLst>
                </a:gridCol>
                <a:gridCol w="1215135">
                  <a:extLst>
                    <a:ext uri="{9D8B030D-6E8A-4147-A177-3AD203B41FA5}">
                      <a16:colId xmlns:a16="http://schemas.microsoft.com/office/drawing/2014/main" val="3954452917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1328943202"/>
                    </a:ext>
                  </a:extLst>
                </a:gridCol>
              </a:tblGrid>
              <a:tr h="702011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/>
                        <a:t>Place / duration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Bruna Barbosa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</a:t>
                      </a:r>
                      <a:r>
                        <a:rPr lang="pt-PT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1220672</a:t>
                      </a:r>
                      <a:r>
                        <a:rPr lang="pt-PT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Daniel Relva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</a:t>
                      </a:r>
                      <a:r>
                        <a:rPr lang="pt-PT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1221674</a:t>
                      </a:r>
                      <a:r>
                        <a:rPr lang="pt-PT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Diogo Queiroz</a:t>
                      </a:r>
                    </a:p>
                    <a:p>
                      <a:pPr algn="ctr"/>
                      <a:r>
                        <a:rPr lang="en-US" sz="1400" noProof="0" dirty="0"/>
                        <a:t>(1231899)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Pedro Almeida</a:t>
                      </a:r>
                    </a:p>
                    <a:p>
                      <a:pPr algn="ctr"/>
                      <a:r>
                        <a:rPr lang="en-US" sz="1400" noProof="0" dirty="0"/>
                        <a:t>(1231499)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Ricardo Silva</a:t>
                      </a:r>
                    </a:p>
                    <a:p>
                      <a:pPr algn="ctr"/>
                      <a:r>
                        <a:rPr lang="en-US" sz="1400" noProof="0" dirty="0"/>
                        <a:t>(1231500)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43189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19/11/2024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Online </a:t>
                      </a:r>
                      <a:r>
                        <a:rPr lang="pt-PT" dirty="0" err="1"/>
                        <a:t>Call</a:t>
                      </a:r>
                      <a:r>
                        <a:rPr lang="pt-PT" dirty="0"/>
                        <a:t>/1h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558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20/11/2024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Online </a:t>
                      </a:r>
                      <a:r>
                        <a:rPr lang="pt-PT" dirty="0" err="1"/>
                        <a:t>Call</a:t>
                      </a:r>
                      <a:r>
                        <a:rPr lang="pt-PT" dirty="0"/>
                        <a:t>/0h30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558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21/11/2024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Online </a:t>
                      </a:r>
                      <a:r>
                        <a:rPr lang="pt-PT" dirty="0" err="1"/>
                        <a:t>Call</a:t>
                      </a:r>
                      <a:r>
                        <a:rPr lang="pt-PT" dirty="0"/>
                        <a:t>/1h30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192882"/>
                  </a:ext>
                </a:extLst>
              </a:tr>
              <a:tr h="3558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22/11/2024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Online </a:t>
                      </a:r>
                      <a:r>
                        <a:rPr lang="pt-PT" dirty="0" err="1"/>
                        <a:t>Call</a:t>
                      </a:r>
                      <a:r>
                        <a:rPr lang="pt-PT" dirty="0"/>
                        <a:t>/1h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473310"/>
                  </a:ext>
                </a:extLst>
              </a:tr>
              <a:tr h="3558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23/11/2024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Online </a:t>
                      </a:r>
                      <a:r>
                        <a:rPr lang="pt-PT" dirty="0" err="1"/>
                        <a:t>Call</a:t>
                      </a:r>
                      <a:r>
                        <a:rPr lang="pt-PT" dirty="0"/>
                        <a:t>/1h15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756997"/>
                  </a:ext>
                </a:extLst>
              </a:tr>
              <a:tr h="3558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24/11/2024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Online </a:t>
                      </a:r>
                      <a:r>
                        <a:rPr lang="pt-PT" dirty="0" err="1"/>
                        <a:t>Call</a:t>
                      </a:r>
                      <a:r>
                        <a:rPr lang="pt-PT" dirty="0"/>
                        <a:t>/1h30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198396"/>
                  </a:ext>
                </a:extLst>
              </a:tr>
              <a:tr h="35588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213997"/>
                  </a:ext>
                </a:extLst>
              </a:tr>
              <a:tr h="35588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893408"/>
                  </a:ext>
                </a:extLst>
              </a:tr>
              <a:tr h="35588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11371"/>
                  </a:ext>
                </a:extLst>
              </a:tr>
              <a:tr h="35588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07302"/>
                  </a:ext>
                </a:extLst>
              </a:tr>
              <a:tr h="35588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51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594106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CB12B-83CD-A79C-40AB-A4F8FFB78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72D3FC9-4165-9BE5-544E-277A081A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LLM</a:t>
            </a:r>
            <a:r>
              <a:rPr lang="en-US" sz="3200" cap="none" dirty="0">
                <a:solidFill>
                  <a:schemeClr val="tx1"/>
                </a:solidFill>
              </a:rPr>
              <a:t> performance assessment (</a:t>
            </a:r>
            <a:r>
              <a:rPr lang="en-US" sz="3200" cap="none" dirty="0" err="1">
                <a:solidFill>
                  <a:schemeClr val="tx1"/>
                </a:solidFill>
              </a:rPr>
              <a:t>chatGPT</a:t>
            </a:r>
            <a:r>
              <a:rPr lang="en-US" sz="3200" cap="none" dirty="0">
                <a:solidFill>
                  <a:schemeClr val="tx1"/>
                </a:solidFill>
              </a:rPr>
              <a:t> or Copilot)</a:t>
            </a:r>
            <a:endParaRPr lang="en-US" sz="3200" cap="none" dirty="0"/>
          </a:p>
        </p:txBody>
      </p:sp>
      <p:sp>
        <p:nvSpPr>
          <p:cNvPr id="2" name="Título 4">
            <a:extLst>
              <a:ext uri="{FF2B5EF4-FFF2-40B4-BE49-F238E27FC236}">
                <a16:creationId xmlns:a16="http://schemas.microsoft.com/office/drawing/2014/main" id="{7856DF50-9E5E-4610-FEB2-C4A38022FCFD}"/>
              </a:ext>
            </a:extLst>
          </p:cNvPr>
          <p:cNvSpPr txBox="1">
            <a:spLocks/>
          </p:cNvSpPr>
          <p:nvPr/>
        </p:nvSpPr>
        <p:spPr>
          <a:xfrm>
            <a:off x="448800" y="1590337"/>
            <a:ext cx="9043200" cy="46927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sz="2000" b="0" kern="0" dirty="0">
                <a:solidFill>
                  <a:schemeClr val="tx1"/>
                </a:solidFill>
              </a:rPr>
              <a:t>Source file (include file as attachment):</a:t>
            </a:r>
          </a:p>
          <a:p>
            <a:endParaRPr lang="en-US" sz="2000" b="0" kern="0" dirty="0">
              <a:solidFill>
                <a:schemeClr val="tx1"/>
              </a:solidFill>
            </a:endParaRPr>
          </a:p>
          <a:p>
            <a:endParaRPr lang="en-US" sz="2000" b="0" kern="0" dirty="0">
              <a:solidFill>
                <a:schemeClr val="tx1"/>
              </a:solidFill>
            </a:endParaRPr>
          </a:p>
          <a:p>
            <a:endParaRPr lang="en-US" sz="2000" b="0" kern="0" dirty="0">
              <a:solidFill>
                <a:schemeClr val="tx1"/>
              </a:solidFill>
            </a:endParaRPr>
          </a:p>
          <a:p>
            <a:endParaRPr lang="en-US" sz="2000" b="0" kern="0" dirty="0">
              <a:solidFill>
                <a:schemeClr val="tx1"/>
              </a:solidFill>
            </a:endParaRPr>
          </a:p>
          <a:p>
            <a:endParaRPr lang="en-US" sz="2000" b="0" kern="0" dirty="0">
              <a:solidFill>
                <a:schemeClr val="tx1"/>
              </a:solidFill>
            </a:endParaRPr>
          </a:p>
          <a:p>
            <a:r>
              <a:rPr lang="en-US" sz="2000" b="0" kern="0" dirty="0">
                <a:solidFill>
                  <a:schemeClr val="tx1"/>
                </a:solidFill>
              </a:rPr>
              <a:t>Input (prompt) : Analisa </a:t>
            </a:r>
            <a:r>
              <a:rPr lang="en-US" sz="2000" b="0" kern="0" dirty="0" err="1">
                <a:solidFill>
                  <a:schemeClr val="tx1"/>
                </a:solidFill>
              </a:rPr>
              <a:t>este</a:t>
            </a:r>
            <a:r>
              <a:rPr lang="en-US" sz="2000" b="0" kern="0" dirty="0">
                <a:solidFill>
                  <a:schemeClr val="tx1"/>
                </a:solidFill>
              </a:rPr>
              <a:t> </a:t>
            </a:r>
            <a:r>
              <a:rPr lang="en-US" sz="2000" b="0" kern="0" dirty="0" err="1">
                <a:solidFill>
                  <a:schemeClr val="tx1"/>
                </a:solidFill>
              </a:rPr>
              <a:t>ficheiro</a:t>
            </a:r>
            <a:r>
              <a:rPr lang="en-US" sz="2000" b="0" kern="0" dirty="0">
                <a:solidFill>
                  <a:schemeClr val="tx1"/>
                </a:solidFill>
              </a:rPr>
              <a:t> word com um </a:t>
            </a:r>
            <a:r>
              <a:rPr lang="en-US" sz="2000" b="0" kern="0" dirty="0" err="1">
                <a:solidFill>
                  <a:schemeClr val="tx1"/>
                </a:solidFill>
              </a:rPr>
              <a:t>resumo</a:t>
            </a:r>
            <a:r>
              <a:rPr lang="en-US" sz="2000" b="0" kern="0" dirty="0">
                <a:solidFill>
                  <a:schemeClr val="tx1"/>
                </a:solidFill>
              </a:rPr>
              <a:t> dos daily meetings de um </a:t>
            </a:r>
            <a:r>
              <a:rPr lang="en-US" sz="2000" b="0" kern="0" dirty="0" err="1">
                <a:solidFill>
                  <a:schemeClr val="tx1"/>
                </a:solidFill>
              </a:rPr>
              <a:t>grupo</a:t>
            </a:r>
            <a:r>
              <a:rPr lang="en-US" sz="2000" b="0" kern="0" dirty="0">
                <a:solidFill>
                  <a:schemeClr val="tx1"/>
                </a:solidFill>
              </a:rPr>
              <a:t> de </a:t>
            </a:r>
            <a:r>
              <a:rPr lang="en-US" sz="2000" b="0" kern="0" dirty="0" err="1">
                <a:solidFill>
                  <a:schemeClr val="tx1"/>
                </a:solidFill>
              </a:rPr>
              <a:t>trabalho</a:t>
            </a:r>
            <a:r>
              <a:rPr lang="en-US" sz="2000" b="0" kern="0" dirty="0">
                <a:solidFill>
                  <a:schemeClr val="tx1"/>
                </a:solidFill>
              </a:rPr>
              <a:t> para um </a:t>
            </a:r>
            <a:r>
              <a:rPr lang="en-US" sz="2000" b="0" kern="0" dirty="0" err="1">
                <a:solidFill>
                  <a:schemeClr val="tx1"/>
                </a:solidFill>
              </a:rPr>
              <a:t>trabalho</a:t>
            </a:r>
            <a:r>
              <a:rPr lang="en-US" sz="2000" b="0" kern="0" dirty="0">
                <a:solidFill>
                  <a:schemeClr val="tx1"/>
                </a:solidFill>
              </a:rPr>
              <a:t> </a:t>
            </a:r>
            <a:r>
              <a:rPr lang="en-US" sz="2000" b="0" kern="0" dirty="0" err="1">
                <a:solidFill>
                  <a:schemeClr val="tx1"/>
                </a:solidFill>
              </a:rPr>
              <a:t>universitário</a:t>
            </a:r>
            <a:r>
              <a:rPr lang="en-US" sz="2000" b="0" kern="0" dirty="0">
                <a:solidFill>
                  <a:schemeClr val="tx1"/>
                </a:solidFill>
              </a:rPr>
              <a:t>. Analisa o </a:t>
            </a:r>
            <a:r>
              <a:rPr lang="en-US" sz="2000" b="0" kern="0" dirty="0" err="1">
                <a:solidFill>
                  <a:schemeClr val="tx1"/>
                </a:solidFill>
              </a:rPr>
              <a:t>nosso</a:t>
            </a:r>
            <a:r>
              <a:rPr lang="en-US" sz="2000" b="0" kern="0" dirty="0">
                <a:solidFill>
                  <a:schemeClr val="tx1"/>
                </a:solidFill>
              </a:rPr>
              <a:t> </a:t>
            </a:r>
            <a:r>
              <a:rPr lang="en-US" sz="2000" b="0" kern="0" dirty="0" err="1">
                <a:solidFill>
                  <a:schemeClr val="tx1"/>
                </a:solidFill>
              </a:rPr>
              <a:t>desempenho</a:t>
            </a:r>
            <a:r>
              <a:rPr lang="en-US" sz="2000" b="0" kern="0" dirty="0">
                <a:solidFill>
                  <a:schemeClr val="tx1"/>
                </a:solidFill>
              </a:rPr>
              <a:t> e </a:t>
            </a:r>
            <a:r>
              <a:rPr lang="en-US" sz="2000" b="0" kern="0" dirty="0" err="1">
                <a:solidFill>
                  <a:schemeClr val="tx1"/>
                </a:solidFill>
              </a:rPr>
              <a:t>apresenta</a:t>
            </a:r>
            <a:r>
              <a:rPr lang="en-US" sz="2000" b="0" kern="0" dirty="0">
                <a:solidFill>
                  <a:schemeClr val="tx1"/>
                </a:solidFill>
              </a:rPr>
              <a:t> </a:t>
            </a:r>
            <a:r>
              <a:rPr lang="en-US" sz="2000" b="0" kern="0" dirty="0" err="1">
                <a:solidFill>
                  <a:schemeClr val="tx1"/>
                </a:solidFill>
              </a:rPr>
              <a:t>pontos</a:t>
            </a:r>
            <a:r>
              <a:rPr lang="en-US" sz="2000" b="0" kern="0" dirty="0">
                <a:solidFill>
                  <a:schemeClr val="tx1"/>
                </a:solidFill>
              </a:rPr>
              <a:t> a </a:t>
            </a:r>
            <a:r>
              <a:rPr lang="en-US" sz="2000" b="0" kern="0" dirty="0" err="1">
                <a:solidFill>
                  <a:schemeClr val="tx1"/>
                </a:solidFill>
              </a:rPr>
              <a:t>melhorar</a:t>
            </a:r>
            <a:r>
              <a:rPr lang="en-US" sz="2000" b="0" kern="0" dirty="0">
                <a:solidFill>
                  <a:schemeClr val="tx1"/>
                </a:solidFill>
              </a:rPr>
              <a:t>.</a:t>
            </a:r>
          </a:p>
          <a:p>
            <a:endParaRPr lang="en-US" sz="2000" b="0" kern="0" dirty="0">
              <a:solidFill>
                <a:schemeClr val="tx1"/>
              </a:solidFill>
            </a:endParaRPr>
          </a:p>
          <a:p>
            <a:endParaRPr lang="en-US" sz="2000" b="0" kern="0" dirty="0">
              <a:solidFill>
                <a:schemeClr val="tx1"/>
              </a:solidFill>
            </a:endParaRPr>
          </a:p>
          <a:p>
            <a:endParaRPr lang="en-US" sz="2000" b="0" kern="0" dirty="0">
              <a:solidFill>
                <a:schemeClr val="tx1"/>
              </a:solidFill>
            </a:endParaRP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B1AA2CF4-8792-67A4-8B2A-672ED5B9D8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432930"/>
              </p:ext>
            </p:extLst>
          </p:nvPr>
        </p:nvGraphicFramePr>
        <p:xfrm>
          <a:off x="4817985" y="1808820"/>
          <a:ext cx="972905" cy="1554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00403" imgH="8624830" progId="Word.Document.12">
                  <p:embed/>
                </p:oleObj>
              </mc:Choice>
              <mc:Fallback>
                <p:oleObj name="Document" r:id="rId2" imgW="5400403" imgH="8624830" progId="Word.Document.12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B1AA2CF4-8792-67A4-8B2A-672ED5B9D8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17985" y="1808820"/>
                        <a:ext cx="972905" cy="1554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634187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4E430-2642-81CC-FC5F-10469D768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7C477A9-425C-670A-9E07-3A102D291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LLM performance assessment</a:t>
            </a:r>
            <a:endParaRPr lang="en-US" sz="3200" cap="none" dirty="0"/>
          </a:p>
        </p:txBody>
      </p:sp>
      <p:sp>
        <p:nvSpPr>
          <p:cNvPr id="2" name="Título 4">
            <a:extLst>
              <a:ext uri="{FF2B5EF4-FFF2-40B4-BE49-F238E27FC236}">
                <a16:creationId xmlns:a16="http://schemas.microsoft.com/office/drawing/2014/main" id="{5B8695FE-2C17-FCC1-CCC4-8717D8F253C2}"/>
              </a:ext>
            </a:extLst>
          </p:cNvPr>
          <p:cNvSpPr txBox="1">
            <a:spLocks/>
          </p:cNvSpPr>
          <p:nvPr/>
        </p:nvSpPr>
        <p:spPr>
          <a:xfrm>
            <a:off x="448800" y="1590337"/>
            <a:ext cx="9043200" cy="46927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lang="en-US" sz="2000" b="0" kern="0" dirty="0">
              <a:solidFill>
                <a:schemeClr val="tx1"/>
              </a:solidFill>
            </a:endParaRPr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41914A20-7452-6770-365F-62A72A9E05A5}"/>
              </a:ext>
            </a:extLst>
          </p:cNvPr>
          <p:cNvSpPr txBox="1">
            <a:spLocks/>
          </p:cNvSpPr>
          <p:nvPr/>
        </p:nvSpPr>
        <p:spPr>
          <a:xfrm>
            <a:off x="601200" y="1742737"/>
            <a:ext cx="9043200" cy="46927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sz="2000" b="0" kern="0" dirty="0">
                <a:solidFill>
                  <a:schemeClr val="tx1"/>
                </a:solidFill>
              </a:rPr>
              <a:t>Output file (include file as attachment):</a:t>
            </a:r>
          </a:p>
          <a:p>
            <a:endParaRPr lang="en-US" sz="2000" b="0" kern="0" dirty="0">
              <a:solidFill>
                <a:schemeClr val="tx1"/>
              </a:solidFill>
            </a:endParaRPr>
          </a:p>
          <a:p>
            <a:endParaRPr lang="en-US" sz="2000" b="0" kern="0" dirty="0">
              <a:solidFill>
                <a:schemeClr val="tx1"/>
              </a:solidFill>
            </a:endParaRPr>
          </a:p>
          <a:p>
            <a:endParaRPr lang="en-US" sz="2000" b="0" kern="0" dirty="0">
              <a:solidFill>
                <a:schemeClr val="tx1"/>
              </a:solidFill>
            </a:endParaRPr>
          </a:p>
          <a:p>
            <a:r>
              <a:rPr lang="en-US" sz="2000" b="0" kern="0" dirty="0">
                <a:solidFill>
                  <a:schemeClr val="tx1"/>
                </a:solidFill>
              </a:rPr>
              <a:t>Opinion about the output:</a:t>
            </a:r>
          </a:p>
          <a:p>
            <a:endParaRPr lang="en-US" sz="2000" b="0" kern="0" dirty="0">
              <a:solidFill>
                <a:schemeClr val="tx1"/>
              </a:solidFill>
            </a:endParaRPr>
          </a:p>
          <a:p>
            <a:r>
              <a:rPr lang="pt-PT" sz="2000" b="0" kern="0" dirty="0">
                <a:solidFill>
                  <a:schemeClr val="tx1"/>
                </a:solidFill>
              </a:rPr>
              <a:t>- O grupo demonstra organização e compromisso, mas enfrenta desafios principalmente relacionados a atrasos e resolução de bloqueadores técnicos. Com ajustes no planejamento e maior foco em suporte e </a:t>
            </a:r>
            <a:r>
              <a:rPr lang="pt-PT" sz="2000" b="0" kern="0" dirty="0" err="1">
                <a:solidFill>
                  <a:schemeClr val="tx1"/>
                </a:solidFill>
              </a:rPr>
              <a:t>retrospecções</a:t>
            </a:r>
            <a:r>
              <a:rPr lang="pt-PT" sz="2000" b="0" kern="0" dirty="0">
                <a:solidFill>
                  <a:schemeClr val="tx1"/>
                </a:solidFill>
              </a:rPr>
              <a:t>, o desempenho pode melhorar significativamente.</a:t>
            </a:r>
            <a:endParaRPr lang="en-US" sz="2000" b="0" kern="0" dirty="0">
              <a:solidFill>
                <a:schemeClr val="tx1"/>
              </a:solidFill>
            </a:endParaRP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A31D21E4-6368-88FC-1855-37A5D77C00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387886"/>
              </p:ext>
            </p:extLst>
          </p:nvPr>
        </p:nvGraphicFramePr>
        <p:xfrm>
          <a:off x="4933453" y="1742737"/>
          <a:ext cx="1055532" cy="1752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00403" imgH="8967922" progId="Word.Document.12">
                  <p:embed/>
                </p:oleObj>
              </mc:Choice>
              <mc:Fallback>
                <p:oleObj name="Document" r:id="rId2" imgW="5400403" imgH="8967922" progId="Word.Document.12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A31D21E4-6368-88FC-1855-37A5D77C00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33453" y="1742737"/>
                        <a:ext cx="1055532" cy="1752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4410042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Sprint Retrospective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6360EC-9833-4654-B8AD-2795D9E720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Date: 25 / 11 / 2024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46F64C-4411-4F59-B546-FCD8654F7B3C}"/>
              </a:ext>
            </a:extLst>
          </p:cNvPr>
          <p:cNvSpPr/>
          <p:nvPr/>
        </p:nvSpPr>
        <p:spPr>
          <a:xfrm>
            <a:off x="250869" y="2528901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What went well?</a:t>
            </a:r>
          </a:p>
          <a:p>
            <a:endParaRPr lang="en-US" u="sn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team’s communication and chemistry, as well as the workload/task division by all members.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estimates were more accurate compared to the last sprint.</a:t>
            </a:r>
          </a:p>
          <a:p>
            <a:endParaRPr lang="en-US" u="sng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B9FD58-6876-4E87-998E-ACA36985B86E}"/>
              </a:ext>
            </a:extLst>
          </p:cNvPr>
          <p:cNvSpPr/>
          <p:nvPr/>
        </p:nvSpPr>
        <p:spPr>
          <a:xfrm>
            <a:off x="3480763" y="2528901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What went wrong?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Online/In-person meetings could’ve been more productive.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group could’ve addressed issues better.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Better time management in order to achieve the milestones defined.</a:t>
            </a:r>
          </a:p>
          <a:p>
            <a:endParaRPr lang="en-US" u="sng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8E455-F8DD-4DEF-9E49-A26421870FC1}"/>
              </a:ext>
            </a:extLst>
          </p:cNvPr>
          <p:cNvSpPr/>
          <p:nvPr/>
        </p:nvSpPr>
        <p:spPr>
          <a:xfrm>
            <a:off x="6708195" y="2528900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What we’ve learned?</a:t>
            </a:r>
          </a:p>
          <a:p>
            <a:endParaRPr lang="en-US" u="sn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backlog’s importance in keeping track of each members productivity and issues one might be encountering.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Overall importance of teamwork.</a:t>
            </a:r>
          </a:p>
          <a:p>
            <a:endParaRPr lang="en-US" u="sng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254882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60AF2-FD58-E72D-83EF-8D677D3A4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B14FF8A-C42A-CC9A-74C2-35EE9425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Sprint Retrospective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5E1F438-0539-98F5-D50A-436650EA9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Date: 25 / 11 / 2024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416E1C-4950-D71D-123A-F724531983DC}"/>
              </a:ext>
            </a:extLst>
          </p:cNvPr>
          <p:cNvSpPr/>
          <p:nvPr/>
        </p:nvSpPr>
        <p:spPr>
          <a:xfrm>
            <a:off x="448801" y="2393886"/>
            <a:ext cx="9008400" cy="38254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Action items:</a:t>
            </a:r>
          </a:p>
          <a:p>
            <a:endParaRPr lang="en-US" u="sng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Overall the sprint went well as the team managed to complete all planned user stories and tasks while having a fair task division. This was possible due to great communication and mutual help.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Moving forward, the group must manage the time better or define more realistic milestones given the workload.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group members should also be more open / straightforward about issues they’re encountering in order for the group to address these issues as </a:t>
            </a:r>
            <a:r>
              <a:rPr lang="en-US">
                <a:solidFill>
                  <a:schemeClr val="tx1"/>
                </a:solidFill>
              </a:rPr>
              <a:t>a team.</a:t>
            </a:r>
            <a:endParaRPr lang="en-US" dirty="0">
              <a:solidFill>
                <a:schemeClr val="tx1"/>
              </a:solidFill>
            </a:endParaRPr>
          </a:p>
          <a:p>
            <a:endParaRPr lang="en-US" u="sng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479183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Overall Project </a:t>
            </a:r>
            <a:r>
              <a:rPr lang="en-US" sz="3200" cap="none" dirty="0" err="1">
                <a:solidFill>
                  <a:schemeClr val="tx1"/>
                </a:solidFill>
              </a:rPr>
              <a:t>perfomance</a:t>
            </a:r>
            <a:r>
              <a:rPr lang="en-US" sz="3200" cap="none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EEE97808-B786-5C10-6A83-416F88B5C6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Comments</a:t>
            </a:r>
            <a:r>
              <a:rPr lang="pt-PT" dirty="0">
                <a:solidFill>
                  <a:schemeClr val="tx1"/>
                </a:solidFill>
              </a:rPr>
              <a:t>:</a:t>
            </a:r>
          </a:p>
          <a:p>
            <a:endParaRPr lang="pt-PT" dirty="0">
              <a:solidFill>
                <a:schemeClr val="tx1"/>
              </a:solidFill>
            </a:endParaRPr>
          </a:p>
          <a:p>
            <a:r>
              <a:rPr lang="pt-PT" dirty="0">
                <a:solidFill>
                  <a:schemeClr val="tx1"/>
                </a:solidFill>
              </a:rPr>
              <a:t>- </a:t>
            </a:r>
            <a:r>
              <a:rPr lang="en-US" dirty="0">
                <a:solidFill>
                  <a:schemeClr val="tx1"/>
                </a:solidFill>
              </a:rPr>
              <a:t>LLM evaluation</a:t>
            </a:r>
            <a:r>
              <a:rPr lang="pt-PT" dirty="0">
                <a:solidFill>
                  <a:schemeClr val="tx1"/>
                </a:solidFill>
              </a:rPr>
              <a:t>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417797C-1297-547E-D29B-35BF35D93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585" y="3429000"/>
            <a:ext cx="7200800" cy="2934374"/>
          </a:xfrm>
          <a:prstGeom prst="rect">
            <a:avLst/>
          </a:prstGeom>
        </p:spPr>
      </p:pic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B44E0BB4-550E-0D27-B906-26DB52213E21}"/>
              </a:ext>
            </a:extLst>
          </p:cNvPr>
          <p:cNvSpPr/>
          <p:nvPr/>
        </p:nvSpPr>
        <p:spPr>
          <a:xfrm>
            <a:off x="3062790" y="2708920"/>
            <a:ext cx="675075" cy="11251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955380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am work">
            <a:extLst>
              <a:ext uri="{FF2B5EF4-FFF2-40B4-BE49-F238E27FC236}">
                <a16:creationId xmlns:a16="http://schemas.microsoft.com/office/drawing/2014/main" id="{63305713-9999-B782-17EA-DC85021DE3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9"/>
          <a:stretch/>
        </p:blipFill>
        <p:spPr bwMode="auto">
          <a:xfrm>
            <a:off x="0" y="947824"/>
            <a:ext cx="9906000" cy="591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Sprint planning – Sprint 2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E9589D4-96FD-42EC-88BF-AABA0DB7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226282"/>
              </p:ext>
            </p:extLst>
          </p:nvPr>
        </p:nvGraphicFramePr>
        <p:xfrm>
          <a:off x="1020165" y="2618910"/>
          <a:ext cx="7830870" cy="274319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3870430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SPRINT 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Number of stories: 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Number of bugs: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Number of tasks: 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Number of Management Tasks (Scrum)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Number of team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noProof="0" dirty="0"/>
                        <a:t>Planned: 5              Actual:  6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296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Total planned estimation vs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noProof="0" dirty="0"/>
                        <a:t>Planned hours: 140 hours 30 minutes</a:t>
                      </a:r>
                    </a:p>
                    <a:p>
                      <a:pPr lvl="0" algn="ctr">
                        <a:buNone/>
                      </a:pPr>
                      <a:r>
                        <a:rPr lang="en-US" noProof="0" dirty="0"/>
                        <a:t>Executed hours: 130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</a:tbl>
          </a:graphicData>
        </a:graphic>
      </p:graphicFrame>
      <p:sp>
        <p:nvSpPr>
          <p:cNvPr id="7" name="Marcador de Posição de Conteúdo 5">
            <a:extLst>
              <a:ext uri="{FF2B5EF4-FFF2-40B4-BE49-F238E27FC236}">
                <a16:creationId xmlns:a16="http://schemas.microsoft.com/office/drawing/2014/main" id="{6F8BAF59-30E8-4D49-87D9-D5A1CD648639}"/>
              </a:ext>
            </a:extLst>
          </p:cNvPr>
          <p:cNvSpPr txBox="1">
            <a:spLocks/>
          </p:cNvSpPr>
          <p:nvPr/>
        </p:nvSpPr>
        <p:spPr>
          <a:xfrm>
            <a:off x="448800" y="1626520"/>
            <a:ext cx="9043200" cy="71064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–"/>
              <a:defRPr sz="18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  <a:defRPr sz="16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–"/>
              <a:defRPr sz="14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»"/>
              <a:defRPr sz="12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Planned Start Date: 28/10/2024                                                Real Start Date:  15/11/2024  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Planned Finished Date:  24/11/2024                                         Real Finish Date: 24/11/2024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6794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000108"/>
            <a:ext cx="9219520" cy="571504"/>
          </a:xfrm>
        </p:spPr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planning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E9589D4-96FD-42EC-88BF-AABA0DB7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909589"/>
              </p:ext>
            </p:extLst>
          </p:nvPr>
        </p:nvGraphicFramePr>
        <p:xfrm>
          <a:off x="414000" y="1673805"/>
          <a:ext cx="9008401" cy="456182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886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1382241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792931">
                  <a:extLst>
                    <a:ext uri="{9D8B030D-6E8A-4147-A177-3AD203B41FA5}">
                      <a16:colId xmlns:a16="http://schemas.microsoft.com/office/drawing/2014/main" val="1777303491"/>
                    </a:ext>
                  </a:extLst>
                </a:gridCol>
                <a:gridCol w="1194399">
                  <a:extLst>
                    <a:ext uri="{9D8B030D-6E8A-4147-A177-3AD203B41FA5}">
                      <a16:colId xmlns:a16="http://schemas.microsoft.com/office/drawing/2014/main" val="2634392098"/>
                    </a:ext>
                  </a:extLst>
                </a:gridCol>
                <a:gridCol w="1405178">
                  <a:extLst>
                    <a:ext uri="{9D8B030D-6E8A-4147-A177-3AD203B41FA5}">
                      <a16:colId xmlns:a16="http://schemas.microsoft.com/office/drawing/2014/main" val="4052991344"/>
                    </a:ext>
                  </a:extLst>
                </a:gridCol>
                <a:gridCol w="1258883">
                  <a:extLst>
                    <a:ext uri="{9D8B030D-6E8A-4147-A177-3AD203B41FA5}">
                      <a16:colId xmlns:a16="http://schemas.microsoft.com/office/drawing/2014/main" val="3578044204"/>
                    </a:ext>
                  </a:extLst>
                </a:gridCol>
                <a:gridCol w="1258883">
                  <a:extLst>
                    <a:ext uri="{9D8B030D-6E8A-4147-A177-3AD203B41FA5}">
                      <a16:colId xmlns:a16="http://schemas.microsoft.com/office/drawing/2014/main" val="3147570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Assignment US</a:t>
                      </a:r>
                    </a:p>
                    <a:p>
                      <a:r>
                        <a:rPr lang="en-US" sz="1200" noProof="0" dirty="0"/>
                        <a:t>(as stated on project assignment)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/>
                        <a:t>Commited</a:t>
                      </a:r>
                      <a:r>
                        <a:rPr lang="en-US" noProof="0" dirty="0"/>
                        <a:t>?</a:t>
                      </a:r>
                    </a:p>
                    <a:p>
                      <a:pPr algn="ctr"/>
                      <a:r>
                        <a:rPr lang="en-US" sz="1200" noProof="0" dirty="0"/>
                        <a:t>(Yes / no according to team planning)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Todo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Blocked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USAC01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USAC02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USAC03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USAC04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USAC05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10296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USAC06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USAC07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0906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USAC08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3010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USAC09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63661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USAC10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82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37576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01276-A264-4074-3815-D494919A1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B895973-7549-7CB7-BEF7-A3A95036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000108"/>
            <a:ext cx="9219520" cy="571504"/>
          </a:xfrm>
        </p:spPr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planning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829A4680-B219-318A-4EFF-2A637981A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107809"/>
              </p:ext>
            </p:extLst>
          </p:nvPr>
        </p:nvGraphicFramePr>
        <p:xfrm>
          <a:off x="414000" y="1673805"/>
          <a:ext cx="9008401" cy="456182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886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1382241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792931">
                  <a:extLst>
                    <a:ext uri="{9D8B030D-6E8A-4147-A177-3AD203B41FA5}">
                      <a16:colId xmlns:a16="http://schemas.microsoft.com/office/drawing/2014/main" val="1777303491"/>
                    </a:ext>
                  </a:extLst>
                </a:gridCol>
                <a:gridCol w="1194399">
                  <a:extLst>
                    <a:ext uri="{9D8B030D-6E8A-4147-A177-3AD203B41FA5}">
                      <a16:colId xmlns:a16="http://schemas.microsoft.com/office/drawing/2014/main" val="2634392098"/>
                    </a:ext>
                  </a:extLst>
                </a:gridCol>
                <a:gridCol w="1405178">
                  <a:extLst>
                    <a:ext uri="{9D8B030D-6E8A-4147-A177-3AD203B41FA5}">
                      <a16:colId xmlns:a16="http://schemas.microsoft.com/office/drawing/2014/main" val="4052991344"/>
                    </a:ext>
                  </a:extLst>
                </a:gridCol>
                <a:gridCol w="1258883">
                  <a:extLst>
                    <a:ext uri="{9D8B030D-6E8A-4147-A177-3AD203B41FA5}">
                      <a16:colId xmlns:a16="http://schemas.microsoft.com/office/drawing/2014/main" val="3578044204"/>
                    </a:ext>
                  </a:extLst>
                </a:gridCol>
                <a:gridCol w="1258883">
                  <a:extLst>
                    <a:ext uri="{9D8B030D-6E8A-4147-A177-3AD203B41FA5}">
                      <a16:colId xmlns:a16="http://schemas.microsoft.com/office/drawing/2014/main" val="3147570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Assignment US</a:t>
                      </a:r>
                    </a:p>
                    <a:p>
                      <a:r>
                        <a:rPr lang="en-US" sz="1200" noProof="0" dirty="0"/>
                        <a:t>(as stated on project assignment)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/>
                        <a:t>Commited</a:t>
                      </a:r>
                      <a:r>
                        <a:rPr lang="en-US" noProof="0" dirty="0"/>
                        <a:t>?</a:t>
                      </a:r>
                    </a:p>
                    <a:p>
                      <a:pPr algn="ctr"/>
                      <a:r>
                        <a:rPr lang="en-US" sz="1200" noProof="0" dirty="0"/>
                        <a:t>(Yes / no according to team planning)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Todo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Blocked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USBD10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USBD11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USBD12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USBD13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USBD14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10296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USBD15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USBD16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0906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USBD17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3010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USBD18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63661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USBD19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82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245036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6EC03-B308-FB5E-30D5-9C3B28856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0B04056-76F3-E949-6E62-683611996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000108"/>
            <a:ext cx="9219520" cy="571504"/>
          </a:xfrm>
        </p:spPr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planning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799B8DC3-66DA-35C0-CB6E-7D2685459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979343"/>
              </p:ext>
            </p:extLst>
          </p:nvPr>
        </p:nvGraphicFramePr>
        <p:xfrm>
          <a:off x="414000" y="1673805"/>
          <a:ext cx="9008401" cy="456182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886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1382241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792931">
                  <a:extLst>
                    <a:ext uri="{9D8B030D-6E8A-4147-A177-3AD203B41FA5}">
                      <a16:colId xmlns:a16="http://schemas.microsoft.com/office/drawing/2014/main" val="1777303491"/>
                    </a:ext>
                  </a:extLst>
                </a:gridCol>
                <a:gridCol w="1194399">
                  <a:extLst>
                    <a:ext uri="{9D8B030D-6E8A-4147-A177-3AD203B41FA5}">
                      <a16:colId xmlns:a16="http://schemas.microsoft.com/office/drawing/2014/main" val="2634392098"/>
                    </a:ext>
                  </a:extLst>
                </a:gridCol>
                <a:gridCol w="1405178">
                  <a:extLst>
                    <a:ext uri="{9D8B030D-6E8A-4147-A177-3AD203B41FA5}">
                      <a16:colId xmlns:a16="http://schemas.microsoft.com/office/drawing/2014/main" val="4052991344"/>
                    </a:ext>
                  </a:extLst>
                </a:gridCol>
                <a:gridCol w="1258883">
                  <a:extLst>
                    <a:ext uri="{9D8B030D-6E8A-4147-A177-3AD203B41FA5}">
                      <a16:colId xmlns:a16="http://schemas.microsoft.com/office/drawing/2014/main" val="3578044204"/>
                    </a:ext>
                  </a:extLst>
                </a:gridCol>
                <a:gridCol w="1258883">
                  <a:extLst>
                    <a:ext uri="{9D8B030D-6E8A-4147-A177-3AD203B41FA5}">
                      <a16:colId xmlns:a16="http://schemas.microsoft.com/office/drawing/2014/main" val="3147570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Assignment US</a:t>
                      </a:r>
                    </a:p>
                    <a:p>
                      <a:r>
                        <a:rPr lang="en-US" sz="1200" noProof="0" dirty="0"/>
                        <a:t>(as stated on project assignment)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/>
                        <a:t>Commited</a:t>
                      </a:r>
                      <a:r>
                        <a:rPr lang="en-US" noProof="0" dirty="0"/>
                        <a:t>?</a:t>
                      </a:r>
                    </a:p>
                    <a:p>
                      <a:pPr algn="ctr"/>
                      <a:r>
                        <a:rPr lang="en-US" sz="1200" noProof="0" dirty="0"/>
                        <a:t>(Yes / no according to team planning)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Todo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Blocked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USEI08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USEI09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USEI10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USEI11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USEI12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10296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USEI13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USEI14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0906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USEI15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3010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USFA01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63661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USFA02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82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449995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E845D-75E2-221A-C688-C2E6AF064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0F56408-363A-E6BE-FF4D-CE07140F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000108"/>
            <a:ext cx="9219520" cy="571504"/>
          </a:xfrm>
        </p:spPr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planning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B05774F2-83E7-7400-0387-FB44D7920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014343"/>
              </p:ext>
            </p:extLst>
          </p:nvPr>
        </p:nvGraphicFramePr>
        <p:xfrm>
          <a:off x="414000" y="1673805"/>
          <a:ext cx="9008401" cy="456182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886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1382241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792931">
                  <a:extLst>
                    <a:ext uri="{9D8B030D-6E8A-4147-A177-3AD203B41FA5}">
                      <a16:colId xmlns:a16="http://schemas.microsoft.com/office/drawing/2014/main" val="1777303491"/>
                    </a:ext>
                  </a:extLst>
                </a:gridCol>
                <a:gridCol w="1194399">
                  <a:extLst>
                    <a:ext uri="{9D8B030D-6E8A-4147-A177-3AD203B41FA5}">
                      <a16:colId xmlns:a16="http://schemas.microsoft.com/office/drawing/2014/main" val="2634392098"/>
                    </a:ext>
                  </a:extLst>
                </a:gridCol>
                <a:gridCol w="1405178">
                  <a:extLst>
                    <a:ext uri="{9D8B030D-6E8A-4147-A177-3AD203B41FA5}">
                      <a16:colId xmlns:a16="http://schemas.microsoft.com/office/drawing/2014/main" val="4052991344"/>
                    </a:ext>
                  </a:extLst>
                </a:gridCol>
                <a:gridCol w="1258883">
                  <a:extLst>
                    <a:ext uri="{9D8B030D-6E8A-4147-A177-3AD203B41FA5}">
                      <a16:colId xmlns:a16="http://schemas.microsoft.com/office/drawing/2014/main" val="3578044204"/>
                    </a:ext>
                  </a:extLst>
                </a:gridCol>
                <a:gridCol w="1258883">
                  <a:extLst>
                    <a:ext uri="{9D8B030D-6E8A-4147-A177-3AD203B41FA5}">
                      <a16:colId xmlns:a16="http://schemas.microsoft.com/office/drawing/2014/main" val="3147570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Assignment US</a:t>
                      </a:r>
                    </a:p>
                    <a:p>
                      <a:r>
                        <a:rPr lang="en-US" sz="1200" noProof="0" dirty="0"/>
                        <a:t>(as stated on project assignment)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/>
                        <a:t>Commited</a:t>
                      </a:r>
                      <a:r>
                        <a:rPr lang="en-US" noProof="0" dirty="0"/>
                        <a:t>?</a:t>
                      </a:r>
                    </a:p>
                    <a:p>
                      <a:pPr algn="ctr"/>
                      <a:r>
                        <a:rPr lang="en-US" sz="1200" noProof="0" dirty="0"/>
                        <a:t>(Yes / no according to team planning)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Todo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Blocked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USLP03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USLP04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USLP05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10296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0906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3010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63661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82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68226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09C92-6533-459B-B793-05CE76CD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Work </a:t>
            </a:r>
            <a:r>
              <a:rPr lang="pt-PT" sz="3200" cap="none" dirty="0" err="1">
                <a:solidFill>
                  <a:schemeClr val="tx1"/>
                </a:solidFill>
              </a:rPr>
              <a:t>by</a:t>
            </a:r>
            <a:r>
              <a:rPr lang="pt-PT" sz="3200" cap="none" dirty="0">
                <a:solidFill>
                  <a:schemeClr val="tx1"/>
                </a:solidFill>
              </a:rPr>
              <a:t> team </a:t>
            </a:r>
            <a:r>
              <a:rPr lang="pt-PT" sz="3200" cap="none" dirty="0" err="1">
                <a:solidFill>
                  <a:schemeClr val="tx1"/>
                </a:solidFill>
              </a:rPr>
              <a:t>member</a:t>
            </a:r>
            <a:endParaRPr lang="pt-PT" sz="3200" cap="none" dirty="0">
              <a:solidFill>
                <a:schemeClr val="tx1"/>
              </a:solidFill>
            </a:endParaRP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CC0ADD5B-A00D-489E-9390-B75485840C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085851"/>
              </p:ext>
            </p:extLst>
          </p:nvPr>
        </p:nvGraphicFramePr>
        <p:xfrm>
          <a:off x="1622630" y="1673805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2576471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09C92-6533-459B-B793-05CE76CD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Work </a:t>
            </a:r>
            <a:r>
              <a:rPr lang="pt-PT" sz="3200" cap="none" dirty="0" err="1">
                <a:solidFill>
                  <a:schemeClr val="tx1"/>
                </a:solidFill>
              </a:rPr>
              <a:t>by</a:t>
            </a:r>
            <a:r>
              <a:rPr lang="pt-PT" sz="3200" cap="none" dirty="0">
                <a:solidFill>
                  <a:schemeClr val="tx1"/>
                </a:solidFill>
              </a:rPr>
              <a:t> </a:t>
            </a:r>
            <a:r>
              <a:rPr lang="pt-PT" sz="3200" cap="none" dirty="0" err="1">
                <a:solidFill>
                  <a:schemeClr val="tx1"/>
                </a:solidFill>
              </a:rPr>
              <a:t>type</a:t>
            </a:r>
            <a:endParaRPr lang="pt-PT" sz="3200" cap="none" dirty="0">
              <a:solidFill>
                <a:schemeClr val="tx1"/>
              </a:solidFill>
            </a:endParaRP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90ED7699-5188-411A-AA61-860BAD3DF6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6116503"/>
              </p:ext>
            </p:extLst>
          </p:nvPr>
        </p:nvGraphicFramePr>
        <p:xfrm>
          <a:off x="1487615" y="1898830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6292261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B96577C-34ED-48A2-A7FD-C6822D87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Issues / Assumptions / unanswered questions</a:t>
            </a:r>
            <a:endParaRPr lang="en-US" sz="3200" cap="none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765780B-B941-BB03-F491-AFEFC4822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845530"/>
              </p:ext>
            </p:extLst>
          </p:nvPr>
        </p:nvGraphicFramePr>
        <p:xfrm>
          <a:off x="414000" y="1673805"/>
          <a:ext cx="9129510" cy="461237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133955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1575175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1530170">
                  <a:extLst>
                    <a:ext uri="{9D8B030D-6E8A-4147-A177-3AD203B41FA5}">
                      <a16:colId xmlns:a16="http://schemas.microsoft.com/office/drawing/2014/main" val="1777303491"/>
                    </a:ext>
                  </a:extLst>
                </a:gridCol>
                <a:gridCol w="1890210">
                  <a:extLst>
                    <a:ext uri="{9D8B030D-6E8A-4147-A177-3AD203B41FA5}">
                      <a16:colId xmlns:a16="http://schemas.microsoft.com/office/drawing/2014/main" val="2634392098"/>
                    </a:ext>
                  </a:extLst>
                </a:gridCol>
              </a:tblGrid>
              <a:tr h="630070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/>
                        <a:t>Responsible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Date / sprint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Related issue / </a:t>
                      </a:r>
                    </a:p>
                    <a:p>
                      <a:pPr algn="ctr"/>
                      <a:r>
                        <a:rPr lang="en-US" noProof="0" dirty="0"/>
                        <a:t>item in Git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93430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There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was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an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issue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with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the</a:t>
                      </a:r>
                      <a:r>
                        <a:rPr lang="pt-PT" dirty="0"/>
                        <a:t> USEI13 as </a:t>
                      </a:r>
                      <a:r>
                        <a:rPr lang="pt-PT" dirty="0" err="1"/>
                        <a:t>the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client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clarifications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made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the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User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Story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confusing</a:t>
                      </a:r>
                      <a:r>
                        <a:rPr lang="pt-PT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Pedro Almeida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Sprint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USLP13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just"/>
                      <a:r>
                        <a:rPr lang="pt-PT" dirty="0" err="1"/>
                        <a:t>There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was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an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issue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with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the</a:t>
                      </a:r>
                      <a:r>
                        <a:rPr lang="pt-PT" dirty="0"/>
                        <a:t> USAC04 as Tiago </a:t>
                      </a:r>
                      <a:r>
                        <a:rPr lang="pt-PT" dirty="0" err="1"/>
                        <a:t>Correira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couldn’t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pass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the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unit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tests</a:t>
                      </a:r>
                      <a:r>
                        <a:rPr lang="pt-PT" dirty="0"/>
                        <a:t>.</a:t>
                      </a:r>
                    </a:p>
                    <a:p>
                      <a:pPr algn="ctr"/>
                      <a:endParaRPr lang="pt-PT" dirty="0"/>
                    </a:p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Tiago Correia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Sprint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USAC04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  <a:p>
                      <a:pPr lvl="0">
                        <a:buNone/>
                      </a:pPr>
                      <a:endParaRPr lang="pt-PT" dirty="0"/>
                    </a:p>
                    <a:p>
                      <a:pPr lvl="0">
                        <a:buNone/>
                      </a:pPr>
                      <a:endParaRPr lang="pt-PT" dirty="0"/>
                    </a:p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  <a:p>
                      <a:pPr lvl="0">
                        <a:buNone/>
                      </a:pPr>
                      <a:endParaRPr lang="pt-PT" dirty="0"/>
                    </a:p>
                    <a:p>
                      <a:pPr lvl="0">
                        <a:buNone/>
                      </a:pPr>
                      <a:endParaRPr lang="pt-PT" dirty="0"/>
                    </a:p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33615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1_ISEP">
  <a:themeElements>
    <a:clrScheme name="Laranja-avermelhad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36243B3C47804EAF5FFDD9F066FCC7" ma:contentTypeVersion="2" ma:contentTypeDescription="Create a new document." ma:contentTypeScope="" ma:versionID="0469372245184f18195408053fbf9b6d">
  <xsd:schema xmlns:xsd="http://www.w3.org/2001/XMLSchema" xmlns:xs="http://www.w3.org/2001/XMLSchema" xmlns:p="http://schemas.microsoft.com/office/2006/metadata/properties" xmlns:ns2="a1e3ca88-8ae5-4fd0-ba37-40ce669fcbb0" targetNamespace="http://schemas.microsoft.com/office/2006/metadata/properties" ma:root="true" ma:fieldsID="15cd5fdf54d7c5df31b4840e959455b1" ns2:_="">
    <xsd:import namespace="a1e3ca88-8ae5-4fd0-ba37-40ce669fcb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3ca88-8ae5-4fd0-ba37-40ce669fcb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92E48C-C6FF-44AE-8C78-D9681B66D3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e3ca88-8ae5-4fd0-ba37-40ce669fcb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984168-AABC-4753-B4EC-59CA9D0883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B87164-EF5F-43C8-917E-48B38ACAFD1E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a1e3ca88-8ae5-4fd0-ba37-40ce669fcbb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6588</TotalTime>
  <Words>1082</Words>
  <Application>Microsoft Office PowerPoint</Application>
  <PresentationFormat>Papel A4 (210x297 mm)</PresentationFormat>
  <Paragraphs>483</Paragraphs>
  <Slides>18</Slides>
  <Notes>0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3" baseType="lpstr">
      <vt:lpstr>Arial</vt:lpstr>
      <vt:lpstr>Calibri</vt:lpstr>
      <vt:lpstr>Kozuka Gothic Pro M</vt:lpstr>
      <vt:lpstr>1_ISEP</vt:lpstr>
      <vt:lpstr>Document</vt:lpstr>
      <vt:lpstr>Class 2DK2DL Group 123 SPRINT 2</vt:lpstr>
      <vt:lpstr>Sprint planning – Sprint 2</vt:lpstr>
      <vt:lpstr>Sprint planning</vt:lpstr>
      <vt:lpstr>Sprint planning</vt:lpstr>
      <vt:lpstr>Sprint planning</vt:lpstr>
      <vt:lpstr>Sprint planning</vt:lpstr>
      <vt:lpstr>Work by team member</vt:lpstr>
      <vt:lpstr>Work by type</vt:lpstr>
      <vt:lpstr>Issues / Assumptions / unanswered questions</vt:lpstr>
      <vt:lpstr>Daily Meetings</vt:lpstr>
      <vt:lpstr>Daily Meetings</vt:lpstr>
      <vt:lpstr>Daily Meetings</vt:lpstr>
      <vt:lpstr>LLM performance assessment (chatGPT or Copilot)</vt:lpstr>
      <vt:lpstr>LLM performance assessment</vt:lpstr>
      <vt:lpstr>Sprint Retrospective</vt:lpstr>
      <vt:lpstr>Sprint Retrospective</vt:lpstr>
      <vt:lpstr>Overall Project perfomance: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FlavioRamos</dc:creator>
  <cp:lastModifiedBy>Pedro Miguel Silva Da Costa Almeida</cp:lastModifiedBy>
  <cp:revision>476</cp:revision>
  <dcterms:created xsi:type="dcterms:W3CDTF">2010-10-20T15:48:12Z</dcterms:created>
  <dcterms:modified xsi:type="dcterms:W3CDTF">2024-11-29T13:55:12Z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0x0101005836243B3C47804EAF5FFDD9F066FCC7</vt:lpwstr>
  </property>
</Properties>
</file>