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5"/>
  </p:notesMasterIdLst>
  <p:sldIdLst>
    <p:sldId id="295" r:id="rId5"/>
    <p:sldId id="409" r:id="rId6"/>
    <p:sldId id="404" r:id="rId7"/>
    <p:sldId id="421" r:id="rId8"/>
    <p:sldId id="422" r:id="rId9"/>
    <p:sldId id="406" r:id="rId10"/>
    <p:sldId id="420" r:id="rId11"/>
    <p:sldId id="407" r:id="rId12"/>
    <p:sldId id="419" r:id="rId13"/>
    <p:sldId id="408" r:id="rId14"/>
    <p:sldId id="411" r:id="rId15"/>
    <p:sldId id="423" r:id="rId16"/>
    <p:sldId id="424" r:id="rId17"/>
    <p:sldId id="425" r:id="rId18"/>
    <p:sldId id="410" r:id="rId19"/>
    <p:sldId id="417" r:id="rId20"/>
    <p:sldId id="414" r:id="rId21"/>
    <p:sldId id="398" r:id="rId22"/>
    <p:sldId id="416" r:id="rId23"/>
    <p:sldId id="387" r:id="rId24"/>
  </p:sldIdLst>
  <p:sldSz cx="9906000" cy="6858000" type="A4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5432"/>
    <a:srgbClr val="404040"/>
    <a:srgbClr val="7F7F7F"/>
    <a:srgbClr val="FF8600"/>
    <a:srgbClr val="FF6600"/>
    <a:srgbClr val="5B5B5B"/>
    <a:srgbClr val="7F7F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3379D-5FD9-4839-9BDD-ED30CCC4CF33}" v="11" dt="2025-01-06T20:07:35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Estilo Claro 2 - Destaqu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Destaqu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38B1855-1B75-4FBE-930C-398BA8C253C6}" styleName="Estilo com Tema 2 - Destaqu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Estilo Claro 2 - Destaqu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3296810-A885-4BE3-A3E7-6D5BEEA58F35}" styleName="Estilo Médio 2 - Destaqu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84444" autoAdjust="0"/>
  </p:normalViewPr>
  <p:slideViewPr>
    <p:cSldViewPr>
      <p:cViewPr varScale="1">
        <p:scale>
          <a:sx n="59" d="100"/>
          <a:sy n="59" d="100"/>
        </p:scale>
        <p:origin x="1448" y="4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Keng" userId="4d7386182d4137d5" providerId="LiveId" clId="{0513379D-5FD9-4839-9BDD-ED30CCC4CF33}"/>
    <pc:docChg chg="undo custSel modSld">
      <pc:chgData name="Ricardo Keng" userId="4d7386182d4137d5" providerId="LiveId" clId="{0513379D-5FD9-4839-9BDD-ED30CCC4CF33}" dt="2025-01-06T20:07:37.829" v="199" actId="1076"/>
      <pc:docMkLst>
        <pc:docMk/>
      </pc:docMkLst>
      <pc:sldChg chg="modSp mod">
        <pc:chgData name="Ricardo Keng" userId="4d7386182d4137d5" providerId="LiveId" clId="{0513379D-5FD9-4839-9BDD-ED30CCC4CF33}" dt="2025-01-06T19:27:05.088" v="186" actId="20577"/>
        <pc:sldMkLst>
          <pc:docMk/>
          <pc:sldMk cId="4173375763" sldId="404"/>
        </pc:sldMkLst>
        <pc:graphicFrameChg chg="modGraphic">
          <ac:chgData name="Ricardo Keng" userId="4d7386182d4137d5" providerId="LiveId" clId="{0513379D-5FD9-4839-9BDD-ED30CCC4CF33}" dt="2025-01-06T19:27:05.088" v="186" actId="20577"/>
          <ac:graphicFrameMkLst>
            <pc:docMk/>
            <pc:sldMk cId="4173375763" sldId="404"/>
            <ac:graphicFrameMk id="2" creationId="{CE9589D4-96FD-42EC-88BF-AABA0DB75B49}"/>
          </ac:graphicFrameMkLst>
        </pc:graphicFrameChg>
      </pc:sldChg>
      <pc:sldChg chg="modSp mod">
        <pc:chgData name="Ricardo Keng" userId="4d7386182d4137d5" providerId="LiveId" clId="{0513379D-5FD9-4839-9BDD-ED30CCC4CF33}" dt="2025-01-06T15:25:46.460" v="18" actId="20577"/>
        <pc:sldMkLst>
          <pc:docMk/>
          <pc:sldMk cId="413634187" sldId="410"/>
        </pc:sldMkLst>
        <pc:graphicFrameChg chg="mod modGraphic">
          <ac:chgData name="Ricardo Keng" userId="4d7386182d4137d5" providerId="LiveId" clId="{0513379D-5FD9-4839-9BDD-ED30CCC4CF33}" dt="2025-01-06T15:25:46.460" v="18" actId="20577"/>
          <ac:graphicFrameMkLst>
            <pc:docMk/>
            <pc:sldMk cId="413634187" sldId="410"/>
            <ac:graphicFrameMk id="3" creationId="{445BC3DA-3813-2401-3EFC-57852D37343E}"/>
          </ac:graphicFrameMkLst>
        </pc:graphicFrameChg>
      </pc:sldChg>
      <pc:sldChg chg="addSp modSp mod">
        <pc:chgData name="Ricardo Keng" userId="4d7386182d4137d5" providerId="LiveId" clId="{0513379D-5FD9-4839-9BDD-ED30CCC4CF33}" dt="2025-01-06T15:35:57.710" v="164" actId="1076"/>
        <pc:sldMkLst>
          <pc:docMk/>
          <pc:sldMk cId="3049798719" sldId="414"/>
        </pc:sldMkLst>
        <pc:graphicFrameChg chg="add mod">
          <ac:chgData name="Ricardo Keng" userId="4d7386182d4137d5" providerId="LiveId" clId="{0513379D-5FD9-4839-9BDD-ED30CCC4CF33}" dt="2025-01-06T15:35:57.710" v="164" actId="1076"/>
          <ac:graphicFrameMkLst>
            <pc:docMk/>
            <pc:sldMk cId="3049798719" sldId="414"/>
            <ac:graphicFrameMk id="4" creationId="{EF5885E0-EC84-17A5-56D8-477318E6E21A}"/>
          </ac:graphicFrameMkLst>
        </pc:graphicFrameChg>
      </pc:sldChg>
      <pc:sldChg chg="modSp mod">
        <pc:chgData name="Ricardo Keng" userId="4d7386182d4137d5" providerId="LiveId" clId="{0513379D-5FD9-4839-9BDD-ED30CCC4CF33}" dt="2025-01-06T20:05:06.084" v="195" actId="1076"/>
        <pc:sldMkLst>
          <pc:docMk/>
          <pc:sldMk cId="3828088357" sldId="416"/>
        </pc:sldMkLst>
        <pc:spChg chg="mod">
          <ac:chgData name="Ricardo Keng" userId="4d7386182d4137d5" providerId="LiveId" clId="{0513379D-5FD9-4839-9BDD-ED30CCC4CF33}" dt="2025-01-06T20:05:06.084" v="195" actId="1076"/>
          <ac:spMkLst>
            <pc:docMk/>
            <pc:sldMk cId="3828088357" sldId="416"/>
            <ac:spMk id="3" creationId="{6F606718-2989-B059-CDFE-F9FF00A362A6}"/>
          </ac:spMkLst>
        </pc:spChg>
      </pc:sldChg>
      <pc:sldChg chg="modSp mod">
        <pc:chgData name="Ricardo Keng" userId="4d7386182d4137d5" providerId="LiveId" clId="{0513379D-5FD9-4839-9BDD-ED30CCC4CF33}" dt="2025-01-06T15:29:28.531" v="161" actId="20577"/>
        <pc:sldMkLst>
          <pc:docMk/>
          <pc:sldMk cId="2477432782" sldId="417"/>
        </pc:sldMkLst>
        <pc:graphicFrameChg chg="mod modGraphic">
          <ac:chgData name="Ricardo Keng" userId="4d7386182d4137d5" providerId="LiveId" clId="{0513379D-5FD9-4839-9BDD-ED30CCC4CF33}" dt="2025-01-06T15:29:28.531" v="161" actId="20577"/>
          <ac:graphicFrameMkLst>
            <pc:docMk/>
            <pc:sldMk cId="2477432782" sldId="417"/>
            <ac:graphicFrameMk id="3" creationId="{16BCA289-17A0-BB09-3F53-5B42EF9A1B50}"/>
          </ac:graphicFrameMkLst>
        </pc:graphicFrameChg>
      </pc:sldChg>
      <pc:sldChg chg="addSp delSp modSp mod">
        <pc:chgData name="Ricardo Keng" userId="4d7386182d4137d5" providerId="LiveId" clId="{0513379D-5FD9-4839-9BDD-ED30CCC4CF33}" dt="2025-01-06T20:07:37.829" v="199" actId="1076"/>
        <pc:sldMkLst>
          <pc:docMk/>
          <pc:sldMk cId="1034701807" sldId="419"/>
        </pc:sldMkLst>
        <pc:graphicFrameChg chg="add del mod">
          <ac:chgData name="Ricardo Keng" userId="4d7386182d4137d5" providerId="LiveId" clId="{0513379D-5FD9-4839-9BDD-ED30CCC4CF33}" dt="2025-01-06T20:05:17.986" v="196" actId="478"/>
          <ac:graphicFrameMkLst>
            <pc:docMk/>
            <pc:sldMk cId="1034701807" sldId="419"/>
            <ac:graphicFrameMk id="2" creationId="{35A1FFE6-C001-50A8-A3A5-733223194B89}"/>
          </ac:graphicFrameMkLst>
        </pc:graphicFrameChg>
        <pc:graphicFrameChg chg="add mod">
          <ac:chgData name="Ricardo Keng" userId="4d7386182d4137d5" providerId="LiveId" clId="{0513379D-5FD9-4839-9BDD-ED30CCC4CF33}" dt="2025-01-06T20:07:37.829" v="199" actId="1076"/>
          <ac:graphicFrameMkLst>
            <pc:docMk/>
            <pc:sldMk cId="1034701807" sldId="419"/>
            <ac:graphicFrameMk id="3" creationId="{066F0F27-0C56-7511-47E8-E677B9B0B15E}"/>
          </ac:graphicFrameMkLst>
        </pc:graphicFrameChg>
        <pc:graphicFrameChg chg="del">
          <ac:chgData name="Ricardo Keng" userId="4d7386182d4137d5" providerId="LiveId" clId="{0513379D-5FD9-4839-9BDD-ED30CCC4CF33}" dt="2025-01-06T19:58:49.759" v="187" actId="478"/>
          <ac:graphicFrameMkLst>
            <pc:docMk/>
            <pc:sldMk cId="1034701807" sldId="419"/>
            <ac:graphicFrameMk id="6" creationId="{2BF887C0-5DF2-4D41-801D-7439CE2C6EBE}"/>
          </ac:graphicFrameMkLst>
        </pc:graphicFrameChg>
      </pc:sldChg>
      <pc:sldChg chg="modSp mod">
        <pc:chgData name="Ricardo Keng" userId="4d7386182d4137d5" providerId="LiveId" clId="{0513379D-5FD9-4839-9BDD-ED30CCC4CF33}" dt="2025-01-06T15:18:41.515" v="4" actId="20577"/>
        <pc:sldMkLst>
          <pc:docMk/>
          <pc:sldMk cId="1618202439" sldId="422"/>
        </pc:sldMkLst>
        <pc:graphicFrameChg chg="modGraphic">
          <ac:chgData name="Ricardo Keng" userId="4d7386182d4137d5" providerId="LiveId" clId="{0513379D-5FD9-4839-9BDD-ED30CCC4CF33}" dt="2025-01-06T15:18:41.515" v="4" actId="20577"/>
          <ac:graphicFrameMkLst>
            <pc:docMk/>
            <pc:sldMk cId="1618202439" sldId="422"/>
            <ac:graphicFrameMk id="2" creationId="{0FA46DE4-F562-77D2-8213-4ED87E8F56A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Folha1!$A$2:$A$6</c:f>
              <c:strCache>
                <c:ptCount val="5"/>
                <c:pt idx="0">
                  <c:v>Ricardo Silva</c:v>
                </c:pt>
                <c:pt idx="1">
                  <c:v>Diogo Queiroz</c:v>
                </c:pt>
                <c:pt idx="2">
                  <c:v>Bruna Barbosa</c:v>
                </c:pt>
                <c:pt idx="3">
                  <c:v>Daniel Relva</c:v>
                </c:pt>
                <c:pt idx="4">
                  <c:v>Pedro Almeida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68</c:v>
                </c:pt>
                <c:pt idx="1">
                  <c:v>54</c:v>
                </c:pt>
                <c:pt idx="2">
                  <c:v>66</c:v>
                </c:pt>
                <c:pt idx="3">
                  <c:v>69</c:v>
                </c:pt>
                <c:pt idx="4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Hours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n. </a:t>
            </a:r>
            <a:r>
              <a:rPr lang="pt-PT" dirty="0" err="1"/>
              <a:t>tasks</a:t>
            </a:r>
            <a:endParaRPr lang="pt-P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Folha1!$B$1</c:f>
              <c:strCache>
                <c:ptCount val="1"/>
                <c:pt idx="0">
                  <c:v>Horas / tarefas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Folha1!$A$2:$A$6</c:f>
              <c:strCache>
                <c:ptCount val="5"/>
                <c:pt idx="0">
                  <c:v>Ricardo Silva</c:v>
                </c:pt>
                <c:pt idx="1">
                  <c:v>Diogo Queiroz</c:v>
                </c:pt>
                <c:pt idx="2">
                  <c:v>Daniel Relva</c:v>
                </c:pt>
                <c:pt idx="3">
                  <c:v>Bruna Barbosa</c:v>
                </c:pt>
                <c:pt idx="4">
                  <c:v>Pedro Almeida</c:v>
                </c:pt>
              </c:strCache>
            </c:strRef>
          </c:cat>
          <c:val>
            <c:numRef>
              <c:f>Folha1!$B$2:$B$6</c:f>
              <c:numCache>
                <c:formatCode>General</c:formatCode>
                <c:ptCount val="5"/>
                <c:pt idx="0">
                  <c:v>108.5</c:v>
                </c:pt>
                <c:pt idx="1">
                  <c:v>107</c:v>
                </c:pt>
                <c:pt idx="2">
                  <c:v>128.5</c:v>
                </c:pt>
                <c:pt idx="3">
                  <c:v>132.5</c:v>
                </c:pt>
                <c:pt idx="4">
                  <c:v>116.5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86-4A64-B307-80E9A35904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1907944"/>
        <c:axId val="691902368"/>
      </c:barChart>
      <c:catAx>
        <c:axId val="691907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2368"/>
        <c:crosses val="autoZero"/>
        <c:auto val="1"/>
        <c:lblAlgn val="ctr"/>
        <c:lblOffset val="100"/>
        <c:noMultiLvlLbl val="0"/>
      </c:catAx>
      <c:valAx>
        <c:axId val="69190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691907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 dirty="0" err="1"/>
              <a:t>Epic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</a:t>
            </a:r>
            <a:r>
              <a:rPr lang="pt-PT" dirty="0" err="1"/>
              <a:t>Component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UC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Folha1!$B$1</c:f>
              <c:strCache>
                <c:ptCount val="1"/>
                <c:pt idx="0">
                  <c:v>Componente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5E-44D3-AE05-D0CC3596364F}"/>
              </c:ext>
            </c:extLst>
          </c:dPt>
          <c:dPt>
            <c:idx val="1"/>
            <c:bubble3D val="0"/>
            <c:spPr>
              <a:solidFill>
                <a:schemeClr val="accent6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5E-44D3-AE05-D0CC3596364F}"/>
              </c:ext>
            </c:extLst>
          </c:dPt>
          <c:dPt>
            <c:idx val="2"/>
            <c:bubble3D val="0"/>
            <c:spPr>
              <a:solidFill>
                <a:schemeClr val="accent6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5E-44D3-AE05-D0CC3596364F}"/>
              </c:ext>
            </c:extLst>
          </c:dPt>
          <c:dPt>
            <c:idx val="3"/>
            <c:bubble3D val="0"/>
            <c:spPr>
              <a:solidFill>
                <a:schemeClr val="accent6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5E-44D3-AE05-D0CC3596364F}"/>
              </c:ext>
            </c:extLst>
          </c:dPt>
          <c:cat>
            <c:strRef>
              <c:f>Folha1!$A$2:$A$5</c:f>
              <c:strCache>
                <c:ptCount val="4"/>
                <c:pt idx="0">
                  <c:v>ESINF</c:v>
                </c:pt>
                <c:pt idx="1">
                  <c:v>ARQCP</c:v>
                </c:pt>
                <c:pt idx="2">
                  <c:v>LAPR3</c:v>
                </c:pt>
                <c:pt idx="3">
                  <c:v>BDDAD</c:v>
                </c:pt>
              </c:strCache>
            </c:strRef>
          </c:cat>
          <c:val>
            <c:numRef>
              <c:f>Folha1!$B$2:$B$5</c:f>
              <c:numCache>
                <c:formatCode>General</c:formatCode>
                <c:ptCount val="4"/>
                <c:pt idx="0">
                  <c:v>8.5</c:v>
                </c:pt>
                <c:pt idx="1">
                  <c:v>5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C6-47B5-9769-0633602DAA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AA918-AAAF-A948-AD9D-7282A6CA6554}" type="datetimeFigureOut">
              <a:rPr lang="en-US" smtClean="0"/>
              <a:pPr/>
              <a:t>1/6/2025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B708B-99F0-4F4A-8995-6044E0FFF0C7}" type="slidenum">
              <a:rPr lang="pt-PT" smtClean="0"/>
              <a:pPr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4209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Não colocar screenshots! Preencher manualmente os valores.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9728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9822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D450B-891C-1B2A-5E27-759EF7B2B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BEC1A199-CC3C-38BA-132A-76576B9D80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8BC7272D-CAEA-6664-398E-79ADA1CE0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Não colocar screenshots! Preencher manualmente os valores.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AB78E1E-4A77-6967-5D3A-2E696F631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196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6E6A-209B-75C0-817A-9998E898B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84CA91B-3FD4-F2BB-B4E0-AE5B52931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FF2E8418-9AB2-9783-26CF-B31A18A54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Não colocar screenshots! Preencher manualmente os valores.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D6EBC988-8EED-25D6-C648-CB04140C3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8059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 compilaram o registo de horas colocar as horas de trabalho, caso contrario utilizar o numero de tarefas ou algo que reflita a distribuição de trabalho.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0272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1CD30-5546-A56D-8631-B91964178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8B3016C-24DB-B51D-D33C-51695DEB3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E80B7C6-84EA-A905-ACE9-A52F64510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Se compilaram o registo de horas colocar as horas de trabalho, caso contrario utilizar o numero de tarefas ou algo que reflita a distribuição de trabalho.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D648BD4-770F-1B9C-0086-9BAE92F4D8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3627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Podem criar mais páginas se estas não forem suficientes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323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CA8F2-0491-33B3-CDE2-3E990A14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07D99205-D4FF-1949-6486-9E066F2069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6CA73AC-F6DD-6D93-3292-5EB43A044D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Podem criar mais páginas se estas não forem suficientes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2BE1C58-8AB1-FA31-B560-7AFA7933FE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73218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CEF67-393A-D3AA-26F9-16F6EAC01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BA83DD6-1DF4-BC36-9570-C14A29949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44FE186-7B3B-B4E3-626D-F251338B8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Podem criar mais páginas se estas não forem suficientes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B868849-5625-9F7B-CDA0-AA1D38364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2266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31065-9E23-5388-779B-9B740C1DF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1CF269F-E7D1-E044-617A-C3755D68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14BDD361-B20F-FFC5-E22F-D63F1E2F1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Podem criar mais páginas se estas não forem suficientes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AAEAF3F-6C03-69A0-470A-0B5786625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1B708B-99F0-4F4A-8995-6044E0FFF0C7}" type="slidenum">
              <a:rPr lang="pt-PT" smtClean="0"/>
              <a:pPr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891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3986928-2F1A-05D5-49A7-ECF44F7E6983}"/>
              </a:ext>
            </a:extLst>
          </p:cNvPr>
          <p:cNvSpPr/>
          <p:nvPr userDrawn="1"/>
        </p:nvSpPr>
        <p:spPr>
          <a:xfrm>
            <a:off x="1" y="1093304"/>
            <a:ext cx="9906000" cy="57646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bg1"/>
              </a:solidFill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14000" y="4000503"/>
            <a:ext cx="8182338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rgbClr val="A5AB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060492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650209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21517040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06/01/2025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9420808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79264868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 cap="all" baseline="0"/>
            </a:lvl1pPr>
          </a:lstStyle>
          <a:p>
            <a:r>
              <a:rPr lang="pt-PT" dirty="0"/>
              <a:t>Clique para editar o estilo »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14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06/01/2025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8" name="Marcador de Posição de Conteúdo 2"/>
          <p:cNvSpPr>
            <a:spLocks noGrp="1"/>
          </p:cNvSpPr>
          <p:nvPr>
            <p:ph sz="half" idx="13"/>
          </p:nvPr>
        </p:nvSpPr>
        <p:spPr>
          <a:xfrm>
            <a:off x="4968000" y="1696520"/>
            <a:ext cx="4500000" cy="4590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11A7A-C2E1-40A3-A304-BADFC0305F97}" type="datetimeFigureOut">
              <a:rPr lang="pt-PT" smtClean="0"/>
              <a:pPr/>
              <a:t>06/01/2025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6AC24-9121-4D27-8FE4-0595B5E1EC6D}" type="slidenum">
              <a:rPr lang="pt-PT" smtClean="0"/>
              <a:pPr/>
              <a:t>‹nº›</a:t>
            </a:fld>
            <a:endParaRPr lang="pt-PT"/>
          </a:p>
        </p:txBody>
      </p:sp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6106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 hasCustomPrompt="1"/>
          </p:nvPr>
        </p:nvSpPr>
        <p:spPr>
          <a:xfrm>
            <a:off x="685800" y="1714488"/>
            <a:ext cx="8610600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Em branc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osição do Título 1"/>
          <p:cNvSpPr>
            <a:spLocks noGrp="1"/>
          </p:cNvSpPr>
          <p:nvPr>
            <p:ph type="title"/>
          </p:nvPr>
        </p:nvSpPr>
        <p:spPr>
          <a:xfrm>
            <a:off x="685800" y="1066800"/>
            <a:ext cx="8534400" cy="571504"/>
          </a:xfrm>
          <a:prstGeom prst="rect">
            <a:avLst/>
          </a:prstGeom>
        </p:spPr>
        <p:txBody>
          <a:bodyPr vert="horz" lIns="90000" tIns="45720" rIns="91440" bIns="45720" rtlCol="0" anchor="t" anchorCtr="0">
            <a:noAutofit/>
          </a:bodyPr>
          <a:lstStyle/>
          <a:p>
            <a:r>
              <a:rPr lang="pt-PT" dirty="0"/>
              <a:t>TÍTULO</a:t>
            </a:r>
          </a:p>
        </p:txBody>
      </p:sp>
      <p:sp>
        <p:nvSpPr>
          <p:cNvPr id="6" name="Marcador de Posição do Texto 2"/>
          <p:cNvSpPr>
            <a:spLocks noGrp="1"/>
          </p:cNvSpPr>
          <p:nvPr>
            <p:ph idx="1"/>
          </p:nvPr>
        </p:nvSpPr>
        <p:spPr>
          <a:xfrm>
            <a:off x="685800" y="1714488"/>
            <a:ext cx="8534400" cy="4305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solidFill>
                  <a:srgbClr val="D9D9D9"/>
                </a:solidFill>
              </a:defRPr>
            </a:lvl1pPr>
            <a:lvl2pPr>
              <a:defRPr sz="1800">
                <a:solidFill>
                  <a:srgbClr val="D9D9D9"/>
                </a:solidFill>
              </a:defRPr>
            </a:lvl2pPr>
            <a:lvl3pPr>
              <a:defRPr sz="1800">
                <a:solidFill>
                  <a:srgbClr val="D9D9D9"/>
                </a:solidFill>
              </a:defRPr>
            </a:lvl3pPr>
            <a:lvl4pPr>
              <a:defRPr sz="1800">
                <a:solidFill>
                  <a:srgbClr val="D9D9D9"/>
                </a:solidFill>
              </a:defRPr>
            </a:lvl4pPr>
            <a:lvl5pPr>
              <a:defRPr sz="1800">
                <a:solidFill>
                  <a:srgbClr val="D9D9D9"/>
                </a:solidFill>
              </a:defRPr>
            </a:lvl5pPr>
          </a:lstStyle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 branc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534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0000"/>
              </a:buClr>
              <a:buFont typeface="Calibri"/>
              <a:buNone/>
              <a:defRPr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685800" y="1714488"/>
            <a:ext cx="8534399" cy="43053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•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–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Font typeface="Arial"/>
              <a:buChar char="■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–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400"/>
              </a:spcAft>
              <a:buSzPct val="100000"/>
              <a:buFont typeface="Arial"/>
              <a:buChar char="»"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61D1FC4-6243-41CD-9D5B-A6553C84873C}"/>
              </a:ext>
            </a:extLst>
          </p:cNvPr>
          <p:cNvSpPr/>
          <p:nvPr userDrawn="1"/>
        </p:nvSpPr>
        <p:spPr>
          <a:xfrm>
            <a:off x="579188" y="6525785"/>
            <a:ext cx="14510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b="1" i="1" err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Internal</a:t>
            </a:r>
            <a:r>
              <a:rPr lang="pt-PT" sz="1200" b="1" i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 Use </a:t>
            </a:r>
            <a:r>
              <a:rPr lang="pt-PT" sz="1200" b="1" i="1" err="1">
                <a:solidFill>
                  <a:schemeClr val="bg1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Calibri" panose="020F0502020204030204" pitchFamily="34" charset="0"/>
              </a:rPr>
              <a:t>Only</a:t>
            </a:r>
            <a:endParaRPr lang="pt-PT" sz="1200" i="1">
              <a:solidFill>
                <a:schemeClr val="bg1"/>
              </a:solidFill>
              <a:latin typeface="Kozuka Gothic Pro M" panose="020B0700000000000000" pitchFamily="34" charset="-128"/>
              <a:ea typeface="Kozuka Gothic Pro M" panose="020B0700000000000000" pitchFamily="34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65312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80967" y="4000503"/>
            <a:ext cx="8215370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90552" y="4808553"/>
            <a:ext cx="6848464" cy="40639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●"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○"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■"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●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○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Char char="■"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2406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898384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4000" y="1000108"/>
            <a:ext cx="9043200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414000" y="1714486"/>
            <a:ext cx="90432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991936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údo Dupl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771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414000" y="1696519"/>
            <a:ext cx="45000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4968000" y="1696519"/>
            <a:ext cx="4500000" cy="458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6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397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524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9082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pic" idx="2"/>
          </p:nvPr>
        </p:nvSpPr>
        <p:spPr>
          <a:xfrm>
            <a:off x="414000" y="1004400"/>
            <a:ext cx="9043200" cy="53099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3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None/>
              <a:defRPr sz="2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523843" y="5505467"/>
            <a:ext cx="5943599" cy="3524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523843" y="5929330"/>
            <a:ext cx="8858312" cy="2762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●"/>
              <a:defRPr sz="14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○"/>
              <a:defRPr sz="12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0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●"/>
              <a:defRPr sz="9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○"/>
              <a:defRPr sz="9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●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○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Char char="■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615563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 branc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5786477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7596206" y="6492898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6105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1714488"/>
            <a:ext cx="8610599" cy="457203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7145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2286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Font typeface="Arial"/>
              <a:buChar char="■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0"/>
              </a:spcBef>
              <a:spcAft>
                <a:spcPts val="400"/>
              </a:spcAft>
              <a:buClr>
                <a:srgbClr val="D8D8D8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187231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trada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/>
          <p:nvPr/>
        </p:nvSpPr>
        <p:spPr>
          <a:xfrm flipH="1">
            <a:off x="6764158" y="4953000"/>
            <a:ext cx="182741" cy="374710"/>
          </a:xfrm>
          <a:prstGeom prst="rect">
            <a:avLst/>
          </a:prstGeom>
          <a:solidFill>
            <a:schemeClr val="lt1">
              <a:alpha val="69803"/>
            </a:scheme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000" b="0" i="0" u="none" strike="noStrike" cap="none">
              <a:solidFill>
                <a:srgbClr val="00CAE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651278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ntra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159852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D0DF30C-F77B-4F2F-9EB1-3B93EBB0DB99}"/>
              </a:ext>
            </a:extLst>
          </p:cNvPr>
          <p:cNvSpPr/>
          <p:nvPr userDrawn="1"/>
        </p:nvSpPr>
        <p:spPr>
          <a:xfrm>
            <a:off x="324908" y="6390861"/>
            <a:ext cx="9214886" cy="467139"/>
          </a:xfrm>
          <a:prstGeom prst="roundRect">
            <a:avLst>
              <a:gd name="adj" fmla="val 6170"/>
            </a:avLst>
          </a:prstGeom>
          <a:solidFill>
            <a:srgbClr val="9A1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9A1A24"/>
              </a:solidFill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xfrm>
            <a:off x="495300" y="6492898"/>
            <a:ext cx="102867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xfrm>
            <a:off x="1666851" y="6492898"/>
            <a:ext cx="6831106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1" u="none" strike="noStrike" cap="none">
                <a:solidFill>
                  <a:srgbClr val="888888"/>
                </a:solidFill>
                <a:latin typeface="Kozuka Gothic Pro M" panose="020B0700000000000000" pitchFamily="34" charset="-128"/>
                <a:ea typeface="Kozuka Gothic Pro M" panose="020B0700000000000000" pitchFamily="34" charset="-128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PT" dirty="0"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632453" y="6492875"/>
            <a:ext cx="857255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pt-PT"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lang="pt-PT" sz="1200" b="0" i="0" u="none" strike="noStrike" cap="none" dirty="0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685800" y="1066800"/>
            <a:ext cx="8771399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lt1"/>
              </a:buClr>
              <a:buFont typeface="Calibri"/>
              <a:buNone/>
              <a:defRPr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3441222-7DC4-AAA3-4880-5CB78D81CC04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-10536"/>
            <a:ext cx="9906000" cy="99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6440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52" r:id="rId14"/>
    <p:sldLayoutId id="2147483655" r:id="rId15"/>
    <p:sldLayoutId id="2147483661" r:id="rId16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36CE6F5-8CA7-4383-A151-C2832D6337AE}"/>
              </a:ext>
            </a:extLst>
          </p:cNvPr>
          <p:cNvSpPr txBox="1"/>
          <p:nvPr/>
        </p:nvSpPr>
        <p:spPr>
          <a:xfrm>
            <a:off x="244593" y="4014065"/>
            <a:ext cx="891344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</a:pPr>
            <a:r>
              <a:rPr lang="pt-PT" sz="1400" dirty="0" err="1"/>
              <a:t>Group</a:t>
            </a:r>
            <a:r>
              <a:rPr lang="pt-PT" sz="1400" dirty="0"/>
              <a:t> </a:t>
            </a:r>
            <a:r>
              <a:rPr lang="pt-PT" sz="1400" dirty="0" err="1"/>
              <a:t>members</a:t>
            </a:r>
            <a:r>
              <a:rPr kumimoji="0" lang="pt-PT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0BB2CE-AD20-4EB4-9198-1AB0990B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19" y="2924670"/>
            <a:ext cx="8505945" cy="571503"/>
          </a:xfrm>
        </p:spPr>
        <p:txBody>
          <a:bodyPr/>
          <a:lstStyle/>
          <a:p>
            <a:pPr algn="ctr"/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2D</a:t>
            </a:r>
            <a:r>
              <a:rPr lang="en-US" sz="3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</a:t>
            </a:r>
            <a:r>
              <a:rPr lang="en-US" sz="3200" cap="none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x2DL Group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123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SPRINT 3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DB1D8FD1-20D5-4B6F-506E-F430DA26CEBA}"/>
              </a:ext>
            </a:extLst>
          </p:cNvPr>
          <p:cNvSpPr txBox="1">
            <a:spLocks/>
          </p:cNvSpPr>
          <p:nvPr/>
        </p:nvSpPr>
        <p:spPr>
          <a:xfrm>
            <a:off x="414000" y="2123855"/>
            <a:ext cx="8182338" cy="57150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0" i="0" u="none" strike="noStrike" cap="none">
                <a:solidFill>
                  <a:srgbClr val="A5ABB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pPr algn="ctr"/>
            <a:r>
              <a:rPr lang="en-US" sz="3200" kern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LAPR3 2024_2025</a:t>
            </a:r>
            <a:endParaRPr lang="en-US" sz="3200" kern="0" dirty="0">
              <a:solidFill>
                <a:schemeClr val="tx1"/>
              </a:solidFill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A7A502EE-944E-4A2F-52C8-1234A7F95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622664"/>
              </p:ext>
            </p:extLst>
          </p:nvPr>
        </p:nvGraphicFramePr>
        <p:xfrm>
          <a:off x="317484" y="4554125"/>
          <a:ext cx="9228475" cy="19802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5695">
                  <a:extLst>
                    <a:ext uri="{9D8B030D-6E8A-4147-A177-3AD203B41FA5}">
                      <a16:colId xmlns:a16="http://schemas.microsoft.com/office/drawing/2014/main" val="1786404924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3388003712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3217887647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2465101990"/>
                    </a:ext>
                  </a:extLst>
                </a:gridCol>
                <a:gridCol w="1845695">
                  <a:extLst>
                    <a:ext uri="{9D8B030D-6E8A-4147-A177-3AD203B41FA5}">
                      <a16:colId xmlns:a16="http://schemas.microsoft.com/office/drawing/2014/main" val="1554615450"/>
                    </a:ext>
                  </a:extLst>
                </a:gridCol>
              </a:tblGrid>
              <a:tr h="652897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Ricardo Silva</a:t>
                      </a:r>
                    </a:p>
                    <a:p>
                      <a:pPr algn="ctr"/>
                      <a:r>
                        <a:rPr lang="pt-PT" dirty="0"/>
                        <a:t>(1231500)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Diogo Queiroz </a:t>
                      </a:r>
                    </a:p>
                    <a:p>
                      <a:pPr algn="ctr"/>
                      <a:r>
                        <a:rPr lang="pt-PT" dirty="0"/>
                        <a:t>(1231899)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Bruna Barbosa </a:t>
                      </a:r>
                    </a:p>
                    <a:p>
                      <a:pPr algn="ctr"/>
                      <a:r>
                        <a:rPr lang="pt-PT" dirty="0"/>
                        <a:t>(1220672)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Daniel Relva</a:t>
                      </a:r>
                    </a:p>
                    <a:p>
                      <a:pPr algn="ctr"/>
                      <a:r>
                        <a:rPr lang="pt-PT" dirty="0"/>
                        <a:t>(1221674)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Pedro Almeida</a:t>
                      </a:r>
                    </a:p>
                    <a:p>
                      <a:pPr algn="ctr"/>
                      <a:r>
                        <a:rPr lang="pt-PT" dirty="0"/>
                        <a:t>(1231499)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333584"/>
                  </a:ext>
                </a:extLst>
              </a:tr>
              <a:tr h="1327323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  <a:p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27383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Issues / Assumptions / unanswered questions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765780B-B941-BB03-F491-AFEFC4822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19574"/>
              </p:ext>
            </p:extLst>
          </p:nvPr>
        </p:nvGraphicFramePr>
        <p:xfrm>
          <a:off x="414000" y="1673805"/>
          <a:ext cx="9129510" cy="4185655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13395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53017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89021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b="1" i="0" u="none" strike="noStrike" cap="none" noProof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Responsible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Date / sprint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Related issue / </a:t>
                      </a:r>
                    </a:p>
                    <a:p>
                      <a:pPr algn="ctr"/>
                      <a:r>
                        <a:rPr lang="en-US" noProof="0" dirty="0"/>
                        <a:t>item in Git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934305"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Issues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developing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user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story</a:t>
                      </a:r>
                      <a:r>
                        <a:rPr lang="pt-PT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Everyone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Sprint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USLP06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 err="1"/>
                        <a:t>Issues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developing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user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story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Everyone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Sprint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USLP07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  <a:p>
                      <a:pPr algn="ctr"/>
                      <a:r>
                        <a:rPr lang="pt-PT" dirty="0" err="1"/>
                        <a:t>Issues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developing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the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user</a:t>
                      </a:r>
                      <a:r>
                        <a:rPr lang="pt-PT" dirty="0"/>
                        <a:t> </a:t>
                      </a:r>
                      <a:r>
                        <a:rPr lang="pt-PT" dirty="0" err="1"/>
                        <a:t>story</a:t>
                      </a:r>
                      <a:endParaRPr lang="pt-PT" dirty="0"/>
                    </a:p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Everyone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Sprint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USLP08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33615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329E7-3FFD-D203-2288-6373118FC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4485DCF-CD7D-9487-0175-274A08E05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 (Sprint 3)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6298545B-B353-4200-A812-3BB5E336033D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A760796-9F6B-C0FD-165B-0762CD07E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22262"/>
              </p:ext>
            </p:extLst>
          </p:nvPr>
        </p:nvGraphicFramePr>
        <p:xfrm>
          <a:off x="414000" y="1673805"/>
          <a:ext cx="9129510" cy="47885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pt-PT" dirty="0"/>
                        <a:t>25/11/2024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2h15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26/11/2024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1h45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27/11/2024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1h30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28/11/2024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2h00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29/11/2024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0h45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30/11/2024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01/12/2024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0h30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02/12/2024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0h45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03/12/2024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04/12/2024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0h45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05/12/2024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85137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1BABD-F6FB-2F88-83A5-08F0ED17E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3186263-128C-721D-108D-D80C12B2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 (Sprint 3)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B6B82F88-E2AB-1227-FD59-0BC4D5C0FDBA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39E65CA-8676-4AB7-7584-B194ED611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26809"/>
              </p:ext>
            </p:extLst>
          </p:nvPr>
        </p:nvGraphicFramePr>
        <p:xfrm>
          <a:off x="414000" y="1673805"/>
          <a:ext cx="9129510" cy="47885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pt-PT" dirty="0"/>
                        <a:t>06/12/2024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07/12/2024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08/12/2024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09/12/2024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0h30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10/12/2024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1h30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11/12/2024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12/12/2024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0h30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13/12/2024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14/12/2024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0h45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15/12/2024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16/12/2024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9444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E2DED-793F-1FE3-0DB1-B7DE4F254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F934DC9-049D-719F-0345-39873FBC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 (Sprint 3)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F9A1F276-1870-F050-4503-1012AA9C4AC1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3FAADEC-017C-367C-E54E-D9C6078F2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117510"/>
              </p:ext>
            </p:extLst>
          </p:nvPr>
        </p:nvGraphicFramePr>
        <p:xfrm>
          <a:off x="414000" y="1673805"/>
          <a:ext cx="9129510" cy="47885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pt-PT" dirty="0"/>
                        <a:t>17/12/2024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1h30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18/12/2024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19/12/2024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20/12/2024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0h30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21/12/2024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22/12/2024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419839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23/12/2024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21399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26/12/2024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1h30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8934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27/12/2024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0h30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113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28/12/2024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6073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29/12/2024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2h00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5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63644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4F899-9454-498B-5939-26231351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B7F5452-04F8-F2C5-240A-71ACF7E7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Daily Meetings (Sprint 3)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00A31E35-8E63-8EF3-9CF0-C086ECA63521}"/>
              </a:ext>
            </a:extLst>
          </p:cNvPr>
          <p:cNvSpPr txBox="1">
            <a:spLocks/>
          </p:cNvSpPr>
          <p:nvPr/>
        </p:nvSpPr>
        <p:spPr>
          <a:xfrm>
            <a:off x="431400" y="1571611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8F03CFA-6B78-39DF-AE79-447C9F50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03671"/>
              </p:ext>
            </p:extLst>
          </p:nvPr>
        </p:nvGraphicFramePr>
        <p:xfrm>
          <a:off x="414000" y="1673805"/>
          <a:ext cx="9129510" cy="2563476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03685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4055970072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215135">
                  <a:extLst>
                    <a:ext uri="{9D8B030D-6E8A-4147-A177-3AD203B41FA5}">
                      <a16:colId xmlns:a16="http://schemas.microsoft.com/office/drawing/2014/main" val="3954452917"/>
                    </a:ext>
                  </a:extLst>
                </a:gridCol>
                <a:gridCol w="1170130">
                  <a:extLst>
                    <a:ext uri="{9D8B030D-6E8A-4147-A177-3AD203B41FA5}">
                      <a16:colId xmlns:a16="http://schemas.microsoft.com/office/drawing/2014/main" val="1328943202"/>
                    </a:ext>
                  </a:extLst>
                </a:gridCol>
              </a:tblGrid>
              <a:tr h="630070">
                <a:tc>
                  <a:txBody>
                    <a:bodyPr/>
                    <a:lstStyle/>
                    <a:p>
                      <a:r>
                        <a:rPr lang="en-US" sz="1200" noProof="0" dirty="0"/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noProof="0" dirty="0"/>
                        <a:t>Place / duration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noProof="0" dirty="0"/>
                        <a:t>Team member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450050">
                <a:tc>
                  <a:txBody>
                    <a:bodyPr/>
                    <a:lstStyle/>
                    <a:p>
                      <a:r>
                        <a:rPr lang="pt-PT" dirty="0"/>
                        <a:t>30/12/2024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0h20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02/01/2024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2h00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03/01/2024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2h15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19288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04/01/2024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2h00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47331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pt-PT" dirty="0"/>
                        <a:t>05/01/2024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Online / 3h00 min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756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369141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CB12B-83CD-A79C-40AB-A4F8FFB7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2D3FC9-4165-9BE5-544E-277A081A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tx1"/>
                </a:solidFill>
              </a:rPr>
              <a:t>LLM</a:t>
            </a:r>
            <a:r>
              <a:rPr lang="en-US" sz="3200" cap="none" dirty="0">
                <a:solidFill>
                  <a:schemeClr val="tx1"/>
                </a:solidFill>
              </a:rPr>
              <a:t> assessment (ChatGPT</a:t>
            </a:r>
            <a:r>
              <a:rPr lang="en-US" sz="3200" dirty="0">
                <a:solidFill>
                  <a:schemeClr val="tx1"/>
                </a:solidFill>
              </a:rPr>
              <a:t>, </a:t>
            </a:r>
            <a:r>
              <a:rPr lang="en-US" sz="3200" cap="none" dirty="0">
                <a:solidFill>
                  <a:schemeClr val="tx1"/>
                </a:solidFill>
              </a:rPr>
              <a:t>Copilot, or other)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7856DF50-9E5E-4610-FEB2-C4A38022FCFD}"/>
              </a:ext>
            </a:extLst>
          </p:cNvPr>
          <p:cNvSpPr txBox="1">
            <a:spLocks/>
          </p:cNvSpPr>
          <p:nvPr/>
        </p:nvSpPr>
        <p:spPr>
          <a:xfrm>
            <a:off x="448800" y="15903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45BC3DA-3813-2401-3EFC-57852D373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185505"/>
              </p:ext>
            </p:extLst>
          </p:nvPr>
        </p:nvGraphicFramePr>
        <p:xfrm>
          <a:off x="317485" y="1612501"/>
          <a:ext cx="9174514" cy="467054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58995">
                  <a:extLst>
                    <a:ext uri="{9D8B030D-6E8A-4147-A177-3AD203B41FA5}">
                      <a16:colId xmlns:a16="http://schemas.microsoft.com/office/drawing/2014/main" val="1522542378"/>
                    </a:ext>
                  </a:extLst>
                </a:gridCol>
                <a:gridCol w="1774532">
                  <a:extLst>
                    <a:ext uri="{9D8B030D-6E8A-4147-A177-3AD203B41FA5}">
                      <a16:colId xmlns:a16="http://schemas.microsoft.com/office/drawing/2014/main" val="243096510"/>
                    </a:ext>
                  </a:extLst>
                </a:gridCol>
                <a:gridCol w="2317123">
                  <a:extLst>
                    <a:ext uri="{9D8B030D-6E8A-4147-A177-3AD203B41FA5}">
                      <a16:colId xmlns:a16="http://schemas.microsoft.com/office/drawing/2014/main" val="1236004738"/>
                    </a:ext>
                  </a:extLst>
                </a:gridCol>
                <a:gridCol w="1575175">
                  <a:extLst>
                    <a:ext uri="{9D8B030D-6E8A-4147-A177-3AD203B41FA5}">
                      <a16:colId xmlns:a16="http://schemas.microsoft.com/office/drawing/2014/main" val="1394649953"/>
                    </a:ext>
                  </a:extLst>
                </a:gridCol>
                <a:gridCol w="1748689">
                  <a:extLst>
                    <a:ext uri="{9D8B030D-6E8A-4147-A177-3AD203B41FA5}">
                      <a16:colId xmlns:a16="http://schemas.microsoft.com/office/drawing/2014/main" val="1033662833"/>
                    </a:ext>
                  </a:extLst>
                </a:gridCol>
              </a:tblGrid>
              <a:tr h="10725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daily meeting records</a:t>
                      </a:r>
                      <a:endParaRPr lang="pt-PT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daily meeting records, status report and project assignment</a:t>
                      </a:r>
                      <a:endParaRPr lang="pt-PT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70454"/>
                  </a:ext>
                </a:extLst>
              </a:tr>
              <a:tr h="6654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</a:rPr>
                        <a:t>LLM Evaluation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</a:rPr>
                        <a:t> (</a:t>
                      </a:r>
                      <a:r>
                        <a:rPr lang="en-US" sz="1600" b="1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0-10</a:t>
                      </a: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</a:rPr>
                        <a:t>):</a:t>
                      </a:r>
                      <a:endParaRPr lang="pt-PT" sz="14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9/10 </a:t>
                      </a:r>
                      <a:endParaRPr lang="pt-PT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400" b="0" u="none" strike="noStrike" kern="100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8.5/10 </a:t>
                      </a:r>
                      <a:endParaRPr lang="pt-PT" sz="1400" b="0" i="0" u="none" strike="noStrike" kern="1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kern="100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Team Evaluation</a:t>
                      </a:r>
                    </a:p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kern="100" cap="none" dirty="0">
                          <a:solidFill>
                            <a:schemeClr val="bg1"/>
                          </a:solidFill>
                          <a:effectLst/>
                          <a:sym typeface="Arial"/>
                        </a:rPr>
                        <a:t> (0-10):</a:t>
                      </a:r>
                      <a:endParaRPr lang="pt-PT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8.5/10 </a:t>
                      </a:r>
                      <a:endParaRPr lang="pt-PT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040968"/>
                  </a:ext>
                </a:extLst>
              </a:tr>
              <a:tr h="293251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</a:rPr>
                        <a:t>LLM team and project assessment summary output:</a:t>
                      </a:r>
                      <a:endParaRPr lang="pt-PT" sz="14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1" dirty="0"/>
                        <a:t>Key Takeaways:</a:t>
                      </a:r>
                    </a:p>
                    <a:p>
                      <a:r>
                        <a:rPr lang="en-US" dirty="0"/>
                        <a:t>Despite minor delays, the team successfully completed the sprint while learning valuable lessons.</a:t>
                      </a:r>
                    </a:p>
                    <a:p>
                      <a:r>
                        <a:rPr lang="en-US" dirty="0"/>
                        <a:t>Focused efforts on balancing workloads and improving communication will enhance future performance.</a:t>
                      </a:r>
                    </a:p>
                    <a:p>
                      <a:r>
                        <a:rPr lang="en-US" dirty="0"/>
                        <a:t>The group demonstrated commendable dedication and resilience, laying a solid foundation for future projects.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400" b="0" i="0" u="none" strike="noStrike" kern="100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0470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3418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3F1F5-0BCD-D477-DDFA-D0AFB87CC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4">
            <a:extLst>
              <a:ext uri="{FF2B5EF4-FFF2-40B4-BE49-F238E27FC236}">
                <a16:creationId xmlns:a16="http://schemas.microsoft.com/office/drawing/2014/main" id="{7D648DEA-4270-E7F0-49D8-34C35B7F5580}"/>
              </a:ext>
            </a:extLst>
          </p:cNvPr>
          <p:cNvSpPr txBox="1">
            <a:spLocks/>
          </p:cNvSpPr>
          <p:nvPr/>
        </p:nvSpPr>
        <p:spPr>
          <a:xfrm>
            <a:off x="466899" y="1575176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6BCA289-17A0-BB09-3F53-5B42EF9A1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1577"/>
              </p:ext>
            </p:extLst>
          </p:nvPr>
        </p:nvGraphicFramePr>
        <p:xfrm>
          <a:off x="333759" y="1282109"/>
          <a:ext cx="9192615" cy="498577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62465">
                  <a:extLst>
                    <a:ext uri="{9D8B030D-6E8A-4147-A177-3AD203B41FA5}">
                      <a16:colId xmlns:a16="http://schemas.microsoft.com/office/drawing/2014/main" val="1522542378"/>
                    </a:ext>
                  </a:extLst>
                </a:gridCol>
                <a:gridCol w="4161921">
                  <a:extLst>
                    <a:ext uri="{9D8B030D-6E8A-4147-A177-3AD203B41FA5}">
                      <a16:colId xmlns:a16="http://schemas.microsoft.com/office/drawing/2014/main" val="243096510"/>
                    </a:ext>
                  </a:extLst>
                </a:gridCol>
                <a:gridCol w="1710190">
                  <a:extLst>
                    <a:ext uri="{9D8B030D-6E8A-4147-A177-3AD203B41FA5}">
                      <a16:colId xmlns:a16="http://schemas.microsoft.com/office/drawing/2014/main" val="900234592"/>
                    </a:ext>
                  </a:extLst>
                </a:gridCol>
                <a:gridCol w="1558039">
                  <a:extLst>
                    <a:ext uri="{9D8B030D-6E8A-4147-A177-3AD203B41FA5}">
                      <a16:colId xmlns:a16="http://schemas.microsoft.com/office/drawing/2014/main" val="3028002324"/>
                    </a:ext>
                  </a:extLst>
                </a:gridCol>
              </a:tblGrid>
              <a:tr h="98265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noProof="0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Comments on LLM Evaluation: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4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1400" b="0" i="0" u="none" strike="noStrike" kern="100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pt-PT" sz="14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team </a:t>
                      </a:r>
                      <a:r>
                        <a:rPr lang="pt-PT" sz="1400" b="0" i="0" u="none" strike="noStrike" kern="100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agrees</a:t>
                      </a:r>
                      <a:r>
                        <a:rPr lang="pt-PT" sz="14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0" i="0" u="none" strike="noStrike" kern="100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</a:t>
                      </a:r>
                      <a:r>
                        <a:rPr lang="pt-PT" sz="14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0" i="0" u="none" strike="noStrike" kern="100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</a:t>
                      </a:r>
                      <a:r>
                        <a:rPr lang="pt-PT" sz="1400" b="0" i="0" u="none" strike="noStrike" kern="100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LLM output</a:t>
                      </a: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  <a:sym typeface="Arial"/>
                        </a:rPr>
                        <a:t>Team valuation on LLM comments (Very Good, Good, Medium, Bad)::</a:t>
                      </a:r>
                      <a:endParaRPr lang="pt-PT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t-PT" sz="20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Very</a:t>
                      </a:r>
                      <a:r>
                        <a:rPr lang="pt-PT" sz="20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20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pt-PT" sz="20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740013"/>
                  </a:ext>
                </a:extLst>
              </a:tr>
              <a:tr h="59887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pt-PT" sz="1400" b="1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b="1" i="0" u="none" strike="noStrike" kern="100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LLM improvement ideas</a:t>
                      </a:r>
                      <a:endParaRPr lang="pt-PT" sz="1400" b="1" i="0" u="none" strike="noStrike" kern="100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302236"/>
                  </a:ext>
                </a:extLst>
              </a:tr>
              <a:tr h="18614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</a:rPr>
                        <a:t>Ask LLM for 4 improvements ideas:</a:t>
                      </a:r>
                      <a:endParaRPr lang="pt-PT" sz="14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b="1" dirty="0"/>
                        <a:t>Enhance Communication:</a:t>
                      </a:r>
                      <a:r>
                        <a:rPr lang="en-US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Optimize Workload Distribution: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Start Sprints Earlier: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Improve Retrospective Practices:</a:t>
                      </a:r>
                      <a:endParaRPr lang="en-US" dirty="0"/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483409"/>
                  </a:ext>
                </a:extLst>
              </a:tr>
              <a:tr h="154280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</a:rPr>
                        <a:t>Which ideas would you implement? (1, 2, 3, 4?)</a:t>
                      </a:r>
                      <a:endParaRPr lang="pt-PT" sz="14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PT" sz="1400" b="1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PT" sz="14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lang="pt-PT" sz="14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team </a:t>
                      </a:r>
                      <a:r>
                        <a:rPr lang="pt-PT" sz="14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agrees</a:t>
                      </a:r>
                      <a:r>
                        <a:rPr lang="pt-PT" sz="14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that</a:t>
                      </a:r>
                      <a:r>
                        <a:rPr lang="pt-PT" sz="14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all</a:t>
                      </a:r>
                      <a:r>
                        <a:rPr lang="pt-PT" sz="14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ideas</a:t>
                      </a:r>
                      <a:r>
                        <a:rPr lang="pt-PT" sz="14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should</a:t>
                      </a:r>
                      <a:r>
                        <a:rPr lang="pt-PT" sz="14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be</a:t>
                      </a:r>
                      <a:r>
                        <a:rPr lang="pt-PT" sz="14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pt-PT" sz="14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implemented</a:t>
                      </a:r>
                      <a:r>
                        <a:rPr lang="pt-PT" sz="14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5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432782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8FE47-4170-737B-8575-3E520854F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6CEB03B-D1A2-9948-7498-A600D00C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LLM performance assessment</a:t>
            </a:r>
            <a:endParaRPr lang="en-US" sz="3200" cap="none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C0F995A6-9670-33B3-E0D5-1D1A63752A26}"/>
              </a:ext>
            </a:extLst>
          </p:cNvPr>
          <p:cNvSpPr txBox="1">
            <a:spLocks/>
          </p:cNvSpPr>
          <p:nvPr/>
        </p:nvSpPr>
        <p:spPr>
          <a:xfrm>
            <a:off x="448800" y="15903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 lang="en-US" sz="2000" b="0" kern="0" dirty="0">
              <a:solidFill>
                <a:schemeClr val="tx1"/>
              </a:solidFill>
            </a:endParaRPr>
          </a:p>
        </p:txBody>
      </p:sp>
      <p:sp>
        <p:nvSpPr>
          <p:cNvPr id="3" name="Título 4">
            <a:extLst>
              <a:ext uri="{FF2B5EF4-FFF2-40B4-BE49-F238E27FC236}">
                <a16:creationId xmlns:a16="http://schemas.microsoft.com/office/drawing/2014/main" id="{A22F0679-8785-D734-53FB-DD84F37398A5}"/>
              </a:ext>
            </a:extLst>
          </p:cNvPr>
          <p:cNvSpPr txBox="1">
            <a:spLocks/>
          </p:cNvSpPr>
          <p:nvPr/>
        </p:nvSpPr>
        <p:spPr>
          <a:xfrm>
            <a:off x="601200" y="1742737"/>
            <a:ext cx="9043200" cy="469270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libri"/>
              <a:buNone/>
              <a:defRPr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2000" b="0" kern="0" dirty="0">
                <a:solidFill>
                  <a:schemeClr val="tx1"/>
                </a:solidFill>
              </a:rPr>
              <a:t>Include here as attachment a file with the input and output prompt</a:t>
            </a:r>
          </a:p>
          <a:p>
            <a:endParaRPr lang="en-US" sz="20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F5885E0-EC84-17A5-56D8-477318E6E2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764624"/>
              </p:ext>
            </p:extLst>
          </p:nvPr>
        </p:nvGraphicFramePr>
        <p:xfrm>
          <a:off x="5313040" y="2216519"/>
          <a:ext cx="1896246" cy="305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00403" imgH="8701513" progId="Word.Document.12">
                  <p:embed/>
                </p:oleObj>
              </mc:Choice>
              <mc:Fallback>
                <p:oleObj name="Document" r:id="rId3" imgW="5400403" imgH="8701513" progId="Word.Document.12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EF5885E0-EC84-17A5-56D8-477318E6E2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3040" y="2216519"/>
                        <a:ext cx="1896246" cy="3055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798719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Final Sprint Retrospective (FLAP)  </a:t>
            </a:r>
            <a:r>
              <a:rPr lang="en-US" sz="1600" dirty="0">
                <a:solidFill>
                  <a:schemeClr val="tx1"/>
                </a:solidFill>
              </a:rPr>
              <a:t>Date: 06/01/2025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3200" cap="none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46F64C-4411-4F59-B546-FCD8654F7B3C}"/>
              </a:ext>
            </a:extLst>
          </p:cNvPr>
          <p:cNvSpPr/>
          <p:nvPr/>
        </p:nvSpPr>
        <p:spPr>
          <a:xfrm>
            <a:off x="448800" y="1714487"/>
            <a:ext cx="2884020" cy="28846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Future considerations: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Start the sprint development earlier;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Make sure the team maintains contact during lecture stoppages, especially during holidays;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B9FD58-6876-4E87-998E-ACA36985B86E}"/>
              </a:ext>
            </a:extLst>
          </p:cNvPr>
          <p:cNvSpPr/>
          <p:nvPr/>
        </p:nvSpPr>
        <p:spPr>
          <a:xfrm>
            <a:off x="3535342" y="1721636"/>
            <a:ext cx="2970330" cy="288464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Lessons Learned: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Better task division, so no one gets overworked;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Communication importance;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Respect between all team members;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B8E455-F8DD-4DEF-9E49-A26421870FC1}"/>
              </a:ext>
            </a:extLst>
          </p:cNvPr>
          <p:cNvSpPr/>
          <p:nvPr/>
        </p:nvSpPr>
        <p:spPr>
          <a:xfrm>
            <a:off x="6656684" y="1721636"/>
            <a:ext cx="2800516" cy="28774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u="sng" dirty="0">
                <a:solidFill>
                  <a:schemeClr val="tx1"/>
                </a:solidFill>
              </a:rPr>
              <a:t>Problem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Communication between team members;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C5F6B887-26BF-1BB6-8E70-81F188D3D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800" y="4742007"/>
            <a:ext cx="9007938" cy="15619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27000" indent="0">
              <a:buNone/>
            </a:pPr>
            <a:r>
              <a:rPr lang="en-US" u="sng" dirty="0">
                <a:solidFill>
                  <a:schemeClr val="tx1"/>
                </a:solidFill>
              </a:rPr>
              <a:t>Accomplishments: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tx1"/>
                </a:solidFill>
              </a:rPr>
              <a:t>Better understanding of real work situations, problem solving as a team, overcoming adverse situations.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5488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2CD9A-A6B3-4B07-0147-82C89E59F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68FE494-922C-E1E1-79A1-7A1F0B467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Overall Final Project Mood:</a:t>
            </a:r>
          </a:p>
        </p:txBody>
      </p:sp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C4182299-A087-9A61-ABDB-1B05269A2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r>
              <a:rPr lang="en-US" dirty="0">
                <a:solidFill>
                  <a:schemeClr val="tx1"/>
                </a:solidFill>
              </a:rPr>
              <a:t>Independently on the team performance, what's the final Team feeling: 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127000" indent="0">
              <a:buNone/>
            </a:pPr>
            <a:r>
              <a:rPr lang="en-US" dirty="0">
                <a:solidFill>
                  <a:schemeClr val="tx1"/>
                </a:solidFill>
              </a:rPr>
              <a:t>Justification: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tx1"/>
                </a:solidFill>
              </a:rPr>
              <a:t>The final sprint didn´t go as planned / expected.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BA9DB45-4731-47F1-F774-251BCAFA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615" y="2438890"/>
            <a:ext cx="6728791" cy="2299857"/>
          </a:xfrm>
          <a:prstGeom prst="rect">
            <a:avLst/>
          </a:prstGeom>
        </p:spPr>
      </p:pic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6F606718-2989-B059-CDFE-F9FF00A362A6}"/>
              </a:ext>
            </a:extLst>
          </p:cNvPr>
          <p:cNvSpPr/>
          <p:nvPr/>
        </p:nvSpPr>
        <p:spPr>
          <a:xfrm>
            <a:off x="5898105" y="2111680"/>
            <a:ext cx="405045" cy="6544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8088357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cap="none" dirty="0">
                <a:solidFill>
                  <a:schemeClr val="tx1"/>
                </a:solidFill>
              </a:rPr>
              <a:t>Sprint planning – Sprint 1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81367"/>
              </p:ext>
            </p:extLst>
          </p:nvPr>
        </p:nvGraphicFramePr>
        <p:xfrm>
          <a:off x="1020165" y="2618910"/>
          <a:ext cx="7830870" cy="2743197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960440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3870430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SPRINT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stories: 30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Number of bugs: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tasks and Sub-Tasks: 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Management Tasks (Scrum):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Number of 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Planned: 5              Actual: 5 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noProof="0" dirty="0"/>
                        <a:t>Total planned estimation vs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noProof="0" dirty="0"/>
                        <a:t>Planned hours: 138</a:t>
                      </a:r>
                    </a:p>
                    <a:p>
                      <a:pPr lvl="0" algn="ctr">
                        <a:buNone/>
                      </a:pPr>
                      <a:r>
                        <a:rPr lang="en-US" noProof="0" dirty="0"/>
                        <a:t>Executed hours: 156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</a:tbl>
          </a:graphicData>
        </a:graphic>
      </p:graphicFrame>
      <p:sp>
        <p:nvSpPr>
          <p:cNvPr id="7" name="Marcador de Posição de Conteúdo 5">
            <a:extLst>
              <a:ext uri="{FF2B5EF4-FFF2-40B4-BE49-F238E27FC236}">
                <a16:creationId xmlns:a16="http://schemas.microsoft.com/office/drawing/2014/main" id="{6F8BAF59-30E8-4D49-87D9-D5A1CD648639}"/>
              </a:ext>
            </a:extLst>
          </p:cNvPr>
          <p:cNvSpPr txBox="1">
            <a:spLocks/>
          </p:cNvSpPr>
          <p:nvPr/>
        </p:nvSpPr>
        <p:spPr>
          <a:xfrm>
            <a:off x="448800" y="1626520"/>
            <a:ext cx="9043200" cy="71064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-3429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•"/>
              <a:defRPr sz="20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1pPr>
            <a:lvl2pPr marL="742950" indent="-28575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8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2pPr>
            <a:lvl3pPr marL="11430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None/>
              <a:defRPr sz="16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3pPr>
            <a:lvl4pPr marL="16002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–"/>
              <a:defRPr sz="14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4pPr>
            <a:lvl5pPr marL="2057400" indent="-228600" algn="l" defTabSz="914400" rtl="0" eaLnBrk="1" latinLnBrk="0" hangingPunct="1">
              <a:spcBef>
                <a:spcPts val="0"/>
              </a:spcBef>
              <a:spcAft>
                <a:spcPts val="400"/>
              </a:spcAft>
              <a:buFont typeface="Arial" pitchFamily="34" charset="0"/>
              <a:buChar char="»"/>
              <a:defRPr sz="1200" kern="1200">
                <a:solidFill>
                  <a:schemeClr val="bg1">
                    <a:lumMod val="85000"/>
                  </a:schemeClr>
                </a:solidFill>
                <a:latin typeface="Calibri"/>
                <a:ea typeface="+mn-ea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Start Date:  25/11/2024                                               Real Start Date: 25/11/2024  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</a:rPr>
              <a:t>Planned Finished Date:  05/01/2025                                         Real Finish Date: 06/01/2025</a:t>
            </a:r>
          </a:p>
          <a:p>
            <a:pPr marL="0" indent="0">
              <a:buFont typeface="Arial" pitchFamily="34" charset="0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7943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eam work">
            <a:extLst>
              <a:ext uri="{FF2B5EF4-FFF2-40B4-BE49-F238E27FC236}">
                <a16:creationId xmlns:a16="http://schemas.microsoft.com/office/drawing/2014/main" id="{63305713-9999-B782-17EA-DC85021DE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9"/>
          <a:stretch/>
        </p:blipFill>
        <p:spPr bwMode="auto">
          <a:xfrm>
            <a:off x="0" y="947824"/>
            <a:ext cx="9906000" cy="591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87CCFBD-63B6-4340-92B3-5E03879F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E9589D4-96FD-42EC-88BF-AABA0DB75B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122059"/>
              </p:ext>
            </p:extLst>
          </p:nvPr>
        </p:nvGraphicFramePr>
        <p:xfrm>
          <a:off x="414000" y="1673806"/>
          <a:ext cx="9008401" cy="4583519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812503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465680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USAC15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USAC16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USAC17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USAC18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43999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USBD20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USBD21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37576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EAD70-BDBB-984D-BB94-CAB72D280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631E01-DD85-DAF8-95D8-73036DB2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18A9764-FF26-6640-DDB6-7951427E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61447"/>
              </p:ext>
            </p:extLst>
          </p:nvPr>
        </p:nvGraphicFramePr>
        <p:xfrm>
          <a:off x="414000" y="1673806"/>
          <a:ext cx="9008401" cy="4721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812503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USBD22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USBD23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USBD24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USBD25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USBD26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USBD27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USBD28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USBD29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6905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USBD30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USEI17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25826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5B112-E0A5-2B10-4B80-81CD09370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51F0B98-E0E2-6C09-294F-C9098FC4F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000108"/>
            <a:ext cx="9219520" cy="571504"/>
          </a:xfrm>
        </p:spPr>
        <p:txBody>
          <a:bodyPr/>
          <a:lstStyle/>
          <a:p>
            <a:r>
              <a:rPr lang="en-US" sz="3200" cap="none">
                <a:solidFill>
                  <a:schemeClr val="tx1"/>
                </a:solidFill>
              </a:rPr>
              <a:t>Sprint planning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0FA46DE4-F562-77D2-8213-4ED87E8F5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28252"/>
              </p:ext>
            </p:extLst>
          </p:nvPr>
        </p:nvGraphicFramePr>
        <p:xfrm>
          <a:off x="414000" y="1673806"/>
          <a:ext cx="9008401" cy="4721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5886">
                  <a:extLst>
                    <a:ext uri="{9D8B030D-6E8A-4147-A177-3AD203B41FA5}">
                      <a16:colId xmlns:a16="http://schemas.microsoft.com/office/drawing/2014/main" val="3798560086"/>
                    </a:ext>
                  </a:extLst>
                </a:gridCol>
                <a:gridCol w="1382241">
                  <a:extLst>
                    <a:ext uri="{9D8B030D-6E8A-4147-A177-3AD203B41FA5}">
                      <a16:colId xmlns:a16="http://schemas.microsoft.com/office/drawing/2014/main" val="477562216"/>
                    </a:ext>
                  </a:extLst>
                </a:gridCol>
                <a:gridCol w="792931">
                  <a:extLst>
                    <a:ext uri="{9D8B030D-6E8A-4147-A177-3AD203B41FA5}">
                      <a16:colId xmlns:a16="http://schemas.microsoft.com/office/drawing/2014/main" val="1777303491"/>
                    </a:ext>
                  </a:extLst>
                </a:gridCol>
                <a:gridCol w="1194399">
                  <a:extLst>
                    <a:ext uri="{9D8B030D-6E8A-4147-A177-3AD203B41FA5}">
                      <a16:colId xmlns:a16="http://schemas.microsoft.com/office/drawing/2014/main" val="2634392098"/>
                    </a:ext>
                  </a:extLst>
                </a:gridCol>
                <a:gridCol w="1405178">
                  <a:extLst>
                    <a:ext uri="{9D8B030D-6E8A-4147-A177-3AD203B41FA5}">
                      <a16:colId xmlns:a16="http://schemas.microsoft.com/office/drawing/2014/main" val="405299134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578044204"/>
                    </a:ext>
                  </a:extLst>
                </a:gridCol>
                <a:gridCol w="1258883">
                  <a:extLst>
                    <a:ext uri="{9D8B030D-6E8A-4147-A177-3AD203B41FA5}">
                      <a16:colId xmlns:a16="http://schemas.microsoft.com/office/drawing/2014/main" val="3147570245"/>
                    </a:ext>
                  </a:extLst>
                </a:gridCol>
              </a:tblGrid>
              <a:tr h="812503">
                <a:tc>
                  <a:txBody>
                    <a:bodyPr/>
                    <a:lstStyle/>
                    <a:p>
                      <a:r>
                        <a:rPr lang="en-US" noProof="0" dirty="0"/>
                        <a:t>Assignment US</a:t>
                      </a:r>
                    </a:p>
                    <a:p>
                      <a:r>
                        <a:rPr lang="en-US" sz="1200" noProof="0" dirty="0"/>
                        <a:t>(as stated on project assignment)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Commited</a:t>
                      </a:r>
                      <a:r>
                        <a:rPr lang="en-US" noProof="0" dirty="0"/>
                        <a:t>?</a:t>
                      </a:r>
                    </a:p>
                    <a:p>
                      <a:pPr algn="ctr"/>
                      <a:r>
                        <a:rPr lang="en-US" sz="1200" noProof="0" dirty="0"/>
                        <a:t>(Yes / no according to team planning)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Todo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/>
                        <a:t>Done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Blocked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111211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USEI18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14903"/>
                  </a:ext>
                </a:extLst>
              </a:tr>
              <a:tr h="353052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USEI19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54498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USEI20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709446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USEI21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3517871"/>
                  </a:ext>
                </a:extLst>
              </a:tr>
              <a:tr h="353051"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USEI22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3102962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989459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USEI24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09061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dirty="0"/>
                        <a:t>USLP06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1020"/>
                  </a:ext>
                </a:extLst>
              </a:tr>
              <a:tr h="6905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USLP07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636612"/>
                  </a:ext>
                </a:extLst>
              </a:tr>
              <a:tr h="3530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USLP08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 err="1"/>
                        <a:t>yes</a:t>
                      </a: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pt-PT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pt-P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282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202439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r>
              <a:rPr lang="pt-PT" sz="3200" cap="none" dirty="0">
                <a:solidFill>
                  <a:schemeClr val="tx1"/>
                </a:solidFill>
              </a:rPr>
              <a:t> (Sprint 3)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CC0ADD5B-A00D-489E-9390-B75485840C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3250441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4257647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F6725-230E-4EA2-EC90-D8214701A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4A6E9-50A3-CEB6-F0E3-949C65340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team </a:t>
            </a:r>
            <a:r>
              <a:rPr lang="pt-PT" sz="3200" cap="none" dirty="0" err="1">
                <a:solidFill>
                  <a:schemeClr val="tx1"/>
                </a:solidFill>
              </a:rPr>
              <a:t>member</a:t>
            </a:r>
            <a:r>
              <a:rPr lang="pt-PT" sz="3200" cap="none" dirty="0">
                <a:solidFill>
                  <a:schemeClr val="tx1"/>
                </a:solidFill>
              </a:rPr>
              <a:t> (</a:t>
            </a:r>
            <a:r>
              <a:rPr lang="pt-PT" sz="3200" cap="none" dirty="0" err="1">
                <a:solidFill>
                  <a:schemeClr val="tx1"/>
                </a:solidFill>
              </a:rPr>
              <a:t>All</a:t>
            </a:r>
            <a:r>
              <a:rPr lang="pt-PT" sz="3200" cap="none" dirty="0">
                <a:solidFill>
                  <a:schemeClr val="tx1"/>
                </a:solidFill>
              </a:rPr>
              <a:t> Sprints)</a:t>
            </a: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880AEBF7-F413-3C87-22D9-C099289047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1871745"/>
              </p:ext>
            </p:extLst>
          </p:nvPr>
        </p:nvGraphicFramePr>
        <p:xfrm>
          <a:off x="1622630" y="1673805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52038035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09C92-6533-459B-B793-05CE76CD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Work </a:t>
            </a:r>
            <a:r>
              <a:rPr lang="pt-PT" sz="3200" cap="none" dirty="0" err="1">
                <a:solidFill>
                  <a:schemeClr val="tx1"/>
                </a:solidFill>
              </a:rPr>
              <a:t>by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type</a:t>
            </a:r>
            <a:endParaRPr lang="pt-PT" sz="3200" cap="none" dirty="0">
              <a:solidFill>
                <a:schemeClr val="tx1"/>
              </a:solidFill>
            </a:endParaRPr>
          </a:p>
        </p:txBody>
      </p:sp>
      <p:graphicFrame>
        <p:nvGraphicFramePr>
          <p:cNvPr id="5" name="Gráfico 4">
            <a:extLst>
              <a:ext uri="{FF2B5EF4-FFF2-40B4-BE49-F238E27FC236}">
                <a16:creationId xmlns:a16="http://schemas.microsoft.com/office/drawing/2014/main" id="{90ED7699-5188-411A-AA61-860BAD3DF6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950424"/>
              </p:ext>
            </p:extLst>
          </p:nvPr>
        </p:nvGraphicFramePr>
        <p:xfrm>
          <a:off x="1487615" y="1898830"/>
          <a:ext cx="6604000" cy="4402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29226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B96577C-34ED-48A2-A7FD-C6822D87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cap="none" dirty="0">
                <a:solidFill>
                  <a:schemeClr val="tx1"/>
                </a:solidFill>
              </a:rPr>
              <a:t>Sprint </a:t>
            </a:r>
            <a:r>
              <a:rPr lang="pt-PT" sz="3200" cap="none" dirty="0" err="1">
                <a:solidFill>
                  <a:schemeClr val="tx1"/>
                </a:solidFill>
              </a:rPr>
              <a:t>Burndown</a:t>
            </a:r>
            <a:r>
              <a:rPr lang="pt-PT" sz="3200" cap="none" dirty="0">
                <a:solidFill>
                  <a:schemeClr val="tx1"/>
                </a:solidFill>
              </a:rPr>
              <a:t> </a:t>
            </a:r>
            <a:r>
              <a:rPr lang="pt-PT" sz="3200" cap="none" dirty="0" err="1">
                <a:solidFill>
                  <a:schemeClr val="tx1"/>
                </a:solidFill>
              </a:rPr>
              <a:t>Chart</a:t>
            </a:r>
            <a:endParaRPr lang="pt-PT" sz="3200" cap="none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66F0F27-0C56-7511-47E8-E677B9B0B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423087"/>
              </p:ext>
            </p:extLst>
          </p:nvPr>
        </p:nvGraphicFramePr>
        <p:xfrm>
          <a:off x="2207695" y="1853825"/>
          <a:ext cx="5093911" cy="3460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376261" imgH="8407591" progId="Excel.Sheet.12">
                  <p:embed/>
                </p:oleObj>
              </mc:Choice>
              <mc:Fallback>
                <p:oleObj name="Worksheet" r:id="rId2" imgW="12376261" imgH="8407591" progId="Excel.Shee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066F0F27-0C56-7511-47E8-E677B9B0B1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7695" y="1853825"/>
                        <a:ext cx="5093911" cy="3460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470180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ISEP">
  <a:themeElements>
    <a:clrScheme name="Laranja-avermelhad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04904d-c619-4467-a32f-09812827fd8e">
      <Terms xmlns="http://schemas.microsoft.com/office/infopath/2007/PartnerControls"/>
    </lcf76f155ced4ddcb4097134ff3c332f>
    <TaxCatchAll xmlns="b4fdeaeb-cd21-48a0-91d3-a71b662e0a0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52B1E44048D8469E872E4EAE2C3404" ma:contentTypeVersion="11" ma:contentTypeDescription="Criar um novo documento." ma:contentTypeScope="" ma:versionID="5d6bea2526e958e85fe4b0fdb202b19b">
  <xsd:schema xmlns:xsd="http://www.w3.org/2001/XMLSchema" xmlns:xs="http://www.w3.org/2001/XMLSchema" xmlns:p="http://schemas.microsoft.com/office/2006/metadata/properties" xmlns:ns2="ed04904d-c619-4467-a32f-09812827fd8e" xmlns:ns3="b4fdeaeb-cd21-48a0-91d3-a71b662e0a05" targetNamespace="http://schemas.microsoft.com/office/2006/metadata/properties" ma:root="true" ma:fieldsID="bffbf4134176b596353c185a581a363d" ns2:_="" ns3:_="">
    <xsd:import namespace="ed04904d-c619-4467-a32f-09812827fd8e"/>
    <xsd:import namespace="b4fdeaeb-cd21-48a0-91d3-a71b662e0a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4904d-c619-4467-a32f-09812827fd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m" ma:readOnly="false" ma:fieldId="{5cf76f15-5ced-4ddc-b409-7134ff3c332f}" ma:taxonomyMulti="true" ma:sspId="abd39c20-4416-4a86-a41d-df69d8f2de9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fdeaeb-cd21-48a0-91d3-a71b662e0a0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f915ae7b-29a8-45ec-b859-842c81a716b0}" ma:internalName="TaxCatchAll" ma:showField="CatchAllData" ma:web="b4fdeaeb-cd21-48a0-91d3-a71b662e0a0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B87164-EF5F-43C8-917E-48B38ACAFD1E}">
  <ds:schemaRefs>
    <ds:schemaRef ds:uri="http://schemas.microsoft.com/office/2006/metadata/properties"/>
    <ds:schemaRef ds:uri="b4fdeaeb-cd21-48a0-91d3-a71b662e0a05"/>
    <ds:schemaRef ds:uri="ed04904d-c619-4467-a32f-09812827fd8e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3706E8-7DEF-45BC-8335-95BA84D3C3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04904d-c619-4467-a32f-09812827fd8e"/>
    <ds:schemaRef ds:uri="b4fdeaeb-cd21-48a0-91d3-a71b662e0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984168-AABC-4753-B4EC-59CA9D0883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7454</TotalTime>
  <Words>1280</Words>
  <Application>Microsoft Office PowerPoint</Application>
  <PresentationFormat>Papel A4 (210x297 mm)</PresentationFormat>
  <Paragraphs>553</Paragraphs>
  <Slides>20</Slides>
  <Notes>10</Notes>
  <HiddenSlides>0</HiddenSlides>
  <MMClips>0</MMClips>
  <ScaleCrop>false</ScaleCrop>
  <HeadingPairs>
    <vt:vector size="8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2</vt:i4>
      </vt:variant>
      <vt:variant>
        <vt:lpstr>Títulos dos diapositivos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Kozuka Gothic Pro M</vt:lpstr>
      <vt:lpstr>1_ISEP</vt:lpstr>
      <vt:lpstr>Folha de Cálculo do Microsoft Excel</vt:lpstr>
      <vt:lpstr>Document</vt:lpstr>
      <vt:lpstr>Class 2DKx2DL Group 123 SPRINT 3</vt:lpstr>
      <vt:lpstr>Sprint planning – Sprint 1</vt:lpstr>
      <vt:lpstr>Sprint planning</vt:lpstr>
      <vt:lpstr>Sprint planning</vt:lpstr>
      <vt:lpstr>Sprint planning</vt:lpstr>
      <vt:lpstr>Work by team member (Sprint 3)</vt:lpstr>
      <vt:lpstr>Work by team member (All Sprints)</vt:lpstr>
      <vt:lpstr>Work by type</vt:lpstr>
      <vt:lpstr>Sprint Burndown Chart</vt:lpstr>
      <vt:lpstr>Issues / Assumptions / unanswered questions</vt:lpstr>
      <vt:lpstr>Daily Meetings (Sprint 3)</vt:lpstr>
      <vt:lpstr>Daily Meetings (Sprint 3)</vt:lpstr>
      <vt:lpstr>Daily Meetings (Sprint 3)</vt:lpstr>
      <vt:lpstr>Daily Meetings (Sprint 3)</vt:lpstr>
      <vt:lpstr>LLM assessment (ChatGPT, Copilot, or other)</vt:lpstr>
      <vt:lpstr>Apresentação do PowerPoint</vt:lpstr>
      <vt:lpstr>LLM performance assessment</vt:lpstr>
      <vt:lpstr>Final Sprint Retrospective (FLAP)  Date: 06/01/2025 </vt:lpstr>
      <vt:lpstr>Overall Final Project Mood: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FlavioRamos</dc:creator>
  <cp:lastModifiedBy>Ricardo Keng</cp:lastModifiedBy>
  <cp:revision>471</cp:revision>
  <dcterms:created xsi:type="dcterms:W3CDTF">2010-10-20T15:48:12Z</dcterms:created>
  <dcterms:modified xsi:type="dcterms:W3CDTF">2025-01-06T20:07:39Z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0x010100BA52B1E44048D8469E872E4EAE2C3404</vt:lpwstr>
  </property>
  <property fmtid="{D5CDD505-2E9C-101B-9397-08002B2CF9AE}" pid="3" name="MediaServiceImageTags">
    <vt:lpwstr/>
  </property>
</Properties>
</file>