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58" r:id="rId4"/>
    <p:sldId id="259" r:id="rId5"/>
    <p:sldId id="270" r:id="rId6"/>
    <p:sldId id="271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BB6"/>
    <a:srgbClr val="FFFAF4"/>
    <a:srgbClr val="FFFBF4"/>
    <a:srgbClr val="A89462"/>
    <a:srgbClr val="000000"/>
    <a:srgbClr val="CAB799"/>
    <a:srgbClr val="FFFF99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93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1002" y="66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C077-B0A7-4A93-9C74-FBAEC2FCC478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B90D-BBAC-4487-9EBB-39236E047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25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C077-B0A7-4A93-9C74-FBAEC2FCC478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B90D-BBAC-4487-9EBB-39236E047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70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C077-B0A7-4A93-9C74-FBAEC2FCC478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B90D-BBAC-4487-9EBB-39236E047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3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C077-B0A7-4A93-9C74-FBAEC2FCC478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B90D-BBAC-4487-9EBB-39236E047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74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C077-B0A7-4A93-9C74-FBAEC2FCC478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B90D-BBAC-4487-9EBB-39236E047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50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C077-B0A7-4A93-9C74-FBAEC2FCC478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B90D-BBAC-4487-9EBB-39236E047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99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C077-B0A7-4A93-9C74-FBAEC2FCC478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B90D-BBAC-4487-9EBB-39236E047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8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C077-B0A7-4A93-9C74-FBAEC2FCC478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B90D-BBAC-4487-9EBB-39236E047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83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C077-B0A7-4A93-9C74-FBAEC2FCC478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B90D-BBAC-4487-9EBB-39236E047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72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C077-B0A7-4A93-9C74-FBAEC2FCC478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B90D-BBAC-4487-9EBB-39236E047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57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C077-B0A7-4A93-9C74-FBAEC2FCC478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B90D-BBAC-4487-9EBB-39236E047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11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BC077-B0A7-4A93-9C74-FBAEC2FCC478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8B90D-BBAC-4487-9EBB-39236E047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26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texto, desenho, mapa&#10;&#10;Descrição gerada com muito alta confianç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231" y="3322115"/>
            <a:ext cx="4632423" cy="2781753"/>
          </a:xfrm>
          <a:prstGeom prst="rect">
            <a:avLst/>
          </a:prstGeom>
        </p:spPr>
      </p:pic>
      <p:pic>
        <p:nvPicPr>
          <p:cNvPr id="6" name="Imagem 5" descr="Uma imagem contendo desenho&#10;&#10;Descrição gerada com muito alta confianç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519" y="413402"/>
            <a:ext cx="4843849" cy="290871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3400" y="574040"/>
            <a:ext cx="4038600" cy="2208628"/>
          </a:xfrm>
          <a:noFill/>
        </p:spPr>
        <p:txBody>
          <a:bodyPr>
            <a:noAutofit/>
          </a:bodyPr>
          <a:lstStyle/>
          <a:p>
            <a:pPr algn="l"/>
            <a: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Tópicos de </a:t>
            </a:r>
            <a:b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Design de </a:t>
            </a:r>
            <a:b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Produto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2944251"/>
            <a:ext cx="4229100" cy="2155874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pt-BR" sz="59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Pós-Graduação</a:t>
            </a:r>
          </a:p>
          <a:p>
            <a:pPr algn="l"/>
            <a:r>
              <a:rPr lang="pt-BR" sz="59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Sistemas Eletrônicos Embarcados</a:t>
            </a:r>
          </a:p>
          <a:p>
            <a:pPr algn="l"/>
            <a:endParaRPr lang="pt-BR" sz="36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Gabriel Franzotti C. de Souza</a:t>
            </a:r>
          </a:p>
          <a:p>
            <a:pPr algn="l"/>
            <a: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Ricardo Kuciskis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5100125"/>
            <a:ext cx="2653742" cy="123701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22380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40000"/>
          </a:xfrm>
          <a:pattFill prst="pct5">
            <a:fgClr>
              <a:srgbClr val="FFFBF4"/>
            </a:fgClr>
            <a:bgClr>
              <a:schemeClr val="bg1"/>
            </a:bgClr>
          </a:pattFill>
          <a:ln cap="rnd">
            <a:solidFill>
              <a:srgbClr val="0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morning" dir="t">
              <a:rot lat="0" lon="0" rev="5400000"/>
            </a:lightRig>
          </a:scene3d>
          <a:sp3d contourW="6350" prstMaterial="matte">
            <a:bevelT w="38100" h="127000"/>
            <a:bevelB w="38100" h="127000"/>
          </a:sp3d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4000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Prevenção de erros</a:t>
            </a:r>
          </a:p>
        </p:txBody>
      </p:sp>
    </p:spTree>
    <p:extLst>
      <p:ext uri="{BB962C8B-B14F-4D97-AF65-F5344CB8AC3E}">
        <p14:creationId xmlns:p14="http://schemas.microsoft.com/office/powerpoint/2010/main" val="2525950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40000"/>
          </a:xfrm>
          <a:pattFill prst="pct5">
            <a:fgClr>
              <a:srgbClr val="FFFBF4"/>
            </a:fgClr>
            <a:bgClr>
              <a:schemeClr val="bg1"/>
            </a:bgClr>
          </a:pattFill>
          <a:ln cap="rnd">
            <a:solidFill>
              <a:srgbClr val="0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morning" dir="t">
              <a:rot lat="0" lon="0" rev="5400000"/>
            </a:lightRig>
          </a:scene3d>
          <a:sp3d contourW="6350" prstMaterial="matte">
            <a:bevelT w="38100" h="127000"/>
            <a:bevelB w="38100" h="127000"/>
          </a:sp3d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4000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Reconhecimento ao invés de lembrança</a:t>
            </a:r>
          </a:p>
        </p:txBody>
      </p:sp>
    </p:spTree>
    <p:extLst>
      <p:ext uri="{BB962C8B-B14F-4D97-AF65-F5344CB8AC3E}">
        <p14:creationId xmlns:p14="http://schemas.microsoft.com/office/powerpoint/2010/main" val="3331468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40000"/>
          </a:xfrm>
          <a:pattFill prst="pct5">
            <a:fgClr>
              <a:srgbClr val="FFFBF4"/>
            </a:fgClr>
            <a:bgClr>
              <a:schemeClr val="bg1"/>
            </a:bgClr>
          </a:pattFill>
          <a:ln cap="rnd">
            <a:solidFill>
              <a:srgbClr val="0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morning" dir="t">
              <a:rot lat="0" lon="0" rev="5400000"/>
            </a:lightRig>
          </a:scene3d>
          <a:sp3d contourW="6350" prstMaterial="matte">
            <a:bevelT w="38100" h="127000"/>
            <a:bevelB w="38100" h="127000"/>
          </a:sp3d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4000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Flexibilidade e eficiência de uso</a:t>
            </a:r>
          </a:p>
        </p:txBody>
      </p:sp>
    </p:spTree>
    <p:extLst>
      <p:ext uri="{BB962C8B-B14F-4D97-AF65-F5344CB8AC3E}">
        <p14:creationId xmlns:p14="http://schemas.microsoft.com/office/powerpoint/2010/main" val="942046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40000"/>
          </a:xfrm>
          <a:pattFill prst="pct5">
            <a:fgClr>
              <a:srgbClr val="FFFBF4"/>
            </a:fgClr>
            <a:bgClr>
              <a:schemeClr val="bg1"/>
            </a:bgClr>
          </a:pattFill>
          <a:ln cap="rnd">
            <a:solidFill>
              <a:srgbClr val="0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morning" dir="t">
              <a:rot lat="0" lon="0" rev="5400000"/>
            </a:lightRig>
          </a:scene3d>
          <a:sp3d contourW="6350" prstMaterial="matte">
            <a:bevelT w="38100" h="127000"/>
            <a:bevelB w="38100" h="127000"/>
          </a:sp3d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4000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Estética e design minimalista</a:t>
            </a:r>
          </a:p>
        </p:txBody>
      </p:sp>
    </p:spTree>
    <p:extLst>
      <p:ext uri="{BB962C8B-B14F-4D97-AF65-F5344CB8AC3E}">
        <p14:creationId xmlns:p14="http://schemas.microsoft.com/office/powerpoint/2010/main" val="3764012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40000"/>
          </a:xfrm>
          <a:pattFill prst="pct5">
            <a:fgClr>
              <a:srgbClr val="FFFBF4"/>
            </a:fgClr>
            <a:bgClr>
              <a:schemeClr val="bg1"/>
            </a:bgClr>
          </a:pattFill>
          <a:ln cap="rnd">
            <a:solidFill>
              <a:srgbClr val="0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morning" dir="t">
              <a:rot lat="0" lon="0" rev="5400000"/>
            </a:lightRig>
          </a:scene3d>
          <a:sp3d contourW="6350" prstMaterial="matte">
            <a:bevelT w="38100" h="127000"/>
            <a:bevelB w="38100" h="127000"/>
          </a:sp3d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4000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Ajude os usuários a reconhecer, diagnosticar e sanar erros</a:t>
            </a:r>
          </a:p>
        </p:txBody>
      </p:sp>
    </p:spTree>
    <p:extLst>
      <p:ext uri="{BB962C8B-B14F-4D97-AF65-F5344CB8AC3E}">
        <p14:creationId xmlns:p14="http://schemas.microsoft.com/office/powerpoint/2010/main" val="476347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40000"/>
          </a:xfrm>
          <a:pattFill prst="pct5">
            <a:fgClr>
              <a:srgbClr val="FFFBF4"/>
            </a:fgClr>
            <a:bgClr>
              <a:schemeClr val="bg1"/>
            </a:bgClr>
          </a:pattFill>
          <a:ln cap="rnd">
            <a:solidFill>
              <a:srgbClr val="0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morning" dir="t">
              <a:rot lat="0" lon="0" rev="5400000"/>
            </a:lightRig>
          </a:scene3d>
          <a:sp3d contourW="6350" prstMaterial="matte">
            <a:bevelT w="38100" h="127000"/>
            <a:bevelB w="38100" h="127000"/>
          </a:sp3d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4000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Ajuda e documentação</a:t>
            </a:r>
          </a:p>
        </p:txBody>
      </p:sp>
    </p:spTree>
    <p:extLst>
      <p:ext uri="{BB962C8B-B14F-4D97-AF65-F5344CB8AC3E}">
        <p14:creationId xmlns:p14="http://schemas.microsoft.com/office/powerpoint/2010/main" val="332382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40000"/>
          </a:xfrm>
          <a:pattFill prst="pct5">
            <a:fgClr>
              <a:srgbClr val="FFFBF4"/>
            </a:fgClr>
            <a:bgClr>
              <a:schemeClr val="bg1"/>
            </a:bgClr>
          </a:pattFill>
          <a:ln cap="rnd">
            <a:solidFill>
              <a:srgbClr val="0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morning" dir="t">
              <a:rot lat="0" lon="0" rev="5400000"/>
            </a:lightRig>
          </a:scene3d>
          <a:sp3d contourW="6350" prstMaterial="matte">
            <a:bevelT w="38100" h="127000"/>
            <a:bevelB w="38100" h="127000"/>
          </a:sp3d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4800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Os10 Princípios Heurísticos De Usabilidade</a:t>
            </a:r>
          </a:p>
        </p:txBody>
      </p:sp>
      <p:sp>
        <p:nvSpPr>
          <p:cNvPr id="4" name="Retângulo 3"/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https://br.yamaha.com/pt/products/musical_instruments/guitars_basses/amps_accessories/thr/index.html#product-tabs</a:t>
            </a:r>
          </a:p>
        </p:txBody>
      </p:sp>
      <p:pic>
        <p:nvPicPr>
          <p:cNvPr id="5" name="Imagem 4" descr="Uma imagem contendo equipamentos eletrônicos&#10;&#10;Descrição gerada com alta confianç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8235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8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40000"/>
          </a:xfrm>
          <a:pattFill prst="pct5">
            <a:fgClr>
              <a:srgbClr val="FFFBF4"/>
            </a:fgClr>
            <a:bgClr>
              <a:schemeClr val="bg1"/>
            </a:bgClr>
          </a:pattFill>
          <a:ln cap="rnd">
            <a:solidFill>
              <a:srgbClr val="0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morning" dir="t">
              <a:rot lat="0" lon="0" rev="5400000"/>
            </a:lightRig>
          </a:scene3d>
          <a:sp3d contourW="6350" prstMaterial="matte">
            <a:bevelT w="38100" h="127000"/>
            <a:bevelB w="38100" h="127000"/>
          </a:sp3d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4800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            </a:t>
            </a:r>
            <a:r>
              <a:rPr lang="pt-BR" sz="8000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Bookman Old Style" panose="02050604050505020204" pitchFamily="18" charset="0"/>
                <a:cs typeface="Arial" panose="020B0604020202020204" pitchFamily="34" charset="0"/>
              </a:rPr>
              <a:t>THR10</a:t>
            </a:r>
          </a:p>
        </p:txBody>
      </p:sp>
      <p:sp>
        <p:nvSpPr>
          <p:cNvPr id="4" name="Retângulo 3"/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https://br.yamaha.com/pt/products/musical_instruments/guitars_basses/amps_accessories/thr/index.html#product-tabs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5" r="16247"/>
          <a:stretch/>
        </p:blipFill>
        <p:spPr>
          <a:xfrm>
            <a:off x="0" y="1440000"/>
            <a:ext cx="9144000" cy="5418000"/>
          </a:xfrm>
          <a:prstGeom prst="rect">
            <a:avLst/>
          </a:prstGeom>
        </p:spPr>
      </p:pic>
      <p:pic>
        <p:nvPicPr>
          <p:cNvPr id="2050" name="Picture 2" descr="C:\Users\r241290\Documents\PESSOAL\PÓS\Design\TRABALHO DESIGN 2\fotos\YAMAHA_logomark_2010_BLA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46" y="200472"/>
            <a:ext cx="4037239" cy="913953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17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40000"/>
          </a:xfrm>
          <a:pattFill prst="pct5">
            <a:fgClr>
              <a:srgbClr val="FFFBF4"/>
            </a:fgClr>
            <a:bgClr>
              <a:schemeClr val="bg1"/>
            </a:bgClr>
          </a:pattFill>
          <a:ln cap="rnd">
            <a:solidFill>
              <a:srgbClr val="0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morning" dir="t">
              <a:rot lat="0" lon="0" rev="5400000"/>
            </a:lightRig>
          </a:scene3d>
          <a:sp3d contourW="6350" prstMaterial="matte">
            <a:bevelT w="38100" h="127000"/>
            <a:bevelB w="38100" h="127000"/>
          </a:sp3d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4800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Visibilidade de Status do Sistema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53999" y="1641412"/>
            <a:ext cx="3392275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Status Ligado ou Desligado:</a:t>
            </a:r>
          </a:p>
        </p:txBody>
      </p:sp>
      <p:pic>
        <p:nvPicPr>
          <p:cNvPr id="1027" name="Picture 3" descr="C:\Users\r241290\Documents\PESSOAL\PÓS\Design\TRABALHO DESIGN 2\fotos\id_004_mi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524" y="2112066"/>
            <a:ext cx="5770562" cy="346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1270246" y="4028633"/>
            <a:ext cx="2357664" cy="0"/>
          </a:xfrm>
          <a:prstGeom prst="straightConnector1">
            <a:avLst/>
          </a:prstGeom>
          <a:ln w="57150"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16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0.26684 0.1821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33" y="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40000"/>
          </a:xfrm>
          <a:pattFill prst="pct5">
            <a:fgClr>
              <a:srgbClr val="FFFBF4"/>
            </a:fgClr>
            <a:bgClr>
              <a:schemeClr val="bg1"/>
            </a:bgClr>
          </a:pattFill>
          <a:ln cap="rnd">
            <a:solidFill>
              <a:srgbClr val="0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morning" dir="t">
              <a:rot lat="0" lon="0" rev="5400000"/>
            </a:lightRig>
          </a:scene3d>
          <a:sp3d contourW="6350" prstMaterial="matte">
            <a:bevelT w="38100" h="127000"/>
            <a:bevelB w="38100" h="127000"/>
          </a:sp3d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4800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Visibilidade de Status do Sistema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53999" y="1641412"/>
            <a:ext cx="7087197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Status  - Modo Afinador, Memória Selecionada e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Tap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Tempo:</a:t>
            </a:r>
          </a:p>
        </p:txBody>
      </p:sp>
      <p:pic>
        <p:nvPicPr>
          <p:cNvPr id="2050" name="Picture 2" descr="C:\Users\r241290\Documents\PESSOAL\PÓS\Design\TRABALHO DESIGN 2\yamaha-thr10-guitar-amp-and-recording-interface-_3_GIT0022867-0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" y="3305143"/>
            <a:ext cx="7948613" cy="30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253997" y="1641412"/>
            <a:ext cx="5785815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Status - Simulação de Amplificador Selecionada :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799" y="2657475"/>
            <a:ext cx="3362325" cy="1952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3" name="Conector de seta reta 12"/>
          <p:cNvCxnSpPr/>
          <p:nvPr/>
        </p:nvCxnSpPr>
        <p:spPr>
          <a:xfrm flipH="1">
            <a:off x="2295525" y="4362450"/>
            <a:ext cx="1104901" cy="819150"/>
          </a:xfrm>
          <a:prstGeom prst="straightConnector1">
            <a:avLst/>
          </a:prstGeom>
          <a:ln w="57150"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3105118"/>
            <a:ext cx="1276350" cy="1276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7" name="Conector de seta reta 6"/>
          <p:cNvCxnSpPr/>
          <p:nvPr/>
        </p:nvCxnSpPr>
        <p:spPr>
          <a:xfrm>
            <a:off x="623887" y="4276725"/>
            <a:ext cx="385763" cy="981075"/>
          </a:xfrm>
          <a:prstGeom prst="straightConnector1">
            <a:avLst/>
          </a:prstGeom>
          <a:ln w="57150"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5" y="3114202"/>
            <a:ext cx="8715375" cy="12581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2" name="Conector de seta reta 21"/>
          <p:cNvCxnSpPr/>
          <p:nvPr/>
        </p:nvCxnSpPr>
        <p:spPr>
          <a:xfrm>
            <a:off x="4890940" y="4276725"/>
            <a:ext cx="1" cy="904875"/>
          </a:xfrm>
          <a:prstGeom prst="straightConnector1">
            <a:avLst/>
          </a:prstGeom>
          <a:ln w="57150"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253997" y="1641412"/>
            <a:ext cx="7834709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Status – Parâmetros Selecionados (Volumes, Equalizador, Efeitos):</a:t>
            </a:r>
          </a:p>
        </p:txBody>
      </p:sp>
    </p:spTree>
    <p:extLst>
      <p:ext uri="{BB962C8B-B14F-4D97-AF65-F5344CB8AC3E}">
        <p14:creationId xmlns:p14="http://schemas.microsoft.com/office/powerpoint/2010/main" val="225390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2" grpId="0"/>
      <p:bldP spid="12" grpId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40000"/>
          </a:xfrm>
          <a:pattFill prst="pct5">
            <a:fgClr>
              <a:srgbClr val="FFFBF4"/>
            </a:fgClr>
            <a:bgClr>
              <a:schemeClr val="bg1"/>
            </a:bgClr>
          </a:pattFill>
          <a:ln cap="rnd">
            <a:solidFill>
              <a:srgbClr val="0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morning" dir="t">
              <a:rot lat="0" lon="0" rev="5400000"/>
            </a:lightRig>
          </a:scene3d>
          <a:sp3d contourW="6350" prstMaterial="matte">
            <a:bevelT w="38100" h="127000"/>
            <a:bevelB w="38100" h="127000"/>
          </a:sp3d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4800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Visibilidade de Status do Sistema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53997" y="1641412"/>
            <a:ext cx="3596049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Status – Interface THR Editor:</a:t>
            </a:r>
          </a:p>
        </p:txBody>
      </p:sp>
    </p:spTree>
    <p:extLst>
      <p:ext uri="{BB962C8B-B14F-4D97-AF65-F5344CB8AC3E}">
        <p14:creationId xmlns:p14="http://schemas.microsoft.com/office/powerpoint/2010/main" val="4029334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40000"/>
          </a:xfrm>
          <a:pattFill prst="pct5">
            <a:fgClr>
              <a:srgbClr val="FFFBF4"/>
            </a:fgClr>
            <a:bgClr>
              <a:schemeClr val="bg1"/>
            </a:bgClr>
          </a:pattFill>
          <a:ln cap="rnd">
            <a:solidFill>
              <a:srgbClr val="0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morning" dir="t">
              <a:rot lat="0" lon="0" rev="5400000"/>
            </a:lightRig>
          </a:scene3d>
          <a:sp3d contourW="6350" prstMaterial="matte">
            <a:bevelT w="38100" h="127000"/>
            <a:bevelB w="38100" h="127000"/>
          </a:sp3d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4000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Relacionamento entre a interface do sistema e o mundo real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94" y="3633107"/>
            <a:ext cx="8905442" cy="22102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53997" y="1641412"/>
            <a:ext cx="3504486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Comunicação com o usuário: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482" y="2197214"/>
            <a:ext cx="4078197" cy="9980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465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40000"/>
          </a:xfrm>
          <a:pattFill prst="pct5">
            <a:fgClr>
              <a:srgbClr val="FFFBF4"/>
            </a:fgClr>
            <a:bgClr>
              <a:schemeClr val="bg1"/>
            </a:bgClr>
          </a:pattFill>
          <a:ln cap="rnd">
            <a:solidFill>
              <a:srgbClr val="0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morning" dir="t">
              <a:rot lat="0" lon="0" rev="5400000"/>
            </a:lightRig>
          </a:scene3d>
          <a:sp3d contourW="6350" prstMaterial="matte">
            <a:bevelT w="38100" h="127000"/>
            <a:bevelB w="38100" h="127000"/>
          </a:sp3d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4000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Liberdade e controle do usuário</a:t>
            </a:r>
          </a:p>
        </p:txBody>
      </p:sp>
    </p:spTree>
    <p:extLst>
      <p:ext uri="{BB962C8B-B14F-4D97-AF65-F5344CB8AC3E}">
        <p14:creationId xmlns:p14="http://schemas.microsoft.com/office/powerpoint/2010/main" val="2619031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40000"/>
          </a:xfrm>
          <a:pattFill prst="pct5">
            <a:fgClr>
              <a:srgbClr val="FFFBF4"/>
            </a:fgClr>
            <a:bgClr>
              <a:schemeClr val="bg1"/>
            </a:bgClr>
          </a:pattFill>
          <a:ln cap="rnd">
            <a:solidFill>
              <a:srgbClr val="0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morning" dir="t">
              <a:rot lat="0" lon="0" rev="5400000"/>
            </a:lightRig>
          </a:scene3d>
          <a:sp3d contourW="6350" prstMaterial="matte">
            <a:bevelT w="38100" h="127000"/>
            <a:bevelB w="38100" h="127000"/>
          </a:sp3d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4000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Consistência</a:t>
            </a:r>
          </a:p>
        </p:txBody>
      </p:sp>
    </p:spTree>
    <p:extLst>
      <p:ext uri="{BB962C8B-B14F-4D97-AF65-F5344CB8AC3E}">
        <p14:creationId xmlns:p14="http://schemas.microsoft.com/office/powerpoint/2010/main" val="3792533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</TotalTime>
  <Words>213</Words>
  <Application>Microsoft Office PowerPoint</Application>
  <PresentationFormat>Apresentação na tela (4:3)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Bookman Old Style</vt:lpstr>
      <vt:lpstr>Calibri</vt:lpstr>
      <vt:lpstr>Calibri Light</vt:lpstr>
      <vt:lpstr>Tema do Office</vt:lpstr>
      <vt:lpstr>Tópicos de  Design de  Produto</vt:lpstr>
      <vt:lpstr>Os10 Princípios Heurísticos De Usabilidade</vt:lpstr>
      <vt:lpstr>                       THR10</vt:lpstr>
      <vt:lpstr>1. Visibilidade de Status do Sistema</vt:lpstr>
      <vt:lpstr>1. Visibilidade de Status do Sistema</vt:lpstr>
      <vt:lpstr>1. Visibilidade de Status do Sistema</vt:lpstr>
      <vt:lpstr>2. Relacionamento entre a interface do sistema e o mundo real</vt:lpstr>
      <vt:lpstr>3. Liberdade e controle do usuário</vt:lpstr>
      <vt:lpstr>4. Consistência</vt:lpstr>
      <vt:lpstr>5. Prevenção de erros</vt:lpstr>
      <vt:lpstr>6. Reconhecimento ao invés de lembrança</vt:lpstr>
      <vt:lpstr>7. Flexibilidade e eficiência de uso</vt:lpstr>
      <vt:lpstr>8. Estética e design minimalista</vt:lpstr>
      <vt:lpstr>9. Ajude os usuários a reconhecer, diagnosticar e sanar erros</vt:lpstr>
      <vt:lpstr>10. Ajuda e documentação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Funções Práticas</dc:title>
  <dc:creator>gabriel franzotti</dc:creator>
  <cp:lastModifiedBy>gabriel franzotti</cp:lastModifiedBy>
  <cp:revision>155</cp:revision>
  <dcterms:created xsi:type="dcterms:W3CDTF">2017-05-20T17:21:44Z</dcterms:created>
  <dcterms:modified xsi:type="dcterms:W3CDTF">2017-06-01T22:18:57Z</dcterms:modified>
</cp:coreProperties>
</file>