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5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A8A1BF4-5BBF-4F40-8AD1-3682B6F91E84}"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685800" y="1143000"/>
            <a:ext cx="5486400" cy="308610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r>
              <a:rPr lang="es" sz="1200" b="1" strike="noStrike" spc="-1">
                <a:latin typeface="Calibri"/>
                <a:ea typeface="Calibri"/>
              </a:rPr>
              <a:t>La finalidad</a:t>
            </a:r>
            <a:r>
              <a:rPr lang="es" sz="1200" b="0" strike="noStrike" spc="-1">
                <a:latin typeface="Calibri"/>
                <a:ea typeface="Calibri"/>
              </a:rPr>
              <a:t> de este ejercicio de simulación teórico es examinar distintas cuestiones críticas en los entornos urbanos a medida que la pandemia se convierte en una enfermedad infecciosa común que puede tener per</a:t>
            </a:r>
            <a:r>
              <a:rPr lang="en-US" sz="1200" b="0" strike="noStrike" spc="-1">
                <a:latin typeface="Calibri"/>
                <a:ea typeface="Calibri"/>
              </a:rPr>
              <a:t>i</a:t>
            </a:r>
            <a:r>
              <a:rPr lang="es" sz="1200" b="0" strike="noStrike" spc="-1">
                <a:latin typeface="Calibri"/>
                <a:ea typeface="Calibri"/>
              </a:rPr>
              <a:t>odos de mayor propagación en los que aumente el número de personas afectadas.</a:t>
            </a:r>
            <a:endParaRPr lang="en-US" sz="1200" b="0" strike="noStrike" spc="-1">
              <a:latin typeface="Arial"/>
            </a:endParaRPr>
          </a:p>
          <a:p>
            <a:pPr>
              <a:lnSpc>
                <a:spcPct val="100000"/>
              </a:lnSpc>
            </a:pPr>
            <a:r>
              <a:rPr lang="es" sz="1200" b="0" strike="noStrike" spc="-1">
                <a:latin typeface="Calibri"/>
                <a:ea typeface="Calibri"/>
              </a:rPr>
              <a:t> </a:t>
            </a:r>
            <a:endParaRPr lang="en-US" sz="1200" b="0" strike="noStrike" spc="-1">
              <a:latin typeface="Arial"/>
            </a:endParaRPr>
          </a:p>
          <a:p>
            <a:pPr>
              <a:lnSpc>
                <a:spcPct val="100000"/>
              </a:lnSpc>
            </a:pPr>
            <a:r>
              <a:rPr lang="es" sz="1200" b="1" strike="noStrike" spc="-1">
                <a:latin typeface="Calibri"/>
                <a:ea typeface="Calibri"/>
              </a:rPr>
              <a:t>Alcance</a:t>
            </a:r>
            <a:endParaRPr lang="en-US" sz="1200" b="0" strike="noStrike" spc="-1">
              <a:latin typeface="Arial"/>
            </a:endParaRPr>
          </a:p>
          <a:p>
            <a:pPr>
              <a:lnSpc>
                <a:spcPct val="100000"/>
              </a:lnSpc>
            </a:pPr>
            <a:r>
              <a:rPr lang="es" sz="1200" b="0" strike="noStrike" spc="-1">
                <a:latin typeface="Calibri"/>
                <a:ea typeface="Calibri"/>
              </a:rPr>
              <a:t>En este ejercicio se examinarán diferentes estrategias de salud pública relacionadas con la gestión de la propagación en zonas de alta densidad demográfica y se analizarán algunos de los principales desafíos de salud pública a los que se enfrentan las comunidades y las autoridades locales con el transcurso de los acontecimientos, incluida la gestión de las medidas y restricciones y sus repercusiones.</a:t>
            </a:r>
            <a:endParaRPr lang="en-US" sz="1200" b="0" strike="noStrike" spc="-1">
              <a:latin typeface="Arial"/>
            </a:endParaRPr>
          </a:p>
          <a:p>
            <a:pPr>
              <a:lnSpc>
                <a:spcPct val="100000"/>
              </a:lnSpc>
            </a:pPr>
            <a:r>
              <a:rPr lang="es" sz="1200" b="0" strike="noStrike" spc="-1">
                <a:latin typeface="Calibri"/>
                <a:ea typeface="Calibri"/>
              </a:rPr>
              <a:t> </a:t>
            </a:r>
            <a:endParaRPr lang="en-US" sz="1200" b="0" strike="noStrike" spc="-1">
              <a:latin typeface="Arial"/>
            </a:endParaRPr>
          </a:p>
          <a:p>
            <a:pPr>
              <a:lnSpc>
                <a:spcPct val="100000"/>
              </a:lnSpc>
            </a:pPr>
            <a:r>
              <a:rPr lang="es" sz="1200" b="1" strike="noStrike" spc="-1">
                <a:latin typeface="Calibri"/>
                <a:ea typeface="Calibri"/>
              </a:rPr>
              <a:t>Objetivos específicos</a:t>
            </a:r>
            <a:endParaRPr lang="en-US" sz="1200" b="0" strike="noStrike" spc="-1">
              <a:latin typeface="Arial"/>
            </a:endParaRPr>
          </a:p>
          <a:p>
            <a:pPr>
              <a:lnSpc>
                <a:spcPct val="100000"/>
              </a:lnSpc>
            </a:pPr>
            <a:r>
              <a:rPr lang="es" sz="1200" b="0" strike="noStrike" spc="-1">
                <a:latin typeface="Calibri"/>
                <a:ea typeface="Calibri"/>
              </a:rPr>
              <a:t>El ejercicio proporcionará un foro seguro para analizar:</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distintas medidas integrales de salud pública;</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el mantenimiento de los servicios de salud y la infraestructura vital;</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las comunicaciones de riesgo, incluida la gestión de documentación inexacta y malintencionada;</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la limitación de las repercusiones sociales y económicas;</a:t>
            </a:r>
            <a:endParaRPr lang="en-US" sz="1200" b="0" strike="noStrike" spc="-1">
              <a:latin typeface="Arial"/>
            </a:endParaRPr>
          </a:p>
          <a:p>
            <a:pPr marL="343080" indent="-342720">
              <a:lnSpc>
                <a:spcPct val="100000"/>
              </a:lnSpc>
              <a:buClr>
                <a:srgbClr val="000000"/>
              </a:buClr>
              <a:buFont typeface="+mj-lt"/>
              <a:buAutoNum type="arabicPeriod"/>
              <a:tabLst>
                <a:tab pos="457200" algn="l"/>
              </a:tabLst>
            </a:pPr>
            <a:r>
              <a:rPr lang="es" sz="1200" b="0" strike="noStrike" spc="-1">
                <a:latin typeface="Calibri"/>
                <a:ea typeface="Times New Roman"/>
              </a:rPr>
              <a:t>el alivio de las restricciones y el avance hacia la recuperación.</a:t>
            </a:r>
            <a:endParaRPr lang="en-US" sz="1200" b="0" strike="noStrike" spc="-1">
              <a:latin typeface="Arial"/>
            </a:endParaRPr>
          </a:p>
          <a:p>
            <a:pPr>
              <a:lnSpc>
                <a:spcPct val="100000"/>
              </a:lnSpc>
              <a:tabLst>
                <a:tab pos="457200" algn="l"/>
              </a:tabLst>
            </a:pPr>
            <a:r>
              <a:rPr lang="es" sz="1200" b="0" strike="noStrike" spc="-1">
                <a:latin typeface="Calibri"/>
                <a:ea typeface="Calibri"/>
              </a:rPr>
              <a:t> </a:t>
            </a:r>
            <a:endParaRPr lang="en-US" sz="1200" b="0" strike="noStrike" spc="-1">
              <a:latin typeface="Arial"/>
            </a:endParaRPr>
          </a:p>
          <a:p>
            <a:pPr>
              <a:lnSpc>
                <a:spcPct val="100000"/>
              </a:lnSpc>
              <a:tabLst>
                <a:tab pos="457200" algn="l"/>
              </a:tabLst>
            </a:pPr>
            <a:r>
              <a:rPr lang="es" sz="1200" b="0" strike="noStrike" spc="-1">
                <a:latin typeface="Calibri"/>
                <a:ea typeface="Calibri"/>
              </a:rPr>
              <a:t>El </a:t>
            </a:r>
            <a:r>
              <a:rPr lang="es" sz="1200" b="1" strike="noStrike" spc="-1">
                <a:latin typeface="Calibri"/>
                <a:ea typeface="Calibri"/>
              </a:rPr>
              <a:t>público objetivo</a:t>
            </a:r>
            <a:r>
              <a:rPr lang="es" sz="1200" b="0" strike="noStrike" spc="-1">
                <a:latin typeface="Calibri"/>
                <a:ea typeface="Calibri"/>
              </a:rPr>
              <a:t> son los dirigentes municipales y comunitarios, los encargados de la formulación de políticas urbanas y expertos técnicos de diferentes sectores.</a:t>
            </a:r>
            <a:endParaRPr lang="en-US" sz="1200" b="0" strike="noStrike" spc="-1">
              <a:latin typeface="Arial"/>
            </a:endParaRPr>
          </a:p>
          <a:p>
            <a:pPr>
              <a:lnSpc>
                <a:spcPct val="100000"/>
              </a:lnSpc>
              <a:tabLst>
                <a:tab pos="457200" algn="l"/>
              </a:tabLst>
            </a:pPr>
            <a:endParaRPr lang="en-US" sz="1200" b="0" strike="noStrike" spc="-1">
              <a:latin typeface="Arial"/>
            </a:endParaRPr>
          </a:p>
          <a:p>
            <a:pPr>
              <a:lnSpc>
                <a:spcPct val="100000"/>
              </a:lnSpc>
              <a:tabLst>
                <a:tab pos="457200" algn="l"/>
              </a:tabLst>
            </a:pPr>
            <a:r>
              <a:rPr lang="es" sz="1200" b="0" strike="noStrike" spc="-1">
                <a:latin typeface="Calibri"/>
                <a:ea typeface="Calibri"/>
              </a:rPr>
              <a:t>Con el fin de dejar </a:t>
            </a:r>
            <a:r>
              <a:rPr lang="es" sz="1200" b="1" strike="noStrike" spc="-1">
                <a:latin typeface="Calibri"/>
                <a:ea typeface="Calibri"/>
              </a:rPr>
              <a:t>tiempo suficiente</a:t>
            </a:r>
            <a:r>
              <a:rPr lang="es" sz="1200" b="0" strike="noStrike" spc="-1">
                <a:latin typeface="Calibri"/>
                <a:ea typeface="Calibri"/>
              </a:rPr>
              <a:t>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lang="en-US" sz="1200" b="0" strike="noStrike" spc="-1">
              <a:latin typeface="Arial"/>
            </a:endParaRPr>
          </a:p>
          <a:p>
            <a:pPr>
              <a:lnSpc>
                <a:spcPct val="100000"/>
              </a:lnSpc>
              <a:tabLst>
                <a:tab pos="457200" algn="l"/>
              </a:tabLst>
            </a:pPr>
            <a:endParaRPr lang="en-US" sz="1200" b="0" strike="noStrike" spc="-1">
              <a:latin typeface="Arial"/>
            </a:endParaRPr>
          </a:p>
        </p:txBody>
      </p:sp>
      <p:sp>
        <p:nvSpPr>
          <p:cNvPr id="183"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C74BCC82-D1C7-4009-A389-DEF16AE3A7D1}"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685800" y="1143000"/>
            <a:ext cx="5486040" cy="3085920"/>
          </a:xfrm>
          <a:prstGeom prst="rect">
            <a:avLst/>
          </a:prstGeom>
        </p:spPr>
      </p:sp>
      <p:sp>
        <p:nvSpPr>
          <p:cNvPr id="20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0"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9873B52-5927-406D-8719-3A1B17C25283}"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685800" y="1143000"/>
            <a:ext cx="5486040" cy="3085920"/>
          </a:xfrm>
          <a:prstGeom prst="rect">
            <a:avLst/>
          </a:prstGeom>
        </p:spPr>
      </p:sp>
      <p:sp>
        <p:nvSpPr>
          <p:cNvPr id="21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13"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9E42E43-6EA6-4A5B-8FA7-2E6F1800AE63}"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6040" cy="308592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s" sz="2000" b="0" strike="noStrike" spc="-1">
                <a:latin typeface="Arial"/>
              </a:rPr>
              <a:t>Fuente de la imagen: https://www.google.ch/search?q=questions+images&amp;source=lnms&amp;tbm=isch&amp;sa=X&amp;ved=0ahUKEwjeycL-yanVAhVGPxQKHYlzD7EQ_AUICigB&amp;biw=1920&amp;bih=901#imgrc=NnCxqJcZr_C-MM:</a:t>
            </a:r>
            <a:endParaRPr lang="en-US" sz="2000" b="0" strike="noStrike" spc="-1">
              <a:latin typeface="Arial"/>
            </a:endParaRPr>
          </a:p>
          <a:p>
            <a:pPr>
              <a:lnSpc>
                <a:spcPct val="100000"/>
              </a:lnSpc>
              <a:tabLst>
                <a:tab pos="0" algn="l"/>
              </a:tabLst>
            </a:pPr>
            <a:endParaRPr lang="en-US" sz="2000" b="0" strike="noStrike" spc="-1">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278B8838-3CC1-4DAB-B8D4-75F34FD2FED2}"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6040" cy="3085920"/>
          </a:xfrm>
          <a:prstGeom prst="rect">
            <a:avLst/>
          </a:prstGeom>
        </p:spPr>
      </p:sp>
      <p:sp>
        <p:nvSpPr>
          <p:cNvPr id="218" name="PlaceHolder 2"/>
          <p:cNvSpPr>
            <a:spLocks noGrp="1"/>
          </p:cNvSpPr>
          <p:nvPr>
            <p:ph type="body"/>
          </p:nvPr>
        </p:nvSpPr>
        <p:spPr>
          <a:xfrm>
            <a:off x="685800" y="4400640"/>
            <a:ext cx="5486040" cy="3600000"/>
          </a:xfrm>
          <a:prstGeom prst="rect">
            <a:avLst/>
          </a:prstGeom>
        </p:spPr>
        <p:txBody>
          <a:bodyPr>
            <a:noAutofit/>
          </a:bodyPr>
          <a:lstStyle/>
          <a:p>
            <a:pPr marL="171360" indent="-171000">
              <a:lnSpc>
                <a:spcPct val="100000"/>
              </a:lnSpc>
              <a:buClr>
                <a:srgbClr val="000000"/>
              </a:buClr>
              <a:buFont typeface="Arial"/>
              <a:buChar char="•"/>
            </a:pPr>
            <a:r>
              <a:rPr lang="es" sz="2000" b="0" strike="noStrike" spc="-1">
                <a:latin typeface="Arial"/>
              </a:rPr>
              <a:t>Había 2 397 216 casos el 21 de abril de 2020, según el informe de situación de la OMS:</a:t>
            </a:r>
            <a:endParaRPr lang="en-US" sz="2000" b="0" strike="noStrike" spc="-1">
              <a:latin typeface="Arial"/>
            </a:endParaRPr>
          </a:p>
          <a:p>
            <a:pPr>
              <a:lnSpc>
                <a:spcPct val="100000"/>
              </a:lnSpc>
              <a:tabLst>
                <a:tab pos="0" algn="l"/>
              </a:tabLst>
            </a:pPr>
            <a:r>
              <a:rPr lang="es" sz="2000" b="0" strike="noStrike" spc="-1">
                <a:latin typeface="Arial"/>
              </a:rPr>
              <a:t>https://www.who.int/docs/default-source/coronaviruse/situation-reports/20200421-sitrep-92-covid-19.pdf?sfvrsn=38e6b06d_4</a:t>
            </a:r>
            <a:endParaRPr lang="en-US" sz="2000" b="0" strike="noStrike" spc="-1">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3A3E22D1-D993-42FD-AC58-6B4A9F17CC39}"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040" cy="3085920"/>
          </a:xfrm>
          <a:prstGeom prst="rect">
            <a:avLst/>
          </a:prstGeom>
        </p:spPr>
      </p:sp>
      <p:sp>
        <p:nvSpPr>
          <p:cNvPr id="22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s" sz="1200" b="0" strike="noStrike" spc="-1">
                <a:latin typeface="Arial"/>
              </a:rPr>
              <a:t>Al principio del brote, cuando los casos eran bajos, la OMS abogó firmemente por cuatro pilares principales: Detectar, aislar, hacer pruebas y tratar. A medida que el brote se expanda y aumente el número de personas infectadas, este enfoque se examinará en detalle. Muchas zonas urbanas están adoptando diferentes enfoques. Algunas se centran más en la vigilancia sindrómica que en las pruebas en serie. Otras se han centrado en el aislamiento y han pedido a las personas que se aíslen si padecen los síntomas comunes de la enfermedad. Pruebas en serie a la población local basadas en la notificación de infecciones </a:t>
            </a:r>
            <a:endParaRPr lang="en-US" sz="1200" b="0" strike="noStrike" spc="-1">
              <a:latin typeface="Arial"/>
            </a:endParaRPr>
          </a:p>
          <a:p>
            <a:pPr marL="216000" indent="-216000">
              <a:lnSpc>
                <a:spcPct val="100000"/>
              </a:lnSpc>
            </a:pPr>
            <a:r>
              <a:rPr lang="es" sz="1200" b="0" strike="noStrike" spc="-1">
                <a:latin typeface="Arial"/>
              </a:rPr>
              <a:t>Muchos países han impuesto el distanciamiento físico en las zonas urbanas. Algunos se han centrado exclusivamente en las zonas urbanas y han dejado las zonas rurales prácticamente sin prohibiciones, mientras que otros han aplicado una prohibición general en todo el país.</a:t>
            </a:r>
            <a:endParaRPr lang="en-US" sz="1200" b="0" strike="noStrike" spc="-1">
              <a:latin typeface="Arial"/>
            </a:endParaRPr>
          </a:p>
          <a:p>
            <a:pPr marL="216000" indent="-216000">
              <a:lnSpc>
                <a:spcPct val="100000"/>
              </a:lnSpc>
            </a:pPr>
            <a:endParaRPr lang="en-US" sz="1200" b="0" strike="noStrike" spc="-1">
              <a:latin typeface="Arial"/>
            </a:endParaRPr>
          </a:p>
          <a:p>
            <a:pPr marL="171360" indent="-171000">
              <a:lnSpc>
                <a:spcPct val="100000"/>
              </a:lnSpc>
              <a:tabLst>
                <a:tab pos="0" algn="l"/>
              </a:tabLst>
            </a:pPr>
            <a:endParaRPr lang="en-US" sz="1200" b="0" strike="noStrike" spc="-1">
              <a:latin typeface="Arial"/>
            </a:endParaRPr>
          </a:p>
          <a:p>
            <a:pPr marL="171360" indent="-171000">
              <a:lnSpc>
                <a:spcPct val="100000"/>
              </a:lnSpc>
              <a:tabLst>
                <a:tab pos="0" algn="l"/>
              </a:tabLst>
            </a:pPr>
            <a:r>
              <a:rPr lang="es" sz="1200" b="0" strike="noStrike" spc="-1">
                <a:latin typeface="Arial"/>
              </a:rPr>
              <a:t>Todos estos enfoques tienen ventajas e inconvenientes y el número de casos a nivel mundial sigue aumentando, lo que parece indicar que ninguno de ellos ha sido todavía plenamente efectivo.</a:t>
            </a:r>
            <a:endParaRPr lang="en-US" sz="1200" b="0" strike="noStrike" spc="-1">
              <a:latin typeface="Arial"/>
            </a:endParaRPr>
          </a:p>
          <a:p>
            <a:pPr marL="171360" indent="-171000">
              <a:lnSpc>
                <a:spcPct val="100000"/>
              </a:lnSpc>
              <a:tabLst>
                <a:tab pos="0" algn="l"/>
              </a:tabLst>
            </a:pPr>
            <a:endParaRPr lang="en-US" sz="1200" b="0" strike="noStrike" spc="-1">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BEFD1D42-AB33-419F-8DD3-ED5A40F3543B}"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040" cy="3085920"/>
          </a:xfrm>
          <a:prstGeom prst="rect">
            <a:avLst/>
          </a:prstGeom>
        </p:spPr>
      </p:sp>
      <p:sp>
        <p:nvSpPr>
          <p:cNvPr id="224"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s" sz="1200" b="0" strike="noStrike" spc="-1">
                <a:latin typeface="Calibri"/>
                <a:ea typeface="Calibri"/>
              </a:rPr>
              <a:t>Las medidas de distanciamiento físico (la expresión </a:t>
            </a:r>
            <a:r>
              <a:rPr lang="en-US" sz="1200" b="0" strike="noStrike" spc="-1">
                <a:solidFill>
                  <a:srgbClr val="000000"/>
                </a:solidFill>
                <a:latin typeface="Calibri"/>
                <a:ea typeface="Myriad Pro"/>
              </a:rPr>
              <a:t>«</a:t>
            </a:r>
            <a:r>
              <a:rPr lang="es" sz="1200" b="0" strike="noStrike" spc="-1">
                <a:solidFill>
                  <a:srgbClr val="000000"/>
                </a:solidFill>
                <a:latin typeface="Calibri"/>
                <a:ea typeface="Calibri"/>
              </a:rPr>
              <a:t>distanciamiento social</a:t>
            </a:r>
            <a:r>
              <a:rPr lang="en-US" sz="1200" b="0" strike="noStrike" spc="-1">
                <a:solidFill>
                  <a:srgbClr val="000000"/>
                </a:solidFill>
                <a:latin typeface="Calibri"/>
                <a:ea typeface="Myriad Pro"/>
              </a:rPr>
              <a:t>»</a:t>
            </a:r>
            <a:r>
              <a:rPr lang="es" sz="1200" b="0" strike="noStrike" spc="-1">
                <a:solidFill>
                  <a:srgbClr val="000000"/>
                </a:solidFill>
                <a:latin typeface="Calibri"/>
                <a:ea typeface="Calibri"/>
              </a:rPr>
              <a:t> ya no se utiliza) también deben ser apoyadas mediante medidas económicas y sociales coordinadas que ofrezcan incentivos para cooperar y mitigar los daños sociales y económicos causados. En tales circunstancias, la seguridad alimentaria suscita especial preocupación.</a:t>
            </a:r>
            <a:endParaRPr lang="en-US" sz="1200" b="0" strike="noStrike" spc="-1">
              <a:latin typeface="Arial"/>
            </a:endParaRPr>
          </a:p>
          <a:p>
            <a:pPr>
              <a:lnSpc>
                <a:spcPct val="100000"/>
              </a:lnSpc>
              <a:tabLst>
                <a:tab pos="0" algn="l"/>
              </a:tabLst>
            </a:pPr>
            <a:endParaRPr lang="en-US" sz="1200" b="0" strike="noStrike" spc="-1">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D2F39ED-48D8-44FF-8D1E-925F63CAA3A9}"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040" cy="308592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E318B9E1-7606-4FCF-AC17-4E2C6776BA7A}" type="slidenum">
              <a:rPr lang="en-US" sz="1200" b="0" strike="noStrike" spc="-1">
                <a:latin typeface="Times New Roman"/>
              </a:rPr>
              <a:t>17</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040" cy="308592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6B30850C-5F0B-49A0-811D-CCF1DD28F7FB}"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6040" cy="3085920"/>
          </a:xfrm>
          <a:prstGeom prst="rect">
            <a:avLst/>
          </a:prstGeom>
        </p:spPr>
      </p:sp>
      <p:sp>
        <p:nvSpPr>
          <p:cNvPr id="23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4"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00A54078-48B6-4B8C-A387-C8A1393BAD0F}" type="slidenum">
              <a:rPr lang="en-US" sz="1200" b="0" strike="noStrike" spc="-1">
                <a:latin typeface="Times New Roman"/>
              </a:rPr>
              <a:t>20</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5800" y="1143000"/>
            <a:ext cx="5486040" cy="3085920"/>
          </a:xfrm>
          <a:prstGeom prst="rect">
            <a:avLst/>
          </a:prstGeom>
        </p:spPr>
      </p:sp>
      <p:sp>
        <p:nvSpPr>
          <p:cNvPr id="23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37"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F41099FE-C4D9-454C-B439-73F3F4F451FB}"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685800" y="1143000"/>
            <a:ext cx="5486400" cy="3086100"/>
          </a:xfrm>
          <a:prstGeom prst="rect">
            <a:avLst/>
          </a:prstGeom>
        </p:spPr>
      </p:sp>
      <p:sp>
        <p:nvSpPr>
          <p:cNvPr id="18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17000"/>
              </a:lnSpc>
            </a:pPr>
            <a:r>
              <a:rPr lang="es" sz="1200" b="0" strike="noStrike" spc="-1">
                <a:latin typeface="Roboto"/>
                <a:ea typeface="Roboto"/>
              </a:rPr>
              <a:t>Bienvenida a cargo de un alto funcionario. </a:t>
            </a:r>
            <a:endParaRPr lang="en-US" sz="1200" b="0" strike="noStrike" spc="-1">
              <a:latin typeface="Arial"/>
            </a:endParaRPr>
          </a:p>
          <a:p>
            <a:pPr marL="216000" indent="-216000">
              <a:lnSpc>
                <a:spcPct val="117000"/>
              </a:lnSpc>
            </a:pPr>
            <a:r>
              <a:rPr lang="es" sz="1200" b="0" strike="noStrike" spc="-1">
                <a:latin typeface="Roboto"/>
                <a:ea typeface="Roboto"/>
              </a:rPr>
              <a:t>Presente el equipo de facilitación para comenzar las presentaciones en la sala.</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s" sz="1200" b="0" strike="noStrike" spc="-1">
                <a:latin typeface="Calibri"/>
                <a:ea typeface="Times New Roman"/>
              </a:rPr>
              <a:t>Datos del país y poblaciones en riesgo o focos. </a:t>
            </a:r>
            <a:endParaRPr lang="en-US" sz="1200" b="0" strike="noStrike" spc="-1">
              <a:latin typeface="Arial"/>
            </a:endParaRPr>
          </a:p>
          <a:p>
            <a:pPr marL="216000" indent="-216000">
              <a:lnSpc>
                <a:spcPct val="100000"/>
              </a:lnSpc>
            </a:pPr>
            <a:r>
              <a:rPr lang="es" sz="1200" b="0" strike="noStrike" spc="-1">
                <a:latin typeface="Calibri"/>
                <a:ea typeface="Times New Roman"/>
              </a:rPr>
              <a:t>Esta parte puede ser de mucha ayuda para contextualizar la simulación.</a:t>
            </a:r>
            <a:endParaRPr lang="en-US" sz="1200" b="0" strike="noStrike" spc="-1">
              <a:latin typeface="Arial"/>
            </a:endParaRPr>
          </a:p>
        </p:txBody>
      </p:sp>
      <p:sp>
        <p:nvSpPr>
          <p:cNvPr id="186"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7C722101-BAC9-4C42-867B-C74306F28D1C}"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040" cy="308592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noAutofit/>
          </a:bodyPr>
          <a:lstStyle/>
          <a:p>
            <a:pPr>
              <a:lnSpc>
                <a:spcPct val="100000"/>
              </a:lnSpc>
              <a:buClr>
                <a:srgbClr val="000000"/>
              </a:buClr>
              <a:buFont typeface="Wingdings" charset="2"/>
              <a:buChar char=""/>
            </a:pPr>
            <a:r>
              <a:rPr lang="es" sz="2000" b="0" strike="noStrike" spc="-1">
                <a:latin typeface="Arial"/>
              </a:rPr>
              <a:t>Desde el punto de vista económico, es probable que muchos sectores de la economía queden devastados y requieran una asistencia considerable.  Las pequeñas empresas se verán especialmente afectadas, al igual que las personas que trabajan en la economía informal. En algunos casos el desempleo superará el 15 %, lo que dejará a mucha gente en la indigencia y privada de derechos.</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240"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BFCB7388-6394-4E7C-ADEB-CB2BA013CB05}" type="slidenum">
              <a:rPr lang="en-US" sz="1200" b="0" strike="noStrike" spc="-1">
                <a:latin typeface="Times New Roman"/>
              </a:rPr>
              <a:t>25</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6040" cy="308592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4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2ABFBFA-612B-47E9-A27C-04F8300E5BBA}" type="slidenum">
              <a:rPr lang="en-US" sz="1200" b="0" strike="noStrike" spc="-1">
                <a:solidFill>
                  <a:srgbClr val="000000"/>
                </a:solidFill>
                <a:latin typeface="+mn-lt"/>
                <a:ea typeface="+mn-ea"/>
              </a:rPr>
              <a:t>29</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6400" cy="3086100"/>
          </a:xfrm>
          <a:prstGeom prst="rect">
            <a:avLst/>
          </a:prstGeom>
        </p:spPr>
      </p:sp>
      <p:sp>
        <p:nvSpPr>
          <p:cNvPr id="18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s" sz="2000" b="0" strike="noStrike" spc="-1">
                <a:latin typeface="Arial"/>
              </a:rPr>
              <a:t>Con el fin de dejar tiempo suficiente para el debate en las cinco sesiones, el ejercicio está concebido para tener un día completo de duración. Sin embargo, por limitaciones de tiempo, también es posible elegir menos sesiones y realizar el ejercicio en medio día (por la mañana o por la tarde), y debatir así únicamente las sesiones que se elijan. </a:t>
            </a:r>
            <a:endParaRPr lang="en-US" sz="2000" b="0" strike="noStrike" spc="-1">
              <a:latin typeface="Arial"/>
            </a:endParaRPr>
          </a:p>
        </p:txBody>
      </p:sp>
      <p:sp>
        <p:nvSpPr>
          <p:cNvPr id="189"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A9EBC07D-DCD9-4CD3-BD13-CC0D2BDC46AF}"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685800" y="1143000"/>
            <a:ext cx="5486040" cy="308592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17000"/>
              </a:lnSpc>
            </a:pPr>
            <a:r>
              <a:rPr lang="es" sz="2000" b="0" strike="noStrike" spc="-1">
                <a:latin typeface="Roboto"/>
                <a:ea typeface="Roboto"/>
              </a:rPr>
              <a:t>El facilitador resaltará los beneficios de poner a prueba los planes y de practicar cuando no hay vidas en juego, y lo que es más importante: que se trata de un entorno de aprendizaje seguro.</a:t>
            </a:r>
            <a:endParaRPr lang="en-US" sz="2000" b="0" strike="noStrike" spc="-1">
              <a:latin typeface="Arial"/>
            </a:endParaRPr>
          </a:p>
          <a:p>
            <a:pPr marL="216000" indent="-216000">
              <a:lnSpc>
                <a:spcPct val="117000"/>
              </a:lnSpc>
            </a:pPr>
            <a:endParaRPr lang="en-US" sz="2000" b="0" strike="noStrike" spc="-1">
              <a:latin typeface="Arial"/>
            </a:endParaRPr>
          </a:p>
          <a:p>
            <a:pPr marL="171360" indent="-171000">
              <a:lnSpc>
                <a:spcPct val="117000"/>
              </a:lnSpc>
              <a:tabLst>
                <a:tab pos="0" algn="l"/>
              </a:tabLst>
            </a:pPr>
            <a:r>
              <a:rPr lang="es" sz="2000" b="0" strike="noStrike" spc="-1">
                <a:latin typeface="Roboto"/>
                <a:ea typeface="Roboto"/>
              </a:rPr>
              <a:t>Esta diapositiva contiene un resumen general del ejercicio de simulación </a:t>
            </a:r>
            <a:endParaRPr lang="en-US" sz="2000" b="0" strike="noStrike" spc="-1">
              <a:latin typeface="Arial"/>
            </a:endParaRPr>
          </a:p>
          <a:p>
            <a:pPr marL="171360" indent="-171000">
              <a:lnSpc>
                <a:spcPct val="117000"/>
              </a:lnSpc>
              <a:tabLst>
                <a:tab pos="0" algn="l"/>
              </a:tabLst>
            </a:pPr>
            <a:r>
              <a:rPr lang="es" sz="1400" b="0" strike="noStrike" spc="-1">
                <a:latin typeface="+mn-lt"/>
                <a:ea typeface="Calibri"/>
              </a:rPr>
              <a:t>Hay muchas definiciones de ejercicio…</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Lo más importante es que se trata de un entorno de aprendizaje seguro para evaluar y reforzar los sistemas, los planes y las personas.</a:t>
            </a:r>
            <a:endParaRPr lang="en-US" sz="1400" b="0" strike="noStrike" spc="-1">
              <a:latin typeface="Arial"/>
            </a:endParaRPr>
          </a:p>
          <a:p>
            <a:pPr marL="171360" indent="-171000">
              <a:lnSpc>
                <a:spcPct val="115000"/>
              </a:lnSpc>
              <a:tabLst>
                <a:tab pos="0" algn="l"/>
              </a:tabLst>
            </a:pPr>
            <a:r>
              <a:rPr lang="es" sz="1400" b="0" strike="noStrike" spc="-1">
                <a:latin typeface="+mn-lt"/>
                <a:ea typeface="Calibri"/>
              </a:rPr>
              <a:t>Las metodologías son adaptables y redimensionables y se pueden utilizar actividades de formación sencillas o complejas.</a:t>
            </a:r>
            <a:endParaRPr lang="en-US" sz="1400" b="0" strike="noStrike" spc="-1">
              <a:latin typeface="Arial"/>
            </a:endParaRPr>
          </a:p>
          <a:p>
            <a:pPr marL="171360" indent="-171000">
              <a:lnSpc>
                <a:spcPct val="117000"/>
              </a:lnSpc>
              <a:tabLst>
                <a:tab pos="0" algn="l"/>
              </a:tabLst>
            </a:pPr>
            <a:endParaRPr lang="en-US" sz="1400" b="0" strike="noStrike" spc="-1">
              <a:latin typeface="Arial"/>
            </a:endParaRPr>
          </a:p>
          <a:p>
            <a:pPr marL="171360" indent="-171000">
              <a:lnSpc>
                <a:spcPct val="100000"/>
              </a:lnSpc>
              <a:tabLst>
                <a:tab pos="0" algn="l"/>
              </a:tabLst>
            </a:pPr>
            <a:r>
              <a:rPr lang="es" sz="1050" b="0" strike="noStrike" spc="-1">
                <a:latin typeface="+mn-lt"/>
                <a:ea typeface="Calibri"/>
              </a:rPr>
              <a:t>[1]</a:t>
            </a:r>
            <a:r>
              <a:rPr lang="es" sz="2000" b="0" strike="noStrike" spc="-1">
                <a:latin typeface="+mn-lt"/>
                <a:ea typeface="Calibri"/>
              </a:rPr>
              <a:t> Elena Skryabina y otros (diciembre de 2016). What is the value of health emergency preparedness exercises?</a:t>
            </a:r>
            <a:r>
              <a:rPr lang="es" sz="2000" b="0" i="1" strike="noStrike" spc="-1">
                <a:latin typeface="+mn-lt"/>
                <a:ea typeface="Calibri"/>
              </a:rPr>
              <a:t> International Journal of Disaster Risk Reduction</a:t>
            </a:r>
            <a:endParaRPr lang="en-US" sz="2000" b="0" strike="noStrike" spc="-1">
              <a:latin typeface="Arial"/>
            </a:endParaRPr>
          </a:p>
          <a:p>
            <a:pPr marL="171360" indent="-171000">
              <a:lnSpc>
                <a:spcPct val="100000"/>
              </a:lnSpc>
              <a:tabLst>
                <a:tab pos="0" algn="l"/>
              </a:tabLst>
            </a:pPr>
            <a:endParaRPr lang="en-US" sz="2000" b="0" strike="noStrike" spc="-1">
              <a:latin typeface="Arial"/>
            </a:endParaRPr>
          </a:p>
        </p:txBody>
      </p:sp>
      <p:sp>
        <p:nvSpPr>
          <p:cNvPr id="192"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2361CCB-F36A-4BBB-9190-0CD07E131D43}"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6040" cy="3085920"/>
          </a:xfrm>
          <a:prstGeom prst="rect">
            <a:avLst/>
          </a:prstGeom>
        </p:spPr>
      </p:sp>
      <p:sp>
        <p:nvSpPr>
          <p:cNvPr id="194" name="PlaceHolder 2"/>
          <p:cNvSpPr>
            <a:spLocks noGrp="1"/>
          </p:cNvSpPr>
          <p:nvPr>
            <p:ph type="body"/>
          </p:nvPr>
        </p:nvSpPr>
        <p:spPr>
          <a:xfrm>
            <a:off x="685800" y="4400640"/>
            <a:ext cx="5486040" cy="3600000"/>
          </a:xfrm>
          <a:prstGeom prst="rect">
            <a:avLst/>
          </a:prstGeom>
        </p:spPr>
        <p:txBody>
          <a:bodyPr>
            <a:noAutofit/>
          </a:bodyPr>
          <a:lstStyle/>
          <a:p>
            <a:pPr>
              <a:lnSpc>
                <a:spcPct val="110000"/>
              </a:lnSpc>
              <a:tabLst>
                <a:tab pos="0" algn="l"/>
              </a:tabLst>
            </a:pPr>
            <a:r>
              <a:rPr lang="es" sz="2000" b="1" strike="noStrike" spc="-1">
                <a:solidFill>
                  <a:srgbClr val="000000"/>
                </a:solidFill>
                <a:latin typeface="+mn-lt"/>
                <a:ea typeface="+mn-ea"/>
              </a:rPr>
              <a:t>La finalidad</a:t>
            </a:r>
            <a:r>
              <a:rPr lang="es" sz="2000" b="0" strike="noStrike" spc="-1">
                <a:solidFill>
                  <a:srgbClr val="000000"/>
                </a:solidFill>
                <a:latin typeface="+mn-lt"/>
                <a:ea typeface="+mn-ea"/>
              </a:rPr>
              <a:t> de este ejercicio es examinar distintas cuestiones críticas en los entornos urbanos a medida que la pandemia se convierte en una enfermedad infecciosa común que puede tener per</a:t>
            </a:r>
            <a:r>
              <a:rPr lang="en-US" sz="2000" b="0" strike="noStrike" spc="-1">
                <a:solidFill>
                  <a:srgbClr val="000000"/>
                </a:solidFill>
                <a:latin typeface="+mn-lt"/>
                <a:ea typeface="+mn-ea"/>
              </a:rPr>
              <a:t>i</a:t>
            </a:r>
            <a:r>
              <a:rPr lang="es" sz="2000" b="0" strike="noStrike" spc="-1">
                <a:solidFill>
                  <a:srgbClr val="000000"/>
                </a:solidFill>
                <a:latin typeface="+mn-lt"/>
                <a:ea typeface="+mn-ea"/>
              </a:rPr>
              <a:t>odos de mayor propagación en los que aumente el número de personas afectadas. </a:t>
            </a:r>
            <a:endParaRPr lang="en-US" sz="2000" b="0" strike="noStrike" spc="-1">
              <a:latin typeface="Arial"/>
            </a:endParaRPr>
          </a:p>
          <a:p>
            <a:pPr marL="228600" indent="-228240">
              <a:lnSpc>
                <a:spcPct val="120000"/>
              </a:lnSpc>
              <a:spcBef>
                <a:spcPts val="1001"/>
              </a:spcBef>
              <a:tabLst>
                <a:tab pos="0" algn="l"/>
              </a:tabLst>
            </a:pPr>
            <a:endParaRPr lang="en-US" sz="2000" b="0" strike="noStrike" spc="-1">
              <a:latin typeface="Arial"/>
            </a:endParaRPr>
          </a:p>
          <a:p>
            <a:pPr marL="228600" indent="-228240">
              <a:lnSpc>
                <a:spcPct val="120000"/>
              </a:lnSpc>
              <a:spcBef>
                <a:spcPts val="1001"/>
              </a:spcBef>
              <a:tabLst>
                <a:tab pos="0" algn="l"/>
              </a:tabLst>
            </a:pPr>
            <a:r>
              <a:rPr lang="es" sz="2000" b="0" strike="noStrike" spc="-1">
                <a:solidFill>
                  <a:srgbClr val="000000"/>
                </a:solidFill>
                <a:latin typeface="+mn-lt"/>
                <a:ea typeface="+mn-ea"/>
              </a:rPr>
              <a:t>Por lo tanto, entre el </a:t>
            </a:r>
            <a:r>
              <a:rPr lang="es" sz="2000" b="1" strike="noStrike" spc="-1">
                <a:solidFill>
                  <a:srgbClr val="000000"/>
                </a:solidFill>
                <a:latin typeface="+mn-lt"/>
                <a:ea typeface="+mn-ea"/>
              </a:rPr>
              <a:t>público objetivo</a:t>
            </a:r>
            <a:r>
              <a:rPr lang="es" sz="2000" b="0" strike="noStrike" spc="-1">
                <a:solidFill>
                  <a:srgbClr val="000000"/>
                </a:solidFill>
                <a:latin typeface="+mn-lt"/>
                <a:ea typeface="+mn-ea"/>
              </a:rPr>
              <a:t> deberían estar </a:t>
            </a:r>
            <a:r>
              <a:rPr lang="es" sz="2600" b="1" strike="noStrike" spc="-1">
                <a:solidFill>
                  <a:srgbClr val="000000"/>
                </a:solidFill>
                <a:latin typeface="+mn-lt"/>
                <a:ea typeface="+mn-ea"/>
              </a:rPr>
              <a:t>los dirigentes municipales y comunitarios, los encargados de la formulación de políticas urbanas y expertos técnicos</a:t>
            </a:r>
            <a:r>
              <a:rPr lang="es" sz="2600" b="0" strike="noStrike" spc="-1">
                <a:solidFill>
                  <a:srgbClr val="000000"/>
                </a:solidFill>
                <a:latin typeface="+mn-lt"/>
                <a:ea typeface="+mn-ea"/>
              </a:rPr>
              <a:t> de diferentes ámbitos, entre ellos: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el sector de la salud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el sector social y económico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las finanzas</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 logística</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los servicios de seguridad y emergencias (bomberos, ambulancias y policía) </a:t>
            </a:r>
            <a:endParaRPr lang="en-US" sz="2600" b="0" strike="noStrike" spc="-1">
              <a:latin typeface="Arial"/>
            </a:endParaRPr>
          </a:p>
          <a:p>
            <a:pPr marL="228600" indent="-228240">
              <a:lnSpc>
                <a:spcPct val="120000"/>
              </a:lnSpc>
              <a:spcBef>
                <a:spcPts val="1001"/>
              </a:spcBef>
              <a:buClr>
                <a:srgbClr val="000000"/>
              </a:buClr>
              <a:buFont typeface="Arial"/>
              <a:buChar char="•"/>
              <a:tabLst>
                <a:tab pos="0" algn="l"/>
              </a:tabLst>
            </a:pPr>
            <a:r>
              <a:rPr lang="es" sz="2600" b="0" strike="noStrike" spc="-1">
                <a:solidFill>
                  <a:srgbClr val="000000"/>
                </a:solidFill>
                <a:latin typeface="+mn-lt"/>
                <a:ea typeface="+mn-ea"/>
              </a:rPr>
              <a:t>las comunicaciones públicas y las relaciones con los medios de comunicación, etc.</a:t>
            </a:r>
            <a:endParaRPr lang="en-US" sz="2600" b="0" strike="noStrike" spc="-1">
              <a:latin typeface="Arial"/>
            </a:endParaRPr>
          </a:p>
          <a:p>
            <a:pPr>
              <a:lnSpc>
                <a:spcPct val="110000"/>
              </a:lnSpc>
              <a:tabLst>
                <a:tab pos="0" algn="l"/>
              </a:tabLst>
            </a:pPr>
            <a:endParaRPr lang="en-US" sz="2600" b="0" strike="noStrike" spc="-1">
              <a:latin typeface="Arial"/>
            </a:endParaRPr>
          </a:p>
        </p:txBody>
      </p:sp>
      <p:sp>
        <p:nvSpPr>
          <p:cNvPr id="195"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4FC0E4C7-55A2-4ABC-8797-05B07F2975FE}"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6040" cy="3085920"/>
          </a:xfrm>
          <a:prstGeom prst="rect">
            <a:avLst/>
          </a:prstGeom>
        </p:spPr>
      </p:sp>
      <p:sp>
        <p:nvSpPr>
          <p:cNvPr id="19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buClr>
                <a:srgbClr val="000000"/>
              </a:buClr>
              <a:buFont typeface="Arial"/>
              <a:buChar char="●"/>
            </a:pPr>
            <a:r>
              <a:rPr lang="es" sz="1200" b="1" strike="noStrike" spc="-1">
                <a:solidFill>
                  <a:srgbClr val="000000"/>
                </a:solidFill>
                <a:latin typeface="Arial"/>
              </a:rPr>
              <a:t>La situación está cambiando rápidamente.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Tome la información del último</a:t>
            </a:r>
            <a:r>
              <a:rPr lang="es" sz="1200" b="1" strike="noStrike" spc="-1">
                <a:solidFill>
                  <a:srgbClr val="FF0000"/>
                </a:solidFill>
                <a:latin typeface="Arial"/>
              </a:rPr>
              <a:t> </a:t>
            </a:r>
            <a:r>
              <a:rPr lang="es" sz="1200" b="1" strike="noStrike" spc="-1">
                <a:solidFill>
                  <a:srgbClr val="000000"/>
                </a:solidFill>
                <a:latin typeface="Arial"/>
              </a:rPr>
              <a:t>informe de situación de la OMS o del Ministerio de Salud.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Si pulsa en la imagen accederá a la página web en la que se publican los informes de situación de la OMS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strike="noStrike" spc="-1">
                <a:solidFill>
                  <a:srgbClr val="000000"/>
                </a:solidFill>
                <a:latin typeface="Arial"/>
              </a:rPr>
              <a:t>También puede facilitar copias impresas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buClr>
                <a:srgbClr val="000000"/>
              </a:buClr>
              <a:buFont typeface="Arial"/>
              <a:buChar char="●"/>
            </a:pPr>
            <a:r>
              <a:rPr lang="es" sz="1200" b="1" u="sng" strike="noStrike" spc="-1">
                <a:solidFill>
                  <a:srgbClr val="000000"/>
                </a:solidFill>
                <a:uFillTx/>
                <a:latin typeface="Arial"/>
              </a:rPr>
              <a:t>Recurso:</a:t>
            </a:r>
            <a:endParaRPr lang="en-US" sz="1200" b="0" strike="noStrike" spc="-1">
              <a:latin typeface="Arial"/>
            </a:endParaRPr>
          </a:p>
          <a:p>
            <a:pPr marL="216000" indent="-216000">
              <a:lnSpc>
                <a:spcPct val="100000"/>
              </a:lnSpc>
            </a:pPr>
            <a:r>
              <a:rPr lang="es" sz="1200" b="0" strike="noStrike" spc="-1">
                <a:solidFill>
                  <a:srgbClr val="000000"/>
                </a:solidFill>
                <a:latin typeface="Arial"/>
              </a:rPr>
              <a:t>https://www.who.int/emergencies/diseases/novel-coronavirus-2019/situation-reports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98"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08D1BB1B-1B76-4ED1-BB14-EE676396B227}" type="slidenum">
              <a:rPr lang="en-US"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6040" cy="3085920"/>
          </a:xfrm>
          <a:prstGeom prst="rect">
            <a:avLst/>
          </a:prstGeom>
        </p:spPr>
      </p:sp>
      <p:sp>
        <p:nvSpPr>
          <p:cNvPr id="20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1"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82A02CE-8F8F-434C-B555-6356F772C06A}"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6040" cy="3085920"/>
          </a:xfrm>
          <a:prstGeom prst="rect">
            <a:avLst/>
          </a:prstGeom>
        </p:spPr>
      </p:sp>
      <p:sp>
        <p:nvSpPr>
          <p:cNvPr id="20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4"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5BA2B610-4992-411C-8028-A8A46F989263}"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6040" cy="3085920"/>
          </a:xfrm>
          <a:prstGeom prst="rect">
            <a:avLst/>
          </a:prstGeom>
        </p:spPr>
      </p:sp>
      <p:sp>
        <p:nvSpPr>
          <p:cNvPr id="20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207" name="TextShape 3"/>
          <p:cNvSpPr txBox="1"/>
          <p:nvPr/>
        </p:nvSpPr>
        <p:spPr>
          <a:xfrm>
            <a:off x="3884760" y="8685360"/>
            <a:ext cx="2971440" cy="458280"/>
          </a:xfrm>
          <a:prstGeom prst="rect">
            <a:avLst/>
          </a:prstGeom>
          <a:noFill/>
          <a:ln>
            <a:noFill/>
          </a:ln>
        </p:spPr>
        <p:txBody>
          <a:bodyPr anchor="b">
            <a:noAutofit/>
          </a:bodyPr>
          <a:lstStyle/>
          <a:p>
            <a:pPr>
              <a:lnSpc>
                <a:spcPct val="100000"/>
              </a:lnSpc>
            </a:pPr>
            <a:fld id="{2967178E-9F67-45C7-BC05-4379D7FBD397}"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GB"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CFBDE215-2117-490D-BCE3-FEDE4375FDD6}" type="datetime">
              <a:rPr lang="en-US" sz="1200" b="0" strike="noStrike" spc="-1">
                <a:solidFill>
                  <a:srgbClr val="8B8B8B"/>
                </a:solidFill>
                <a:latin typeface="Calibri"/>
              </a:rPr>
              <a:t>11/10/2021</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02B6389B-BFAF-4D28-8D14-8254433818A4}" type="slidenum">
              <a:rPr lang="en-US" sz="1200" b="0" strike="noStrike" spc="-1">
                <a:solidFill>
                  <a:srgbClr val="8B8B8B"/>
                </a:solidFill>
                <a:latin typeface="Calibri"/>
              </a:rPr>
              <a:t>‹Nº›</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GB"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GB" sz="2800" b="0" strike="noStrike" spc="-1">
                <a:solidFill>
                  <a:srgbClr val="000000"/>
                </a:solidFill>
                <a:latin typeface="Calibri"/>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GB" sz="2400" b="0" strike="noStrike" spc="-1">
                <a:solidFill>
                  <a:srgbClr val="000000"/>
                </a:solidFill>
                <a:latin typeface="Calibri"/>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GB" sz="2000" b="0" strike="noStrike" spc="-1">
                <a:solidFill>
                  <a:srgbClr val="000000"/>
                </a:solidFill>
                <a:latin typeface="Calibri"/>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GB" sz="1800" b="0" strike="noStrike" spc="-1">
                <a:solidFill>
                  <a:srgbClr val="000000"/>
                </a:solidFill>
                <a:latin typeface="Calibri"/>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GB" sz="1800" b="0" strike="noStrike" spc="-1">
                <a:solidFill>
                  <a:srgbClr val="000000"/>
                </a:solidFill>
                <a:latin typeface="Calibri"/>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6D65FF1B-4532-49A7-B1C4-B6A8AB4DDCD6}" type="datetime">
              <a:rPr lang="en-US" sz="1200" b="0" strike="noStrike" spc="-1">
                <a:solidFill>
                  <a:srgbClr val="8B8B8B"/>
                </a:solidFill>
                <a:latin typeface="Calibri"/>
              </a:rPr>
              <a:t>11/10/2021</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0918889-BD81-4CE9-8CC6-3017D3A03FA1}" type="slidenum">
              <a:rPr lang="en-US" sz="1200" b="0" strike="noStrike" spc="-1">
                <a:solidFill>
                  <a:srgbClr val="8B8B8B"/>
                </a:solidFill>
                <a:latin typeface="Calibri"/>
              </a:rPr>
              <a:t>‹Nº›</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4" descr="A close up of a logo&#10;&#10;Description automatically generated"/>
          <p:cNvPicPr/>
          <p:nvPr/>
        </p:nvPicPr>
        <p:blipFill>
          <a:blip r:embed="rId3"/>
          <a:stretch/>
        </p:blipFill>
        <p:spPr>
          <a:xfrm>
            <a:off x="0" y="-2520"/>
            <a:ext cx="12191760" cy="6860160"/>
          </a:xfrm>
          <a:prstGeom prst="rect">
            <a:avLst/>
          </a:prstGeom>
          <a:ln>
            <a:noFill/>
          </a:ln>
        </p:spPr>
      </p:pic>
      <p:sp>
        <p:nvSpPr>
          <p:cNvPr id="89" name="TextShape 1"/>
          <p:cNvSpPr txBox="1"/>
          <p:nvPr/>
        </p:nvSpPr>
        <p:spPr>
          <a:xfrm>
            <a:off x="208800" y="2001960"/>
            <a:ext cx="4680360" cy="2387160"/>
          </a:xfrm>
          <a:prstGeom prst="rect">
            <a:avLst/>
          </a:prstGeom>
          <a:noFill/>
          <a:ln>
            <a:noFill/>
          </a:ln>
        </p:spPr>
        <p:txBody>
          <a:bodyPr anchor="b">
            <a:normAutofit/>
          </a:bodyPr>
          <a:lstStyle/>
          <a:p>
            <a:pPr>
              <a:lnSpc>
                <a:spcPct val="90000"/>
              </a:lnSpc>
            </a:pPr>
            <a:r>
              <a:rPr lang="es" sz="4800" b="1" strike="noStrike" spc="-1">
                <a:solidFill>
                  <a:srgbClr val="FFFFFF"/>
                </a:solidFill>
                <a:latin typeface="Roboto"/>
                <a:ea typeface="Roboto"/>
              </a:rPr>
              <a:t>VACUNADOS PARAGUAY</a:t>
            </a:r>
            <a:br/>
            <a:r>
              <a:rPr lang="es" sz="4800" b="1" strike="noStrike" spc="-1">
                <a:solidFill>
                  <a:srgbClr val="FFFFFF"/>
                </a:solidFill>
                <a:latin typeface="Roboto"/>
                <a:ea typeface="Roboto"/>
              </a:rPr>
              <a:t> (COVID-19)</a:t>
            </a:r>
            <a:endParaRPr lang="en-US" sz="4800" b="0" strike="noStrike" spc="-1">
              <a:solidFill>
                <a:srgbClr val="000000"/>
              </a:solidFill>
              <a:latin typeface="Calibri"/>
            </a:endParaRPr>
          </a:p>
        </p:txBody>
      </p:sp>
      <p:sp>
        <p:nvSpPr>
          <p:cNvPr id="90" name="TextShape 2"/>
          <p:cNvSpPr txBox="1"/>
          <p:nvPr/>
        </p:nvSpPr>
        <p:spPr>
          <a:xfrm>
            <a:off x="7931520" y="4660560"/>
            <a:ext cx="4051080" cy="1096920"/>
          </a:xfrm>
          <a:prstGeom prst="rect">
            <a:avLst/>
          </a:prstGeom>
          <a:noFill/>
          <a:ln>
            <a:noFill/>
          </a:ln>
        </p:spPr>
        <p:txBody>
          <a:bodyPr>
            <a:normAutofit/>
          </a:bodyPr>
          <a:lstStyle/>
          <a:p>
            <a:pPr algn="r">
              <a:lnSpc>
                <a:spcPct val="90000"/>
              </a:lnSpc>
              <a:spcBef>
                <a:spcPts val="1001"/>
              </a:spcBef>
              <a:tabLst>
                <a:tab pos="0" algn="l"/>
              </a:tabLst>
            </a:pPr>
            <a:r>
              <a:rPr lang="es" sz="2200" b="1" strike="noStrike" spc="-1">
                <a:solidFill>
                  <a:srgbClr val="C55A11"/>
                </a:solidFill>
                <a:latin typeface="Roboto"/>
              </a:rPr>
              <a:t>Trabajo Final</a:t>
            </a:r>
            <a:endParaRPr lang="en-US" sz="2200" b="0" strike="noStrike" spc="-1">
              <a:latin typeface="Arial"/>
            </a:endParaRPr>
          </a:p>
          <a:p>
            <a:pPr algn="r">
              <a:lnSpc>
                <a:spcPct val="90000"/>
              </a:lnSpc>
              <a:spcBef>
                <a:spcPts val="1001"/>
              </a:spcBef>
              <a:tabLst>
                <a:tab pos="0" algn="l"/>
              </a:tabLst>
            </a:pPr>
            <a:r>
              <a:rPr lang="es" sz="2200" b="1" strike="noStrike" spc="-1">
                <a:solidFill>
                  <a:srgbClr val="C55A11"/>
                </a:solidFill>
                <a:latin typeface="Roboto"/>
              </a:rPr>
              <a:t>Data Science</a:t>
            </a:r>
            <a:endParaRPr lang="en-US" sz="2200" b="0" strike="noStrike" spc="-1">
              <a:latin typeface="Arial"/>
            </a:endParaRPr>
          </a:p>
        </p:txBody>
      </p:sp>
      <p:sp>
        <p:nvSpPr>
          <p:cNvPr id="91" name="CustomShape 3"/>
          <p:cNvSpPr/>
          <p:nvPr/>
        </p:nvSpPr>
        <p:spPr>
          <a:xfrm>
            <a:off x="3899647" y="4809600"/>
            <a:ext cx="4320988" cy="7984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90000"/>
              </a:lnSpc>
              <a:spcBef>
                <a:spcPts val="1001"/>
              </a:spcBef>
              <a:tabLst>
                <a:tab pos="0" algn="l"/>
              </a:tabLst>
            </a:pPr>
            <a:r>
              <a:rPr lang="es" sz="2800" b="1" strike="noStrike" spc="-1" dirty="0">
                <a:solidFill>
                  <a:srgbClr val="D7550D"/>
                </a:solidFill>
                <a:latin typeface="Roboto"/>
                <a:ea typeface="Roboto"/>
              </a:rPr>
              <a:t>EQUIPO 20</a:t>
            </a:r>
            <a:br>
              <a:rPr sz="2800" dirty="0"/>
            </a:br>
            <a:r>
              <a:rPr lang="es" sz="2800" b="1" strike="noStrike" spc="-1" dirty="0">
                <a:solidFill>
                  <a:srgbClr val="0092CB"/>
                </a:solidFill>
                <a:latin typeface="Roboto"/>
                <a:ea typeface="Roboto"/>
              </a:rPr>
              <a:t>Prof. Dra. Margarita Ruiz Olazar</a:t>
            </a:r>
            <a:endParaRPr lang="en-US"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0" y="0"/>
            <a:ext cx="12191760" cy="78372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Descripción del ejercicio</a:t>
            </a:r>
            <a:endParaRPr lang="en-US" sz="3600" b="0" strike="noStrike" spc="-1">
              <a:solidFill>
                <a:srgbClr val="000000"/>
              </a:solidFill>
              <a:latin typeface="Calibri"/>
            </a:endParaRPr>
          </a:p>
        </p:txBody>
      </p:sp>
      <p:sp>
        <p:nvSpPr>
          <p:cNvPr id="115" name="CustomShape 2"/>
          <p:cNvSpPr/>
          <p:nvPr/>
        </p:nvSpPr>
        <p:spPr>
          <a:xfrm>
            <a:off x="881280" y="968040"/>
            <a:ext cx="10556640" cy="47674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55320">
              <a:lnSpc>
                <a:spcPct val="90000"/>
              </a:lnSpc>
              <a:spcBef>
                <a:spcPts val="700"/>
              </a:spcBef>
              <a:buClr>
                <a:srgbClr val="4472C4"/>
              </a:buClr>
              <a:buFont typeface="Calibri"/>
              <a:buAutoNum type="arabicPeriod"/>
            </a:pPr>
            <a:r>
              <a:rPr lang="es" sz="2800" b="1" strike="noStrike" spc="-1">
                <a:solidFill>
                  <a:srgbClr val="4472C4"/>
                </a:solidFill>
                <a:latin typeface="Calibri"/>
              </a:rPr>
              <a:t>Participantes</a:t>
            </a:r>
            <a:endParaRPr lang="en-US" sz="2800" b="0" strike="noStrike" spc="-1">
              <a:latin typeface="Arial"/>
            </a:endParaRPr>
          </a:p>
          <a:p>
            <a:pPr marL="457200" indent="-355320">
              <a:lnSpc>
                <a:spcPct val="90000"/>
              </a:lnSpc>
              <a:spcBef>
                <a:spcPts val="700"/>
              </a:spcBef>
              <a:buClr>
                <a:srgbClr val="4472C4"/>
              </a:buClr>
              <a:buFont typeface="Calibri"/>
              <a:buAutoNum type="arabicPeriod"/>
            </a:pPr>
            <a:r>
              <a:rPr lang="es" sz="2800" b="1" strike="noStrike" spc="-1">
                <a:solidFill>
                  <a:srgbClr val="4472C4"/>
                </a:solidFill>
                <a:latin typeface="Calibri"/>
              </a:rPr>
              <a:t>Equipo del ejercicio</a:t>
            </a:r>
            <a:endParaRPr lang="en-US" sz="2800" b="0" strike="noStrike" spc="-1">
              <a:latin typeface="Arial"/>
            </a:endParaRPr>
          </a:p>
          <a:p>
            <a:pPr marL="914400" indent="-336240">
              <a:lnSpc>
                <a:spcPct val="90000"/>
              </a:lnSpc>
              <a:spcBef>
                <a:spcPts val="700"/>
              </a:spcBef>
              <a:buClr>
                <a:srgbClr val="000000"/>
              </a:buClr>
              <a:buFont typeface="Calibri"/>
              <a:buChar char="•"/>
            </a:pPr>
            <a:r>
              <a:rPr lang="es" sz="2800" b="0" strike="noStrike" spc="-1">
                <a:solidFill>
                  <a:srgbClr val="000000"/>
                </a:solidFill>
                <a:latin typeface="Calibri"/>
              </a:rPr>
              <a:t>Facilitadores</a:t>
            </a:r>
            <a:endParaRPr lang="en-US" sz="2800" b="0" strike="noStrike" spc="-1">
              <a:latin typeface="Arial"/>
            </a:endParaRPr>
          </a:p>
          <a:p>
            <a:pPr marL="914400" indent="-336240">
              <a:lnSpc>
                <a:spcPct val="90000"/>
              </a:lnSpc>
              <a:spcBef>
                <a:spcPts val="700"/>
              </a:spcBef>
              <a:buClr>
                <a:srgbClr val="000000"/>
              </a:buClr>
              <a:buFont typeface="Calibri"/>
              <a:buChar char="•"/>
            </a:pPr>
            <a:r>
              <a:rPr lang="es" sz="2800" b="0" strike="noStrike" spc="-1">
                <a:solidFill>
                  <a:srgbClr val="000000"/>
                </a:solidFill>
                <a:latin typeface="Calibri"/>
              </a:rPr>
              <a:t>Asesores técnicos</a:t>
            </a:r>
            <a:endParaRPr lang="en-US" sz="2800" b="0" strike="noStrike" spc="-1">
              <a:latin typeface="Arial"/>
            </a:endParaRPr>
          </a:p>
          <a:p>
            <a:pPr marL="914400" indent="-336240">
              <a:lnSpc>
                <a:spcPct val="90000"/>
              </a:lnSpc>
              <a:spcBef>
                <a:spcPts val="700"/>
              </a:spcBef>
              <a:buClr>
                <a:srgbClr val="000000"/>
              </a:buClr>
              <a:buFont typeface="Calibri"/>
              <a:buChar char="•"/>
            </a:pPr>
            <a:r>
              <a:rPr lang="es" sz="2800" b="0" strike="noStrike" spc="-1">
                <a:solidFill>
                  <a:srgbClr val="000000"/>
                </a:solidFill>
                <a:latin typeface="Calibri"/>
              </a:rPr>
              <a:t>Personal de apoyo</a:t>
            </a:r>
            <a:endParaRPr lang="en-US" sz="2800" b="0" strike="noStrike" spc="-1">
              <a:latin typeface="Arial"/>
            </a:endParaRPr>
          </a:p>
          <a:p>
            <a:pPr marL="558720" indent="-456840">
              <a:lnSpc>
                <a:spcPct val="90000"/>
              </a:lnSpc>
              <a:spcBef>
                <a:spcPts val="700"/>
              </a:spcBef>
              <a:buClr>
                <a:srgbClr val="4472C4"/>
              </a:buClr>
              <a:buFont typeface="Calibri Light"/>
              <a:buAutoNum type="arabicPeriod" startAt="3"/>
            </a:pPr>
            <a:r>
              <a:rPr lang="es" sz="2800" b="1" strike="noStrike" spc="-1">
                <a:solidFill>
                  <a:srgbClr val="4472C4"/>
                </a:solidFill>
                <a:latin typeface="Calibri"/>
              </a:rPr>
              <a:t>Relato y debate </a:t>
            </a:r>
            <a:endParaRPr lang="en-US" sz="2800" b="0" strike="noStrike" spc="-1">
              <a:latin typeface="Arial"/>
            </a:endParaRPr>
          </a:p>
          <a:p>
            <a:pPr marL="914400" indent="-329760">
              <a:lnSpc>
                <a:spcPct val="90000"/>
              </a:lnSpc>
              <a:spcBef>
                <a:spcPts val="700"/>
              </a:spcBef>
              <a:buClr>
                <a:srgbClr val="000000"/>
              </a:buClr>
              <a:buFont typeface="Calibri"/>
              <a:buChar char="●"/>
            </a:pPr>
            <a:r>
              <a:rPr lang="es" sz="2800" b="0" strike="noStrike" spc="-1">
                <a:solidFill>
                  <a:srgbClr val="000000"/>
                </a:solidFill>
                <a:latin typeface="Calibri"/>
              </a:rPr>
              <a:t>Cinco sesiones con preguntas y tareas para fines de análisis</a:t>
            </a:r>
            <a:endParaRPr lang="en-US" sz="2800" b="0" strike="noStrike" spc="-1">
              <a:latin typeface="Arial"/>
            </a:endParaRPr>
          </a:p>
          <a:p>
            <a:pPr marL="558720" indent="-456840">
              <a:lnSpc>
                <a:spcPct val="90000"/>
              </a:lnSpc>
              <a:spcBef>
                <a:spcPts val="700"/>
              </a:spcBef>
              <a:buClr>
                <a:srgbClr val="4472C4"/>
              </a:buClr>
              <a:buFont typeface="Calibri Light"/>
              <a:buAutoNum type="arabicPeriod" startAt="4"/>
            </a:pPr>
            <a:r>
              <a:rPr lang="es" sz="2800" b="1" strike="noStrike" spc="-1">
                <a:solidFill>
                  <a:srgbClr val="4472C4"/>
                </a:solidFill>
                <a:latin typeface="Calibri"/>
              </a:rPr>
              <a:t>Sesión de análisis posterior y plan de acción</a:t>
            </a:r>
            <a:endParaRPr lang="en-US" sz="2800" b="0" strike="noStrike" spc="-1">
              <a:latin typeface="Arial"/>
            </a:endParaRPr>
          </a:p>
          <a:p>
            <a:pPr>
              <a:lnSpc>
                <a:spcPct val="90000"/>
              </a:lnSpc>
              <a:spcBef>
                <a:spcPts val="700"/>
              </a:spcBef>
            </a:pPr>
            <a:endParaRPr lang="en-US" sz="2800" b="0" strike="noStrike" spc="-1">
              <a:latin typeface="Arial"/>
            </a:endParaRPr>
          </a:p>
          <a:p>
            <a:pPr marL="101520" algn="ctr">
              <a:lnSpc>
                <a:spcPct val="90000"/>
              </a:lnSpc>
              <a:spcBef>
                <a:spcPts val="700"/>
              </a:spcBef>
              <a:tabLst>
                <a:tab pos="0" algn="l"/>
              </a:tabLst>
            </a:pPr>
            <a:r>
              <a:rPr lang="es" sz="2800" b="1" i="1" strike="noStrike" spc="-1">
                <a:solidFill>
                  <a:srgbClr val="000000"/>
                </a:solidFill>
                <a:latin typeface="Calibri"/>
              </a:rPr>
              <a:t>Acepte el escenario, no se oponga a él</a:t>
            </a:r>
            <a:endParaRPr lang="en-US" sz="2800" b="0" strike="noStrike" spc="-1">
              <a:latin typeface="Arial"/>
            </a:endParaRPr>
          </a:p>
          <a:p>
            <a:pPr>
              <a:lnSpc>
                <a:spcPct val="90000"/>
              </a:lnSpc>
              <a:spcBef>
                <a:spcPts val="700"/>
              </a:spcBef>
              <a:tabLst>
                <a:tab pos="0" algn="l"/>
              </a:tabLst>
            </a:pP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0" y="-5040"/>
            <a:ext cx="12191760" cy="69912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Proceso del ejercicio de simulación teórico</a:t>
            </a:r>
            <a:endParaRPr lang="en-US" sz="3600" b="0" strike="noStrike" spc="-1">
              <a:solidFill>
                <a:srgbClr val="000000"/>
              </a:solidFill>
              <a:latin typeface="Calibri"/>
            </a:endParaRPr>
          </a:p>
        </p:txBody>
      </p:sp>
      <p:grpSp>
        <p:nvGrpSpPr>
          <p:cNvPr id="117" name="Group 2"/>
          <p:cNvGrpSpPr/>
          <p:nvPr/>
        </p:nvGrpSpPr>
        <p:grpSpPr>
          <a:xfrm>
            <a:off x="1023480" y="1626120"/>
            <a:ext cx="10010880" cy="4661280"/>
            <a:chOff x="1023480" y="1626120"/>
            <a:chExt cx="10010880" cy="4661280"/>
          </a:xfrm>
        </p:grpSpPr>
        <p:sp>
          <p:nvSpPr>
            <p:cNvPr id="118" name="CustomShape 3"/>
            <p:cNvSpPr/>
            <p:nvPr/>
          </p:nvSpPr>
          <p:spPr>
            <a:xfrm>
              <a:off x="6534720" y="1626120"/>
              <a:ext cx="4499640" cy="4661280"/>
            </a:xfrm>
            <a:prstGeom prst="rect">
              <a:avLst/>
            </a:prstGeom>
            <a:noFill/>
            <a:ln>
              <a:solidFill>
                <a:srgbClr val="C3DFF3"/>
              </a:solidFill>
            </a:ln>
            <a:effectLst>
              <a:outerShdw blurRad="50800" dist="37674" dir="2700000" algn="tl" rotWithShape="0">
                <a:schemeClr val="tx1">
                  <a:alpha val="40000"/>
                </a:schemeClr>
              </a:outerShdw>
            </a:effectLst>
          </p:spPr>
          <p:style>
            <a:lnRef idx="0">
              <a:scrgbClr r="0" g="0" b="0"/>
            </a:lnRef>
            <a:fillRef idx="0">
              <a:scrgbClr r="0" g="0" b="0"/>
            </a:fillRef>
            <a:effectRef idx="0">
              <a:scrgbClr r="0" g="0" b="0"/>
            </a:effectRef>
            <a:fontRef idx="minor"/>
          </p:style>
        </p:sp>
        <p:pic>
          <p:nvPicPr>
            <p:cNvPr id="119" name="Shape 108"/>
            <p:cNvPicPr/>
            <p:nvPr/>
          </p:nvPicPr>
          <p:blipFill>
            <a:blip r:embed="rId3"/>
            <a:stretch/>
          </p:blipFill>
          <p:spPr>
            <a:xfrm>
              <a:off x="1023480" y="1952280"/>
              <a:ext cx="4497120" cy="4009320"/>
            </a:xfrm>
            <a:prstGeom prst="rect">
              <a:avLst/>
            </a:prstGeom>
            <a:ln>
              <a:solidFill>
                <a:srgbClr val="C3DFF3"/>
              </a:solidFill>
            </a:ln>
            <a:effectLst>
              <a:outerShdw blurRad="50800" dist="38160" dir="5400000" algn="t" rotWithShape="0">
                <a:srgbClr val="000000">
                  <a:alpha val="40000"/>
                </a:srgbClr>
              </a:outerShdw>
            </a:effectLst>
          </p:spPr>
        </p:pic>
        <p:sp>
          <p:nvSpPr>
            <p:cNvPr id="120" name="CustomShape 4"/>
            <p:cNvSpPr/>
            <p:nvPr/>
          </p:nvSpPr>
          <p:spPr>
            <a:xfrm rot="5400000">
              <a:off x="8385840" y="2927160"/>
              <a:ext cx="666000" cy="322920"/>
            </a:xfrm>
            <a:prstGeom prst="rightArrow">
              <a:avLst>
                <a:gd name="adj1" fmla="val 50000"/>
                <a:gd name="adj2" fmla="val 50000"/>
              </a:avLst>
            </a:prstGeom>
            <a:solidFill>
              <a:srgbClr val="FF9900"/>
            </a:solidFill>
            <a:ln w="9360">
              <a:solidFill>
                <a:srgbClr val="C3DFF3"/>
              </a:solidFill>
              <a:round/>
            </a:ln>
          </p:spPr>
          <p:style>
            <a:lnRef idx="0">
              <a:scrgbClr r="0" g="0" b="0"/>
            </a:lnRef>
            <a:fillRef idx="0">
              <a:scrgbClr r="0" g="0" b="0"/>
            </a:fillRef>
            <a:effectRef idx="0">
              <a:scrgbClr r="0" g="0" b="0"/>
            </a:effectRef>
            <a:fontRef idx="minor"/>
          </p:style>
        </p:sp>
        <p:sp>
          <p:nvSpPr>
            <p:cNvPr id="121" name="CustomShape 5"/>
            <p:cNvSpPr/>
            <p:nvPr/>
          </p:nvSpPr>
          <p:spPr>
            <a:xfrm>
              <a:off x="6532560" y="1626120"/>
              <a:ext cx="4497120" cy="1055520"/>
            </a:xfrm>
            <a:prstGeom prst="rect">
              <a:avLst/>
            </a:prstGeom>
            <a:solidFill>
              <a:srgbClr val="2B92CC"/>
            </a:solidFill>
            <a:ln>
              <a:solidFill>
                <a:srgbClr val="C3DFF3"/>
              </a:solid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pPr>
              <a:r>
                <a:rPr lang="es" sz="2400" b="0" strike="noStrike" spc="-1">
                  <a:solidFill>
                    <a:srgbClr val="FFFFFF"/>
                  </a:solidFill>
                  <a:latin typeface="Roboto"/>
                  <a:ea typeface="Roboto"/>
                </a:rPr>
                <a:t>Deficiencias, oportunidades y enseñanzas extraídas</a:t>
              </a:r>
              <a:endParaRPr lang="en-US" sz="2400" b="0" strike="noStrike" spc="-1">
                <a:latin typeface="Arial"/>
              </a:endParaRPr>
            </a:p>
          </p:txBody>
        </p:sp>
        <p:sp>
          <p:nvSpPr>
            <p:cNvPr id="122" name="CustomShape 6"/>
            <p:cNvSpPr/>
            <p:nvPr/>
          </p:nvSpPr>
          <p:spPr>
            <a:xfrm>
              <a:off x="7468560" y="3693960"/>
              <a:ext cx="2500560" cy="2520000"/>
            </a:xfrm>
            <a:prstGeom prst="star5">
              <a:avLst>
                <a:gd name="adj" fmla="val 19098"/>
                <a:gd name="hf" fmla="val 105146"/>
                <a:gd name="vf" fmla="val 110557"/>
              </a:avLst>
            </a:prstGeom>
            <a:solidFill>
              <a:srgbClr val="E06666"/>
            </a:solidFill>
            <a:ln w="9360">
              <a:solidFill>
                <a:srgbClr val="C3DFF3"/>
              </a:solidFill>
              <a:round/>
            </a:ln>
          </p:spPr>
          <p:style>
            <a:lnRef idx="0">
              <a:scrgbClr r="0" g="0" b="0"/>
            </a:lnRef>
            <a:fillRef idx="0">
              <a:scrgbClr r="0" g="0" b="0"/>
            </a:fillRef>
            <a:effectRef idx="0">
              <a:scrgbClr r="0" g="0" b="0"/>
            </a:effectRef>
            <a:fontRef idx="minor"/>
          </p:style>
        </p:sp>
        <p:sp>
          <p:nvSpPr>
            <p:cNvPr id="123" name="CustomShape 7"/>
            <p:cNvSpPr/>
            <p:nvPr/>
          </p:nvSpPr>
          <p:spPr>
            <a:xfrm>
              <a:off x="8016840" y="4699080"/>
              <a:ext cx="1404360" cy="509400"/>
            </a:xfrm>
            <a:prstGeom prst="rect">
              <a:avLst/>
            </a:prstGeom>
            <a:noFill/>
            <a:ln>
              <a:solidFill>
                <a:srgbClr val="C3DFF3"/>
              </a:solid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pPr>
              <a:r>
                <a:rPr lang="es" sz="2000" b="0" strike="noStrike" spc="-1">
                  <a:solidFill>
                    <a:srgbClr val="FFFFFF"/>
                  </a:solidFill>
                  <a:latin typeface="Roboto"/>
                  <a:ea typeface="Roboto"/>
                </a:rPr>
                <a:t>Plan de acción</a:t>
              </a:r>
              <a:endParaRPr lang="en-US" sz="2000" b="0" strike="noStrike" spc="-1">
                <a:latin typeface="Arial"/>
              </a:endParaRPr>
            </a:p>
          </p:txBody>
        </p:sp>
        <p:sp>
          <p:nvSpPr>
            <p:cNvPr id="124" name="CustomShape 8"/>
            <p:cNvSpPr/>
            <p:nvPr/>
          </p:nvSpPr>
          <p:spPr>
            <a:xfrm>
              <a:off x="5797080" y="3601800"/>
              <a:ext cx="605880" cy="354960"/>
            </a:xfrm>
            <a:prstGeom prst="rightArrow">
              <a:avLst>
                <a:gd name="adj1" fmla="val 50000"/>
                <a:gd name="adj2" fmla="val 50000"/>
              </a:avLst>
            </a:prstGeom>
            <a:solidFill>
              <a:srgbClr val="FF9900"/>
            </a:solidFill>
            <a:ln w="9360">
              <a:solidFill>
                <a:srgbClr val="C3DFF3"/>
              </a:solidFill>
              <a:round/>
            </a:ln>
          </p:spPr>
          <p:style>
            <a:lnRef idx="0">
              <a:scrgbClr r="0" g="0" b="0"/>
            </a:lnRef>
            <a:fillRef idx="0">
              <a:scrgbClr r="0" g="0" b="0"/>
            </a:fillRef>
            <a:effectRef idx="0">
              <a:scrgbClr r="0" g="0" b="0"/>
            </a:effectRef>
            <a:fontRef idx="minor"/>
          </p:style>
        </p:sp>
      </p:grpSp>
      <p:sp>
        <p:nvSpPr>
          <p:cNvPr id="125" name="CustomShape 9"/>
          <p:cNvSpPr/>
          <p:nvPr/>
        </p:nvSpPr>
        <p:spPr>
          <a:xfrm>
            <a:off x="2660760" y="897120"/>
            <a:ext cx="1392480" cy="821160"/>
          </a:xfrm>
          <a:prstGeom prst="rect">
            <a:avLst/>
          </a:prstGeom>
          <a:noFill/>
          <a:ln>
            <a:solidFill>
              <a:schemeClr val="tx2"/>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 sz="2400" b="0" strike="noStrike" spc="-1">
                <a:solidFill>
                  <a:srgbClr val="000000"/>
                </a:solidFill>
                <a:latin typeface="Calibri"/>
              </a:rPr>
              <a:t>Ejercicio</a:t>
            </a:r>
            <a:endParaRPr lang="en-US" sz="2400" b="0" strike="noStrike" spc="-1">
              <a:latin typeface="Arial"/>
            </a:endParaRPr>
          </a:p>
        </p:txBody>
      </p:sp>
      <p:sp>
        <p:nvSpPr>
          <p:cNvPr id="126" name="CustomShape 10"/>
          <p:cNvSpPr/>
          <p:nvPr/>
        </p:nvSpPr>
        <p:spPr>
          <a:xfrm>
            <a:off x="6403320" y="897120"/>
            <a:ext cx="4740480" cy="456120"/>
          </a:xfrm>
          <a:prstGeom prst="rect">
            <a:avLst/>
          </a:prstGeom>
          <a:noFill/>
          <a:ln>
            <a:solidFill>
              <a:schemeClr val="tx2"/>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 sz="2400" b="0" strike="noStrike" spc="-1">
                <a:solidFill>
                  <a:srgbClr val="000000"/>
                </a:solidFill>
                <a:latin typeface="Calibri"/>
              </a:rPr>
              <a:t>Sesión de análisis posterior</a:t>
            </a:r>
            <a:endParaRPr lang="en-US" sz="2400" b="0" strike="noStrike" spc="-1">
              <a:latin typeface="Arial"/>
            </a:endParaRPr>
          </a:p>
        </p:txBody>
      </p:sp>
      <p:sp>
        <p:nvSpPr>
          <p:cNvPr id="127" name="CustomShape 11"/>
          <p:cNvSpPr/>
          <p:nvPr/>
        </p:nvSpPr>
        <p:spPr>
          <a:xfrm>
            <a:off x="2491200" y="2238480"/>
            <a:ext cx="1561680" cy="364680"/>
          </a:xfrm>
          <a:prstGeom prst="rect">
            <a:avLst/>
          </a:prstGeom>
          <a:gradFill rotWithShape="0">
            <a:gsLst>
              <a:gs pos="0">
                <a:srgbClr val="DCF5FF"/>
              </a:gs>
              <a:gs pos="100000">
                <a:srgbClr val="B5D2EC">
                  <a:alpha val="97254"/>
                </a:srgbClr>
              </a:gs>
            </a:gsLst>
            <a:lin ang="5400000"/>
          </a:gradFill>
          <a:ln>
            <a:solidFill>
              <a:srgbClr val="DBF5FF">
                <a:alpha val="0"/>
              </a:srgbClr>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ES" sz="1800" b="0" strike="noStrike" spc="-1">
                <a:solidFill>
                  <a:srgbClr val="000000"/>
                </a:solidFill>
                <a:latin typeface="Calibri"/>
              </a:rPr>
              <a:t>Relato</a:t>
            </a:r>
            <a:endParaRPr lang="en-US" sz="1800" b="0" strike="noStrike" spc="-1">
              <a:latin typeface="Arial"/>
            </a:endParaRPr>
          </a:p>
        </p:txBody>
      </p:sp>
      <p:sp>
        <p:nvSpPr>
          <p:cNvPr id="128" name="CustomShape 12"/>
          <p:cNvSpPr/>
          <p:nvPr/>
        </p:nvSpPr>
        <p:spPr>
          <a:xfrm>
            <a:off x="1964880" y="3467880"/>
            <a:ext cx="2559960" cy="638280"/>
          </a:xfrm>
          <a:prstGeom prst="rect">
            <a:avLst/>
          </a:prstGeom>
          <a:gradFill rotWithShape="0">
            <a:gsLst>
              <a:gs pos="0">
                <a:srgbClr val="95ACEA"/>
              </a:gs>
              <a:gs pos="100000">
                <a:srgbClr val="E0E5F6"/>
              </a:gs>
            </a:gsLst>
            <a:path path="circle"/>
          </a:gra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strike="noStrike" spc="-1">
                <a:solidFill>
                  <a:srgbClr val="000000"/>
                </a:solidFill>
                <a:latin typeface="Calibri"/>
              </a:rPr>
              <a:t>Preguntas para el debate</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Cómo proceder</a:t>
            </a:r>
            <a:endParaRPr lang="en-US" sz="3600" b="0" strike="noStrike" spc="-1">
              <a:solidFill>
                <a:srgbClr val="000000"/>
              </a:solidFill>
              <a:latin typeface="Calibri"/>
            </a:endParaRPr>
          </a:p>
        </p:txBody>
      </p:sp>
      <p:sp>
        <p:nvSpPr>
          <p:cNvPr id="130" name="CustomShape 2"/>
          <p:cNvSpPr/>
          <p:nvPr/>
        </p:nvSpPr>
        <p:spPr>
          <a:xfrm>
            <a:off x="914400" y="768600"/>
            <a:ext cx="10706400" cy="55652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28600" indent="-228240">
              <a:lnSpc>
                <a:spcPct val="100000"/>
              </a:lnSpc>
              <a:tabLst>
                <a:tab pos="0" algn="l"/>
              </a:tabLst>
            </a:pPr>
            <a:r>
              <a:rPr lang="es" sz="2400" b="0" strike="noStrike" spc="-1">
                <a:solidFill>
                  <a:srgbClr val="4472C4"/>
                </a:solidFill>
                <a:latin typeface="Calibri"/>
              </a:rPr>
              <a:t> </a:t>
            </a:r>
            <a:r>
              <a:rPr lang="es" sz="2400" b="1" strike="noStrike" spc="-1">
                <a:solidFill>
                  <a:srgbClr val="4472C4"/>
                </a:solidFill>
                <a:latin typeface="Calibri"/>
              </a:rPr>
              <a:t>Reglas</a:t>
            </a:r>
            <a:endParaRPr lang="en-US" sz="2400" b="0" strike="noStrike" spc="-1">
              <a:latin typeface="Arial"/>
            </a:endParaRPr>
          </a:p>
          <a:p>
            <a:pPr marL="457200" indent="-336240">
              <a:lnSpc>
                <a:spcPct val="100000"/>
              </a:lnSpc>
              <a:spcBef>
                <a:spcPts val="700"/>
              </a:spcBef>
              <a:buClr>
                <a:srgbClr val="000000"/>
              </a:buClr>
              <a:buFont typeface="Calibri"/>
              <a:buChar char="❖"/>
              <a:tabLst>
                <a:tab pos="0" algn="l"/>
              </a:tabLst>
            </a:pPr>
            <a:r>
              <a:rPr lang="es" sz="2400" b="0" strike="noStrike" spc="-1">
                <a:solidFill>
                  <a:srgbClr val="000000"/>
                </a:solidFill>
                <a:latin typeface="Calibri"/>
              </a:rPr>
              <a:t>Utilice los planes de salud pública existentes, incluidos los procedimientos </a:t>
            </a:r>
            <a:r>
              <a:rPr lang="en-US" sz="2400" b="0" strike="noStrike" spc="-1">
                <a:solidFill>
                  <a:srgbClr val="000000"/>
                </a:solidFill>
                <a:latin typeface="Calibri"/>
              </a:rPr>
              <a:t>operativos normalizados</a:t>
            </a:r>
            <a:r>
              <a:rPr lang="es" sz="2400" b="0" strike="noStrike" spc="-1">
                <a:solidFill>
                  <a:srgbClr val="000000"/>
                </a:solidFill>
                <a:latin typeface="Calibri"/>
              </a:rPr>
              <a:t>, para fundamentar sus respuestas</a:t>
            </a:r>
            <a:endParaRPr lang="en-US" sz="2400" b="0" strike="noStrike" spc="-1">
              <a:latin typeface="Arial"/>
            </a:endParaRPr>
          </a:p>
          <a:p>
            <a:pPr marL="457200" indent="-336240">
              <a:lnSpc>
                <a:spcPct val="100000"/>
              </a:lnSpc>
              <a:spcBef>
                <a:spcPts val="700"/>
              </a:spcBef>
              <a:buClr>
                <a:srgbClr val="000000"/>
              </a:buClr>
              <a:buFont typeface="Calibri"/>
              <a:buChar char="❖"/>
              <a:tabLst>
                <a:tab pos="0" algn="l"/>
              </a:tabLst>
            </a:pPr>
            <a:r>
              <a:rPr lang="es" sz="2400" b="0" strike="noStrike" spc="-1">
                <a:solidFill>
                  <a:srgbClr val="000000"/>
                </a:solidFill>
                <a:latin typeface="Calibri"/>
              </a:rPr>
              <a:t>Interprétese a sí mismo (represente su papel habitual) </a:t>
            </a:r>
            <a:endParaRPr lang="en-US" sz="2400" b="0" strike="noStrike" spc="-1">
              <a:latin typeface="Arial"/>
            </a:endParaRPr>
          </a:p>
          <a:p>
            <a:pPr marL="457200" indent="-336240">
              <a:lnSpc>
                <a:spcPct val="100000"/>
              </a:lnSpc>
              <a:spcBef>
                <a:spcPts val="700"/>
              </a:spcBef>
              <a:buClr>
                <a:srgbClr val="000000"/>
              </a:buClr>
              <a:buFont typeface="Calibri"/>
              <a:buChar char="❖"/>
              <a:tabLst>
                <a:tab pos="0" algn="l"/>
              </a:tabLst>
            </a:pPr>
            <a:r>
              <a:rPr lang="es" sz="2400" b="0" strike="noStrike" spc="-1">
                <a:solidFill>
                  <a:srgbClr val="000000"/>
                </a:solidFill>
                <a:latin typeface="Calibri"/>
              </a:rPr>
              <a:t>Trabaje en equipo</a:t>
            </a:r>
            <a:endParaRPr lang="en-US" sz="2400" b="0" strike="noStrike" spc="-1">
              <a:latin typeface="Arial"/>
            </a:endParaRPr>
          </a:p>
          <a:p>
            <a:pPr marL="457200" indent="-336240">
              <a:lnSpc>
                <a:spcPct val="100000"/>
              </a:lnSpc>
              <a:spcBef>
                <a:spcPts val="700"/>
              </a:spcBef>
              <a:buClr>
                <a:srgbClr val="000000"/>
              </a:buClr>
              <a:buFont typeface="Calibri"/>
              <a:buChar char="❖"/>
              <a:tabLst>
                <a:tab pos="0" algn="l"/>
              </a:tabLst>
            </a:pPr>
            <a:r>
              <a:rPr lang="es" sz="2400" b="0" strike="noStrike" spc="-1">
                <a:solidFill>
                  <a:srgbClr val="000000"/>
                </a:solidFill>
                <a:latin typeface="Calibri"/>
              </a:rPr>
              <a:t>Céntrese en las soluciones</a:t>
            </a:r>
            <a:endParaRPr lang="en-US" sz="2400" b="0" strike="noStrike" spc="-1">
              <a:latin typeface="Arial"/>
            </a:endParaRPr>
          </a:p>
          <a:p>
            <a:pPr marL="228600" indent="-228240">
              <a:lnSpc>
                <a:spcPct val="100000"/>
              </a:lnSpc>
              <a:spcBef>
                <a:spcPts val="700"/>
              </a:spcBef>
              <a:tabLst>
                <a:tab pos="0" algn="l"/>
              </a:tabLst>
            </a:pPr>
            <a:endParaRPr lang="en-US" sz="2400" b="0" strike="noStrike" spc="-1">
              <a:latin typeface="Arial"/>
            </a:endParaRPr>
          </a:p>
          <a:p>
            <a:pPr marL="228600" indent="-228240">
              <a:lnSpc>
                <a:spcPct val="100000"/>
              </a:lnSpc>
              <a:spcBef>
                <a:spcPts val="700"/>
              </a:spcBef>
              <a:tabLst>
                <a:tab pos="0" algn="l"/>
              </a:tabLst>
            </a:pPr>
            <a:r>
              <a:rPr lang="es" sz="2400" b="1" strike="noStrike" spc="-1">
                <a:solidFill>
                  <a:srgbClr val="4472C4"/>
                </a:solidFill>
                <a:latin typeface="Calibri"/>
              </a:rPr>
              <a:t>Recuerde</a:t>
            </a:r>
            <a:endParaRPr lang="en-US" sz="2400" b="0" strike="noStrike" spc="-1">
              <a:latin typeface="Arial"/>
            </a:endParaRPr>
          </a:p>
          <a:p>
            <a:pPr marL="228600" indent="-228240" algn="ctr">
              <a:lnSpc>
                <a:spcPct val="100000"/>
              </a:lnSpc>
              <a:spcAft>
                <a:spcPts val="1001"/>
              </a:spcAft>
              <a:tabLst>
                <a:tab pos="0" algn="l"/>
              </a:tabLst>
            </a:pPr>
            <a:endParaRPr lang="en-US" sz="2400" b="0" strike="noStrike" spc="-1">
              <a:latin typeface="Arial"/>
            </a:endParaRPr>
          </a:p>
          <a:p>
            <a:pPr marL="228600" indent="-228240" algn="ctr">
              <a:lnSpc>
                <a:spcPct val="100000"/>
              </a:lnSpc>
              <a:spcBef>
                <a:spcPts val="1001"/>
              </a:spcBef>
              <a:spcAft>
                <a:spcPts val="1001"/>
              </a:spcAft>
              <a:tabLst>
                <a:tab pos="0" algn="l"/>
              </a:tabLst>
            </a:pPr>
            <a:r>
              <a:rPr lang="es" sz="2400" b="1" u="sng" strike="noStrike" spc="-1">
                <a:solidFill>
                  <a:srgbClr val="000000"/>
                </a:solidFill>
                <a:uFillTx/>
                <a:latin typeface="Calibri"/>
              </a:rPr>
              <a:t>El ejercicio está concebido para examinar distintas cuestiones críticas </a:t>
            </a:r>
            <a:br/>
            <a:r>
              <a:rPr lang="es" sz="2400" b="1" u="sng" strike="noStrike" spc="-1">
                <a:solidFill>
                  <a:srgbClr val="000000"/>
                </a:solidFill>
                <a:uFillTx/>
                <a:latin typeface="Calibri"/>
              </a:rPr>
              <a:t>en los entornos urbanos. </a:t>
            </a:r>
            <a:endParaRPr lang="en-US" sz="2400" b="0" strike="noStrike" spc="-1">
              <a:latin typeface="Arial"/>
            </a:endParaRPr>
          </a:p>
          <a:p>
            <a:pPr marL="228600" indent="-228240" algn="ctr">
              <a:lnSpc>
                <a:spcPct val="100000"/>
              </a:lnSpc>
              <a:spcBef>
                <a:spcPts val="1001"/>
              </a:spcBef>
              <a:spcAft>
                <a:spcPts val="1001"/>
              </a:spcAft>
              <a:tabLst>
                <a:tab pos="0" algn="l"/>
              </a:tabLst>
            </a:pPr>
            <a:r>
              <a:rPr lang="es" sz="2400" b="1" u="sng" strike="noStrike" spc="-1">
                <a:solidFill>
                  <a:srgbClr val="000000"/>
                </a:solidFill>
                <a:uFillTx/>
                <a:latin typeface="Calibri"/>
              </a:rPr>
              <a:t>El ejercicio no es un examen ni una evaluación de los participantes.</a:t>
            </a:r>
            <a:endParaRPr lang="en-US" sz="2400" b="0" strike="noStrike" spc="-1">
              <a:latin typeface="Arial"/>
            </a:endParaRPr>
          </a:p>
          <a:p>
            <a:pPr marL="228600" indent="-228240">
              <a:lnSpc>
                <a:spcPct val="100000"/>
              </a:lnSpc>
              <a:tabLst>
                <a:tab pos="0" algn="l"/>
              </a:tabLst>
            </a:pPr>
            <a:endParaRPr lang="en-US"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a:t>
            </a:r>
            <a:r>
              <a:rPr lang="en-US" sz="3600" b="0" strike="noStrike" spc="-1">
                <a:solidFill>
                  <a:srgbClr val="FFFFFF"/>
                </a:solidFill>
                <a:latin typeface="Roboto"/>
                <a:ea typeface="Roboto"/>
              </a:rPr>
              <a:t>Preguntas</a:t>
            </a:r>
            <a:r>
              <a:rPr lang="es" sz="3600" b="0" strike="noStrike" spc="-1">
                <a:solidFill>
                  <a:srgbClr val="FFFFFF"/>
                </a:solidFill>
                <a:latin typeface="Roboto"/>
                <a:ea typeface="Roboto"/>
              </a:rPr>
              <a:t>?</a:t>
            </a:r>
            <a:endParaRPr lang="en-US" sz="3600" b="0" strike="noStrike" spc="-1">
              <a:solidFill>
                <a:srgbClr val="000000"/>
              </a:solidFill>
              <a:latin typeface="Calibri"/>
            </a:endParaRPr>
          </a:p>
        </p:txBody>
      </p:sp>
      <p:pic>
        <p:nvPicPr>
          <p:cNvPr id="132" name="Shape 133"/>
          <p:cNvPicPr/>
          <p:nvPr/>
        </p:nvPicPr>
        <p:blipFill>
          <a:blip r:embed="rId3"/>
          <a:stretch/>
        </p:blipFill>
        <p:spPr>
          <a:xfrm>
            <a:off x="3310560" y="1572120"/>
            <a:ext cx="5570640" cy="37137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Calibri Light"/>
              </a:rPr>
              <a:t>	</a:t>
            </a:r>
            <a:r>
              <a:rPr lang="es" sz="3600" b="0" strike="noStrike" spc="-1">
                <a:solidFill>
                  <a:srgbClr val="FFFFFF"/>
                </a:solidFill>
                <a:latin typeface="Roboto"/>
                <a:ea typeface="Roboto"/>
              </a:rPr>
              <a:t>COVID-19 – Resumen</a:t>
            </a:r>
            <a:endParaRPr lang="en-US" sz="3600" b="0" strike="noStrike" spc="-1">
              <a:solidFill>
                <a:srgbClr val="000000"/>
              </a:solidFill>
              <a:latin typeface="Calibri"/>
            </a:endParaRPr>
          </a:p>
        </p:txBody>
      </p:sp>
      <p:sp>
        <p:nvSpPr>
          <p:cNvPr id="134" name="CustomShape 2"/>
          <p:cNvSpPr/>
          <p:nvPr/>
        </p:nvSpPr>
        <p:spPr>
          <a:xfrm>
            <a:off x="311760" y="768600"/>
            <a:ext cx="11756160" cy="5798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285840" indent="-285480">
              <a:lnSpc>
                <a:spcPct val="100000"/>
              </a:lnSpc>
              <a:buClr>
                <a:srgbClr val="000000"/>
              </a:buClr>
              <a:buFont typeface="Arial"/>
              <a:buChar char="•"/>
            </a:pPr>
            <a:r>
              <a:rPr lang="es" sz="1800" b="0" strike="noStrike" spc="-1">
                <a:solidFill>
                  <a:srgbClr val="000000"/>
                </a:solidFill>
                <a:latin typeface="Roboto"/>
                <a:ea typeface="Roboto"/>
              </a:rPr>
              <a:t>La Oficina de la OMS en China recibió las primeras informaciones sobre </a:t>
            </a:r>
            <a:br/>
            <a:r>
              <a:rPr lang="es" sz="1800" b="0" strike="noStrike" spc="-1">
                <a:solidFill>
                  <a:srgbClr val="000000"/>
                </a:solidFill>
                <a:latin typeface="Roboto"/>
                <a:ea typeface="Roboto"/>
              </a:rPr>
              <a:t>una neumonía de causa desconocida detectada en Wuhan (China) </a:t>
            </a:r>
            <a:br/>
            <a:r>
              <a:rPr lang="es" sz="1800" b="0" strike="noStrike" spc="-1">
                <a:solidFill>
                  <a:srgbClr val="000000"/>
                </a:solidFill>
                <a:latin typeface="Roboto"/>
                <a:ea typeface="Roboto"/>
              </a:rPr>
              <a:t>el 31 de diciembre de 2019.</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El brote fue declarado emergencia de salud pública de importancia </a:t>
            </a:r>
            <a:br/>
            <a:r>
              <a:rPr lang="es" sz="1800" b="0" strike="noStrike" spc="-1">
                <a:solidFill>
                  <a:srgbClr val="000000"/>
                </a:solidFill>
                <a:latin typeface="Roboto"/>
                <a:ea typeface="Roboto"/>
              </a:rPr>
              <a:t>internacional el 30 de enero de 2020.</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El 11 de febrero de 2020, la OMS anunció el nombre de la enfermedad </a:t>
            </a:r>
            <a:br/>
            <a:r>
              <a:rPr lang="es" sz="1800" b="0" strike="noStrike" spc="-1">
                <a:solidFill>
                  <a:srgbClr val="000000"/>
                </a:solidFill>
                <a:latin typeface="Roboto"/>
                <a:ea typeface="Roboto"/>
              </a:rPr>
              <a:t>por el nuevo coronavirus: COVID-19.</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El 12 de marzo de 2020, la OMS declaró la pandemia a nivel mundial por la COVID-19.</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Desde principios de marzo, los países de todo el mundo han adoptado medidas más rigurosas en un esfuerzo por controlar la propagación de la enfermedad.</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Las medidas han incluido el distanciamiento físico, el cierre de escuelas, la restricción de los viajes, la restricción de las importaciones y, en muchos casos, el confinamiento de las personas en sus hogares.</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s" sz="1800" b="0" strike="noStrike" spc="-1">
                <a:solidFill>
                  <a:srgbClr val="000000"/>
                </a:solidFill>
                <a:latin typeface="Roboto"/>
                <a:ea typeface="Roboto"/>
              </a:rPr>
              <a:t>Casi todos los países del mundo han notificado casos: a nivel mundial hay alrededor de 2,5 millones de casos confirmados*.</a:t>
            </a:r>
            <a:endParaRPr lang="en-US" sz="1800" b="0" strike="noStrike" spc="-1">
              <a:latin typeface="Arial"/>
            </a:endParaRPr>
          </a:p>
        </p:txBody>
      </p:sp>
      <p:pic>
        <p:nvPicPr>
          <p:cNvPr id="135" name="Picture 2" descr="Image result for Covid 19 pictures"/>
          <p:cNvPicPr/>
          <p:nvPr/>
        </p:nvPicPr>
        <p:blipFill>
          <a:blip r:embed="rId3"/>
          <a:stretch/>
        </p:blipFill>
        <p:spPr>
          <a:xfrm>
            <a:off x="9128160" y="1218960"/>
            <a:ext cx="2939760" cy="20059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0" y="0"/>
            <a:ext cx="12191760" cy="768240"/>
          </a:xfrm>
          <a:prstGeom prst="rect">
            <a:avLst/>
          </a:prstGeom>
          <a:solidFill>
            <a:srgbClr val="2B92CB"/>
          </a:solidFill>
          <a:ln>
            <a:noFill/>
          </a:ln>
        </p:spPr>
        <p:txBody>
          <a:bodyPr anchor="ctr">
            <a:normAutofit/>
          </a:bodyPr>
          <a:lstStyle/>
          <a:p>
            <a:pPr>
              <a:lnSpc>
                <a:spcPct val="90000"/>
              </a:lnSpc>
            </a:pPr>
            <a:r>
              <a:rPr lang="es" sz="3600" b="0" strike="noStrike" spc="-1">
                <a:solidFill>
                  <a:srgbClr val="FFFFFF"/>
                </a:solidFill>
                <a:latin typeface="Roboto"/>
                <a:ea typeface="Roboto"/>
              </a:rPr>
              <a:t>	Sesión 1a: Medidas sanitarias integrales</a:t>
            </a:r>
            <a:endParaRPr lang="en-US" sz="3600" b="0" strike="noStrike" spc="-1">
              <a:solidFill>
                <a:srgbClr val="000000"/>
              </a:solidFill>
              <a:latin typeface="Calibri"/>
            </a:endParaRPr>
          </a:p>
        </p:txBody>
      </p:sp>
      <p:sp>
        <p:nvSpPr>
          <p:cNvPr id="137" name="CustomShape 2"/>
          <p:cNvSpPr/>
          <p:nvPr/>
        </p:nvSpPr>
        <p:spPr>
          <a:xfrm>
            <a:off x="311760" y="793800"/>
            <a:ext cx="11225880" cy="60638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28600" indent="-228240" algn="just">
              <a:lnSpc>
                <a:spcPct val="110000"/>
              </a:lnSpc>
              <a:spcBef>
                <a:spcPts val="1001"/>
              </a:spcBef>
              <a:buClr>
                <a:srgbClr val="000000"/>
              </a:buClr>
              <a:buFont typeface="Arial"/>
              <a:buChar char="•"/>
            </a:pPr>
            <a:r>
              <a:rPr lang="es" sz="1500" b="0" strike="noStrike" spc="-1">
                <a:solidFill>
                  <a:srgbClr val="000000"/>
                </a:solidFill>
                <a:latin typeface="Roboto"/>
                <a:ea typeface="Roboto"/>
              </a:rPr>
              <a:t>Muchas zonas urbanas están experimentando transmisión comunitaria, sobre todo los lugares con una elevada densidad demográfica. Los países y las ciudades de todo el mundo han establecido medidas para tratar de limitar o prevenir la propagación en las zonas urbana</a:t>
            </a:r>
            <a:r>
              <a:rPr lang="en-US" sz="1500" b="0" strike="noStrike" spc="-1">
                <a:solidFill>
                  <a:srgbClr val="000000"/>
                </a:solidFill>
                <a:latin typeface="Roboto"/>
                <a:ea typeface="Roboto"/>
              </a:rPr>
              <a:t>s</a:t>
            </a:r>
            <a:r>
              <a:rPr lang="es" sz="1500" b="0" strike="noStrike" spc="-1">
                <a:solidFill>
                  <a:srgbClr val="000000"/>
                </a:solidFill>
                <a:latin typeface="Roboto"/>
                <a:ea typeface="Roboto"/>
              </a:rPr>
              <a:t>.</a:t>
            </a:r>
            <a:endParaRPr lang="en-US" sz="1500" b="0" strike="noStrike" spc="-1">
              <a:latin typeface="Arial"/>
            </a:endParaRPr>
          </a:p>
          <a:p>
            <a:pPr marL="228600" indent="-228240" algn="just">
              <a:lnSpc>
                <a:spcPct val="110000"/>
              </a:lnSpc>
              <a:spcBef>
                <a:spcPts val="1001"/>
              </a:spcBef>
              <a:spcAft>
                <a:spcPts val="799"/>
              </a:spcAft>
              <a:buClr>
                <a:srgbClr val="000000"/>
              </a:buClr>
              <a:buFont typeface="Arial"/>
              <a:buChar char="•"/>
            </a:pPr>
            <a:r>
              <a:rPr lang="es" sz="1500" b="0" strike="noStrike" spc="-1">
                <a:solidFill>
                  <a:srgbClr val="000000"/>
                </a:solidFill>
                <a:latin typeface="Roboto"/>
                <a:ea typeface="Roboto"/>
              </a:rPr>
              <a:t>En el eje de la respuesta de la salud pública a la COVID-19, la OMS ha propugnado firmemente cinco pilares principales: </a:t>
            </a:r>
            <a:r>
              <a:rPr lang="es" sz="1500" b="1" strike="noStrike" spc="-1">
                <a:solidFill>
                  <a:srgbClr val="000000"/>
                </a:solidFill>
                <a:latin typeface="Roboto"/>
                <a:ea typeface="Roboto"/>
              </a:rPr>
              <a:t>detectar, aislar, hacer pruebas, tratar y rastrear</a:t>
            </a:r>
            <a:r>
              <a:rPr lang="es" sz="1500" b="0" strike="noStrike" spc="-1">
                <a:solidFill>
                  <a:srgbClr val="666666"/>
                </a:solidFill>
                <a:latin typeface="Roboto"/>
                <a:ea typeface="Roboto"/>
              </a:rPr>
              <a:t>.</a:t>
            </a:r>
            <a:r>
              <a:rPr lang="es" sz="1500" b="0" strike="noStrike" spc="-1">
                <a:solidFill>
                  <a:srgbClr val="000000"/>
                </a:solidFill>
                <a:latin typeface="Roboto"/>
                <a:ea typeface="Roboto"/>
              </a:rPr>
              <a:t> La realización de pruebas </a:t>
            </a:r>
            <a:r>
              <a:rPr lang="en-US" sz="1500" b="0" strike="noStrike" spc="-1">
                <a:solidFill>
                  <a:srgbClr val="000000"/>
                </a:solidFill>
                <a:latin typeface="Roboto"/>
                <a:ea typeface="Roboto"/>
              </a:rPr>
              <a:t>a</a:t>
            </a:r>
            <a:r>
              <a:rPr lang="es" sz="1500" b="0" strike="noStrike" spc="-1">
                <a:solidFill>
                  <a:srgbClr val="000000"/>
                </a:solidFill>
                <a:latin typeface="Roboto"/>
                <a:ea typeface="Roboto"/>
              </a:rPr>
              <a:t> los casos sospechosos siempre que sea posible, de modo que los casos se aíslen rápidamente (y se traten cuando sea necesario) y los contactos queden aislados durante el per</a:t>
            </a:r>
            <a:r>
              <a:rPr lang="es-ES" sz="1500" b="0" strike="noStrike" spc="-1">
                <a:solidFill>
                  <a:srgbClr val="000000"/>
                </a:solidFill>
                <a:latin typeface="Roboto"/>
                <a:ea typeface="Roboto"/>
              </a:rPr>
              <a:t>i</a:t>
            </a:r>
            <a:r>
              <a:rPr lang="es" sz="1500" b="0" strike="noStrike" spc="-1">
                <a:solidFill>
                  <a:srgbClr val="000000"/>
                </a:solidFill>
                <a:latin typeface="Roboto"/>
                <a:ea typeface="Roboto"/>
              </a:rPr>
              <a:t>odo de incubación (en el caso de la COVID-19, durante 14 días), es fundamental para romper las cadenas de transmisión y, al mismo tiempo, proteger las funciones sociales y sanitarias cruciales.</a:t>
            </a:r>
            <a:endParaRPr lang="en-US" sz="1500" b="0" strike="noStrike" spc="-1">
              <a:latin typeface="Arial"/>
            </a:endParaRPr>
          </a:p>
          <a:p>
            <a:pPr marL="228600" indent="-228240" algn="just">
              <a:lnSpc>
                <a:spcPct val="110000"/>
              </a:lnSpc>
              <a:spcBef>
                <a:spcPts val="1001"/>
              </a:spcBef>
              <a:buClr>
                <a:srgbClr val="000000"/>
              </a:buClr>
              <a:buFont typeface="Arial"/>
              <a:buChar char="•"/>
            </a:pPr>
            <a:r>
              <a:rPr lang="es" sz="1500" b="0" strike="noStrike" spc="-1">
                <a:solidFill>
                  <a:srgbClr val="000000"/>
                </a:solidFill>
                <a:latin typeface="Roboto"/>
                <a:ea typeface="Roboto"/>
              </a:rPr>
              <a:t>Además de detectar, aislar, hacer pruebas, tratar y rastrear, se pueden considerar otras estrategias de salud interrelacionadas, entre ellas:</a:t>
            </a:r>
            <a:endParaRPr lang="en-US" sz="1500" b="0" strike="noStrike" spc="-1">
              <a:latin typeface="Arial"/>
            </a:endParaRPr>
          </a:p>
          <a:p>
            <a:pPr marL="685800" lvl="1" indent="-228240" algn="just">
              <a:lnSpc>
                <a:spcPct val="110000"/>
              </a:lnSpc>
              <a:spcBef>
                <a:spcPts val="499"/>
              </a:spcBef>
              <a:buClr>
                <a:srgbClr val="000000"/>
              </a:buClr>
              <a:buFont typeface="Arial"/>
              <a:buChar char="•"/>
            </a:pPr>
            <a:r>
              <a:rPr lang="es" sz="1500" b="0" strike="noStrike" spc="-1">
                <a:solidFill>
                  <a:srgbClr val="000000"/>
                </a:solidFill>
                <a:latin typeface="Roboto"/>
                <a:ea typeface="Roboto"/>
              </a:rPr>
              <a:t>Indicar el uso de medidas individuales de precaución en todas partes, por ejemplo, medidas de protección personal como el lavado frecuente de manos, el protocolo en caso de tos y el mantenimiento de una distancia de </a:t>
            </a:r>
            <a:r>
              <a:rPr lang="es-ES" sz="1500" b="0" strike="noStrike" spc="-1">
                <a:solidFill>
                  <a:srgbClr val="000000"/>
                </a:solidFill>
                <a:latin typeface="Roboto"/>
                <a:ea typeface="Roboto"/>
              </a:rPr>
              <a:t>uno</a:t>
            </a:r>
            <a:r>
              <a:rPr lang="es" sz="1500" b="0" strike="noStrike" spc="-1">
                <a:solidFill>
                  <a:srgbClr val="000000"/>
                </a:solidFill>
                <a:latin typeface="Roboto"/>
                <a:ea typeface="Roboto"/>
              </a:rPr>
              <a:t> a </a:t>
            </a:r>
            <a:r>
              <a:rPr lang="es-ES" sz="1500" b="0" strike="noStrike" spc="-1">
                <a:solidFill>
                  <a:srgbClr val="000000"/>
                </a:solidFill>
                <a:latin typeface="Roboto"/>
                <a:ea typeface="Roboto"/>
              </a:rPr>
              <a:t>dos</a:t>
            </a:r>
            <a:r>
              <a:rPr lang="es" sz="1500" b="0" strike="noStrike" spc="-1">
                <a:solidFill>
                  <a:srgbClr val="000000"/>
                </a:solidFill>
                <a:latin typeface="Roboto"/>
                <a:ea typeface="Roboto"/>
              </a:rPr>
              <a:t> metros entre las personas.</a:t>
            </a:r>
            <a:endParaRPr lang="en-US" sz="1500" b="0" strike="noStrike" spc="-1">
              <a:latin typeface="Arial"/>
            </a:endParaRPr>
          </a:p>
          <a:p>
            <a:pPr marL="685800" lvl="1" indent="-228240" algn="just">
              <a:lnSpc>
                <a:spcPct val="110000"/>
              </a:lnSpc>
              <a:spcBef>
                <a:spcPts val="499"/>
              </a:spcBef>
              <a:buClr>
                <a:srgbClr val="000000"/>
              </a:buClr>
              <a:buFont typeface="Arial"/>
              <a:buChar char="•"/>
            </a:pPr>
            <a:r>
              <a:rPr lang="es" sz="1500" b="0" strike="noStrike" spc="-1">
                <a:solidFill>
                  <a:srgbClr val="000000"/>
                </a:solidFill>
                <a:latin typeface="Roboto"/>
                <a:ea typeface="Roboto"/>
              </a:rPr>
              <a:t>Se han adoptado otras medidas de salud pública, como estaciones móviles de lavado de manos o puntos de desinfección en los comercios que permanecen abiertos o cerca de ellos, y se han establecido distintas directrices y avisos públicos.   </a:t>
            </a:r>
            <a:endParaRPr lang="en-US" sz="1500" b="0" strike="noStrike" spc="-1">
              <a:latin typeface="Arial"/>
            </a:endParaRPr>
          </a:p>
          <a:p>
            <a:pPr marL="685800" lvl="1" indent="-228240" algn="just">
              <a:lnSpc>
                <a:spcPct val="110000"/>
              </a:lnSpc>
              <a:spcBef>
                <a:spcPts val="499"/>
              </a:spcBef>
              <a:buClr>
                <a:srgbClr val="000000"/>
              </a:buClr>
              <a:buFont typeface="Arial"/>
              <a:buChar char="•"/>
            </a:pPr>
            <a:r>
              <a:rPr lang="es" sz="1500" b="0" strike="noStrike" spc="-1">
                <a:solidFill>
                  <a:srgbClr val="000000"/>
                </a:solidFill>
                <a:latin typeface="Roboto"/>
                <a:ea typeface="Roboto"/>
              </a:rPr>
              <a:t>Involucrar rápidamente a todos los sectores y comunidades para que toda la sociedad se identifique con la respuesta </a:t>
            </a:r>
            <a:br/>
            <a:r>
              <a:rPr lang="es" sz="1500" b="0" strike="noStrike" spc="-1">
                <a:solidFill>
                  <a:srgbClr val="000000"/>
                </a:solidFill>
                <a:latin typeface="Roboto"/>
                <a:ea typeface="Roboto"/>
              </a:rPr>
              <a:t>y participe en ella.</a:t>
            </a:r>
            <a:endParaRPr lang="en-US" sz="1500" b="0" strike="noStrike" spc="-1">
              <a:latin typeface="Arial"/>
            </a:endParaRPr>
          </a:p>
          <a:p>
            <a:pPr marL="685800" lvl="1" indent="-228240" algn="just">
              <a:lnSpc>
                <a:spcPct val="110000"/>
              </a:lnSpc>
              <a:spcBef>
                <a:spcPts val="499"/>
              </a:spcBef>
              <a:buClr>
                <a:srgbClr val="000000"/>
              </a:buClr>
              <a:buFont typeface="Arial"/>
              <a:buChar char="•"/>
            </a:pPr>
            <a:r>
              <a:rPr lang="es" sz="1500" b="0" strike="noStrike" spc="-1">
                <a:solidFill>
                  <a:srgbClr val="000000"/>
                </a:solidFill>
                <a:latin typeface="Roboto"/>
                <a:ea typeface="Roboto"/>
              </a:rPr>
              <a:t>Ralentizar la transmisión comunitaria mediante medidas de distanciamiento físico adecuadas al contexto y limitadas en el tiempo (véase la siguiente diapositiva).</a:t>
            </a:r>
            <a:endParaRPr lang="en-US" sz="1500" b="0" strike="noStrike" spc="-1">
              <a:latin typeface="Arial"/>
            </a:endParaRPr>
          </a:p>
          <a:p>
            <a:pPr marL="685800" lvl="1" indent="-228240" algn="just">
              <a:lnSpc>
                <a:spcPct val="110000"/>
              </a:lnSpc>
              <a:spcBef>
                <a:spcPts val="499"/>
              </a:spcBef>
              <a:buClr>
                <a:srgbClr val="000000"/>
              </a:buClr>
              <a:buFont typeface="Arial"/>
              <a:buChar char="•"/>
            </a:pPr>
            <a:r>
              <a:rPr lang="es" sz="1500" b="0" strike="noStrike" spc="-1">
                <a:solidFill>
                  <a:srgbClr val="000000"/>
                </a:solidFill>
                <a:latin typeface="Roboto"/>
                <a:ea typeface="Roboto"/>
              </a:rPr>
              <a:t>Prohibir o restringir los actos que congregan a multitudes que podrían ser el origen de la propagación acelerada</a:t>
            </a:r>
            <a:r>
              <a:rPr lang="es" sz="1600" b="0" strike="noStrike" spc="-1">
                <a:solidFill>
                  <a:srgbClr val="000000"/>
                </a:solidFill>
                <a:latin typeface="Roboto"/>
                <a:ea typeface="Roboto"/>
              </a:rPr>
              <a:t>.</a:t>
            </a:r>
            <a:endParaRPr lang="en-US"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0" y="0"/>
            <a:ext cx="12191760" cy="768240"/>
          </a:xfrm>
          <a:prstGeom prst="rect">
            <a:avLst/>
          </a:prstGeom>
          <a:solidFill>
            <a:srgbClr val="2B92CB"/>
          </a:solidFill>
          <a:ln>
            <a:noFill/>
          </a:ln>
        </p:spPr>
        <p:txBody>
          <a:bodyPr anchor="ctr">
            <a:normAutofit/>
          </a:bodyPr>
          <a:lstStyle/>
          <a:p>
            <a:pPr>
              <a:lnSpc>
                <a:spcPct val="90000"/>
              </a:lnSpc>
            </a:pPr>
            <a:r>
              <a:rPr lang="es" sz="3600" b="0" strike="noStrike" spc="-1">
                <a:solidFill>
                  <a:srgbClr val="FFFFFF"/>
                </a:solidFill>
                <a:latin typeface="Roboto"/>
                <a:ea typeface="Roboto"/>
              </a:rPr>
              <a:t>	Sesión 1b: Distanciamiento físico</a:t>
            </a:r>
            <a:endParaRPr lang="en-US" sz="3600" b="0" strike="noStrike" spc="-1">
              <a:solidFill>
                <a:srgbClr val="000000"/>
              </a:solidFill>
              <a:latin typeface="Calibri"/>
            </a:endParaRPr>
          </a:p>
        </p:txBody>
      </p:sp>
      <p:sp>
        <p:nvSpPr>
          <p:cNvPr id="139" name="CustomShape 2"/>
          <p:cNvSpPr/>
          <p:nvPr/>
        </p:nvSpPr>
        <p:spPr>
          <a:xfrm>
            <a:off x="630000" y="768600"/>
            <a:ext cx="10722960" cy="5823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12600" indent="-12240">
              <a:lnSpc>
                <a:spcPct val="100000"/>
              </a:lnSpc>
              <a:tabLst>
                <a:tab pos="0" algn="l"/>
              </a:tabLst>
            </a:pPr>
            <a:r>
              <a:rPr lang="es" sz="1800" b="0" strike="noStrike" spc="-1">
                <a:solidFill>
                  <a:srgbClr val="000000"/>
                </a:solidFill>
                <a:latin typeface="Roboto"/>
                <a:ea typeface="Roboto"/>
              </a:rPr>
              <a:t>Muchos países y zonas urbanas han impuesto diversas medidas de distanciamiento físico para tratar de limitar la propagación del virus. Las medidas han abarcado desde recomendaciones de carácter orientativo hasta medidas de obligado cumplimiento por ley. Entre ellas, cabe citar:</a:t>
            </a:r>
            <a:endParaRPr lang="en-US" sz="1800" b="0" strike="noStrike" spc="-1">
              <a:latin typeface="Arial"/>
            </a:endParaRPr>
          </a:p>
          <a:p>
            <a:pPr marL="12600" indent="-12240">
              <a:lnSpc>
                <a:spcPct val="100000"/>
              </a:lnSpc>
              <a:tabLst>
                <a:tab pos="0" algn="l"/>
              </a:tabLst>
            </a:pP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Cierre o adaptación inmediata de los lugares de trabajo y las escuelas y utilización del trabajo en línea o la enseñanza a distancia cuando sea posible.</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Medidas para evitar aglomeraciones en cualquier espacio público o privado, órdenes de quedarse en casa y otras restricciones de movilidad o de viaje (excluido el personal esencial), con multas en caso de incumplimiento.</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Cierre de instalaciones no esenciales (las excepciones son los supermercados y las farmacias). </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Restricción de la asistencia a acontecimientos importantes, como nacimientos y funerales.</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Blindaje y protección de los grupos vulnerables, como la restricción del acceso a las residencias de personas mayores</a:t>
            </a:r>
            <a:r>
              <a:rPr lang="es" sz="1800" b="0" strike="noStrike" spc="-1">
                <a:solidFill>
                  <a:srgbClr val="000000"/>
                </a:solidFill>
                <a:latin typeface="Calibri"/>
                <a:ea typeface="Roboto"/>
              </a:rPr>
              <a:t>.</a:t>
            </a:r>
            <a:endParaRPr lang="en-US" sz="1800" b="0" strike="noStrike" spc="-1">
              <a:latin typeface="Arial"/>
            </a:endParaRPr>
          </a:p>
          <a:p>
            <a:pPr>
              <a:lnSpc>
                <a:spcPct val="100000"/>
              </a:lnSpc>
              <a:tabLst>
                <a:tab pos="0" algn="l"/>
              </a:tabLst>
            </a:pPr>
            <a:endParaRPr lang="en-US" sz="1800" b="0" strike="noStrike" spc="-1">
              <a:latin typeface="Arial"/>
            </a:endParaRPr>
          </a:p>
          <a:p>
            <a:pPr marL="12600" indent="-12240">
              <a:lnSpc>
                <a:spcPct val="100000"/>
              </a:lnSpc>
              <a:tabLst>
                <a:tab pos="0" algn="l"/>
              </a:tabLst>
            </a:pPr>
            <a:r>
              <a:rPr lang="es" sz="1800" b="0" strike="noStrike" spc="-1">
                <a:solidFill>
                  <a:srgbClr val="000000"/>
                </a:solidFill>
                <a:latin typeface="Roboto"/>
                <a:ea typeface="Roboto"/>
              </a:rPr>
              <a:t>Todo ello ha causado un acusado aumento del desempleo; un gran número de personas, especialmente la población pobre de las ciudades que depende de sus ingresos diarios, está pasando apuros para conseguir dinero y suministros esenciales. Algunos países han tratado de aliviar las restricciones solo para acabar registrando nuevos brotes. Las economías de todo el mundo están sufriendo una recesión importante que probablemente supere la del colapso financiero de 2008.</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0" y="0"/>
            <a:ext cx="12191760" cy="768240"/>
          </a:xfrm>
          <a:prstGeom prst="rect">
            <a:avLst/>
          </a:prstGeom>
          <a:solidFill>
            <a:srgbClr val="44546A"/>
          </a:solidFill>
          <a:ln>
            <a:noFill/>
          </a:ln>
        </p:spPr>
        <p:txBody>
          <a:bodyPr anchor="ctr">
            <a:normAutofit fontScale="57000"/>
          </a:bodyPr>
          <a:lstStyle/>
          <a:p>
            <a:pPr>
              <a:lnSpc>
                <a:spcPct val="90000"/>
              </a:lnSpc>
            </a:pPr>
            <a:r>
              <a:rPr lang="es" sz="3600" b="0" strike="noStrike" spc="-1">
                <a:solidFill>
                  <a:srgbClr val="FFFFFF"/>
                </a:solidFill>
                <a:latin typeface="Roboto"/>
                <a:ea typeface="Roboto"/>
              </a:rPr>
              <a:t>	Tarea 1: Medidas sanitarias - Principales preguntas o tareas</a:t>
            </a:r>
            <a:endParaRPr lang="en-US" sz="3600" b="0" strike="noStrike" spc="-1">
              <a:solidFill>
                <a:srgbClr val="000000"/>
              </a:solidFill>
              <a:latin typeface="Calibri"/>
            </a:endParaRPr>
          </a:p>
        </p:txBody>
      </p:sp>
      <p:sp>
        <p:nvSpPr>
          <p:cNvPr id="141" name="CustomShape 2"/>
          <p:cNvSpPr/>
          <p:nvPr/>
        </p:nvSpPr>
        <p:spPr>
          <a:xfrm>
            <a:off x="258480" y="914760"/>
            <a:ext cx="11767680" cy="5774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Calibri Light"/>
              <a:buAutoNum type="arabicPeriod"/>
            </a:pPr>
            <a:r>
              <a:rPr lang="es" sz="1400" b="0" strike="noStrike" spc="-1">
                <a:solidFill>
                  <a:srgbClr val="000000"/>
                </a:solidFill>
                <a:latin typeface="Roboto"/>
                <a:ea typeface="Roboto"/>
              </a:rPr>
              <a:t>Analicen el enfoque que su región o ciudad está adoptando para contener el brote y el razonamiento de ese enfoque.</a:t>
            </a:r>
            <a:endParaRPr lang="en-US" sz="1400" b="0" strike="noStrike" spc="-1">
              <a:latin typeface="Arial"/>
            </a:endParaRPr>
          </a:p>
          <a:p>
            <a:pPr marL="343080" indent="-342720">
              <a:lnSpc>
                <a:spcPct val="100000"/>
              </a:lnSpc>
              <a:buClr>
                <a:srgbClr val="000000"/>
              </a:buClr>
              <a:buFont typeface="Calibri Light"/>
              <a:buAutoNum type="arabicPeriod"/>
            </a:pPr>
            <a:r>
              <a:rPr lang="es" sz="1400" b="0" strike="noStrike" spc="-1">
                <a:solidFill>
                  <a:srgbClr val="000000"/>
                </a:solidFill>
                <a:latin typeface="Roboto"/>
                <a:ea typeface="Roboto"/>
              </a:rPr>
              <a:t>Describan cómo se están adaptando las directrices y medidas mundiales al contexto local y las ventajas y </a:t>
            </a:r>
            <a:br/>
            <a:r>
              <a:rPr lang="es" sz="1400" b="0" strike="noStrike" spc="-1">
                <a:solidFill>
                  <a:srgbClr val="000000"/>
                </a:solidFill>
                <a:latin typeface="Roboto"/>
                <a:ea typeface="Roboto"/>
              </a:rPr>
              <a:t>los inconvenientes</a:t>
            </a:r>
            <a:endParaRPr lang="en-US" sz="1400" b="0" strike="noStrike" spc="-1">
              <a:latin typeface="Arial"/>
            </a:endParaRPr>
          </a:p>
          <a:p>
            <a:pPr marL="343080" indent="-342720">
              <a:lnSpc>
                <a:spcPct val="100000"/>
              </a:lnSpc>
              <a:buClr>
                <a:srgbClr val="000000"/>
              </a:buClr>
              <a:buFont typeface="Calibri Light"/>
              <a:buAutoNum type="arabicPeriod"/>
            </a:pPr>
            <a:r>
              <a:rPr lang="es" sz="1400" b="0" strike="noStrike" spc="-1">
                <a:solidFill>
                  <a:srgbClr val="000000"/>
                </a:solidFill>
                <a:latin typeface="Roboto"/>
                <a:ea typeface="Roboto"/>
              </a:rPr>
              <a:t>¿Cómo se están tomando las decisiones y cómo cree que se está desarrollando la situación?</a:t>
            </a:r>
            <a:endParaRPr lang="en-US" sz="1400" b="0" strike="noStrike" spc="-1">
              <a:latin typeface="Arial"/>
            </a:endParaRPr>
          </a:p>
          <a:p>
            <a:pPr marL="343080" indent="-342720">
              <a:lnSpc>
                <a:spcPct val="100000"/>
              </a:lnSpc>
              <a:buClr>
                <a:srgbClr val="000000"/>
              </a:buClr>
              <a:buFont typeface="Calibri Light"/>
              <a:buAutoNum type="arabicPeriod"/>
            </a:pPr>
            <a:r>
              <a:rPr lang="es" sz="1400" b="0" strike="noStrike" spc="-1">
                <a:solidFill>
                  <a:srgbClr val="000000"/>
                </a:solidFill>
                <a:latin typeface="Roboto"/>
                <a:ea typeface="Roboto"/>
              </a:rPr>
              <a:t>¿Cómo se están comunicando las decisiones a la población y qué papel juegan los medios (tanto los medios de comunicación tradicionales como </a:t>
            </a:r>
            <a:r>
              <a:rPr lang="en-US" sz="1400" b="0" strike="noStrike" spc="-1">
                <a:solidFill>
                  <a:srgbClr val="000000"/>
                </a:solidFill>
                <a:latin typeface="Roboto"/>
                <a:ea typeface="Roboto"/>
              </a:rPr>
              <a:t>las redes </a:t>
            </a:r>
            <a:r>
              <a:rPr lang="es" sz="1400" b="0" strike="noStrike" spc="-1">
                <a:solidFill>
                  <a:srgbClr val="000000"/>
                </a:solidFill>
                <a:latin typeface="Roboto"/>
                <a:ea typeface="Roboto"/>
              </a:rPr>
              <a:t>sociales) en este caso?</a:t>
            </a:r>
            <a:endParaRPr lang="en-US" sz="1400" b="0" strike="noStrike" spc="-1">
              <a:latin typeface="Arial"/>
            </a:endParaRPr>
          </a:p>
          <a:p>
            <a:pPr marL="343080" indent="-342720">
              <a:lnSpc>
                <a:spcPct val="100000"/>
              </a:lnSpc>
              <a:buClr>
                <a:srgbClr val="000000"/>
              </a:buClr>
              <a:buFont typeface="Calibri Light"/>
              <a:buAutoNum type="arabicPeriod"/>
            </a:pPr>
            <a:r>
              <a:rPr lang="es" sz="1400" b="0" strike="noStrike" spc="-1">
                <a:solidFill>
                  <a:srgbClr val="000000"/>
                </a:solidFill>
                <a:latin typeface="Roboto"/>
                <a:ea typeface="Roboto"/>
              </a:rPr>
              <a:t>¿Se están asegurando de que todas las personas tengan la posibilidad práctica de adoptar medidas de distanciamiento físico? </a:t>
            </a:r>
            <a:endParaRPr lang="en-US" sz="1400" b="0" strike="noStrike" spc="-1">
              <a:latin typeface="Arial"/>
            </a:endParaRPr>
          </a:p>
          <a:p>
            <a:pPr marL="539640" indent="-356760">
              <a:lnSpc>
                <a:spcPct val="100000"/>
              </a:lnSpc>
              <a:buClr>
                <a:srgbClr val="000000"/>
              </a:buClr>
              <a:buFont typeface="Arial"/>
              <a:buChar char="•"/>
            </a:pPr>
            <a:r>
              <a:rPr lang="es" sz="1400" b="0" strike="noStrike" spc="-1">
                <a:solidFill>
                  <a:srgbClr val="000000"/>
                </a:solidFill>
                <a:latin typeface="Roboto"/>
                <a:ea typeface="Roboto"/>
              </a:rPr>
              <a:t>¿Se proporciona a las personas que carecen de una vivienda segura, incluidas las personas sin hogar y que viven en asentamientos informales, un alojamiento temporal o de emergencia adecuado? (La «adecuación» puede evaluarse a partir de las </a:t>
            </a:r>
            <a:r>
              <a:rPr lang="es" sz="1400" b="0" i="1" strike="noStrike" spc="-1">
                <a:solidFill>
                  <a:srgbClr val="000000"/>
                </a:solidFill>
                <a:latin typeface="Roboto"/>
                <a:ea typeface="Roboto"/>
              </a:rPr>
              <a:t>Directrices de la OMS sobre vivienda y salud</a:t>
            </a:r>
            <a:r>
              <a:rPr lang="es" sz="1400" b="0" strike="noStrike" spc="-1">
                <a:solidFill>
                  <a:srgbClr val="000000"/>
                </a:solidFill>
                <a:latin typeface="Roboto"/>
                <a:ea typeface="Roboto"/>
              </a:rPr>
              <a:t> y del instrumento SHERPA para proyectos de viviendas sostenibles).</a:t>
            </a:r>
            <a:endParaRPr lang="en-US" sz="1400" b="0" strike="noStrike" spc="-1">
              <a:latin typeface="Arial"/>
            </a:endParaRPr>
          </a:p>
          <a:p>
            <a:pPr marL="539640" indent="-356760">
              <a:lnSpc>
                <a:spcPct val="100000"/>
              </a:lnSpc>
              <a:buClr>
                <a:srgbClr val="000000"/>
              </a:buClr>
              <a:buFont typeface="Arial"/>
              <a:buChar char="•"/>
            </a:pPr>
            <a:r>
              <a:rPr lang="es" sz="1400" b="0" strike="noStrike" spc="-1">
                <a:solidFill>
                  <a:srgbClr val="000000"/>
                </a:solidFill>
                <a:latin typeface="Roboto"/>
                <a:ea typeface="Roboto"/>
              </a:rPr>
              <a:t>¿Están mitigando el riesgo de que las personas se queden sin hogar, lo que agrava la amenaza para su salud y </a:t>
            </a:r>
            <a:br/>
            <a:r>
              <a:rPr lang="es" sz="1400" b="0" strike="noStrike" spc="-1">
                <a:solidFill>
                  <a:srgbClr val="000000"/>
                </a:solidFill>
                <a:latin typeface="Roboto"/>
                <a:ea typeface="Roboto"/>
              </a:rPr>
              <a:t>la de toda la comunidad (por ejemplo, prohibiciones de desalojos, suspensión de pagos de hipotecas, etc.)?</a:t>
            </a:r>
            <a:endParaRPr lang="en-US" sz="1400" b="0" strike="noStrike" spc="-1">
              <a:latin typeface="Arial"/>
            </a:endParaRPr>
          </a:p>
          <a:p>
            <a:pPr marL="343080" indent="-342720">
              <a:lnSpc>
                <a:spcPct val="100000"/>
              </a:lnSpc>
              <a:buClr>
                <a:srgbClr val="000000"/>
              </a:buClr>
              <a:buFont typeface="Calibri Light"/>
              <a:buAutoNum type="arabicPeriod" startAt="6"/>
            </a:pPr>
            <a:r>
              <a:rPr lang="es" sz="1400" b="0" strike="noStrike" spc="-1">
                <a:solidFill>
                  <a:srgbClr val="000000"/>
                </a:solidFill>
                <a:latin typeface="Roboto"/>
                <a:ea typeface="Roboto"/>
              </a:rPr>
              <a:t>¿A qué dificultades se enfrentan tanto para aplicar físicamente su estrategia como para comunicarla a la población?</a:t>
            </a:r>
            <a:endParaRPr lang="en-US" sz="1400" b="0" strike="noStrike" spc="-1">
              <a:latin typeface="Arial"/>
            </a:endParaRPr>
          </a:p>
          <a:p>
            <a:pPr marL="343080" indent="-342720">
              <a:lnSpc>
                <a:spcPct val="100000"/>
              </a:lnSpc>
              <a:buClr>
                <a:srgbClr val="000000"/>
              </a:buClr>
              <a:buFont typeface="Calibri Light"/>
              <a:buAutoNum type="arabicPeriod" startAt="6"/>
            </a:pPr>
            <a:r>
              <a:rPr lang="es" sz="1400" b="0" strike="noStrike" spc="-1">
                <a:solidFill>
                  <a:srgbClr val="000000"/>
                </a:solidFill>
                <a:latin typeface="Roboto"/>
                <a:ea typeface="Roboto"/>
              </a:rPr>
              <a:t>¿Cómo se aseguran de que las personas más vulnerables de la sociedad reciban apoyo?</a:t>
            </a:r>
            <a:endParaRPr lang="en-US" sz="1400" b="0" strike="noStrike" spc="-1">
              <a:latin typeface="Arial"/>
            </a:endParaRPr>
          </a:p>
          <a:p>
            <a:pPr>
              <a:lnSpc>
                <a:spcPct val="100000"/>
              </a:lnSpc>
            </a:pPr>
            <a:endParaRPr lang="en-US" sz="1400" b="0" strike="noStrike" spc="-1">
              <a:latin typeface="Arial"/>
            </a:endParaRPr>
          </a:p>
          <a:p>
            <a:pPr marL="343080" indent="-342720">
              <a:lnSpc>
                <a:spcPct val="100000"/>
              </a:lnSpc>
              <a:buClr>
                <a:srgbClr val="000000"/>
              </a:buClr>
              <a:buFont typeface="Calibri Light"/>
              <a:buAutoNum type="arabicPeriod" startAt="6"/>
            </a:pPr>
            <a:r>
              <a:rPr lang="es" sz="1400" b="0" strike="noStrike" spc="-1">
                <a:solidFill>
                  <a:srgbClr val="000000"/>
                </a:solidFill>
                <a:latin typeface="Roboto"/>
                <a:ea typeface="Roboto"/>
              </a:rPr>
              <a:t>Debatan acerca del tema del distanciamiento físico a largo plazo.   </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¿Cuánto tiempo creen que puede mantenerse sin problemas socioeconómicos a largo plazo?</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¿Cómo prestan apoyo a los grupos de personas pobres vulnerables que dependen de los ingresos diarios?</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¿Cómo se puede gestionar la situación y evitar al mismo tiempo la propagación de la COVID-19?</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¿Hay algún sistema escalonado que pueda emplearse (como permitir algunos aspectos de la vida normal)?</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¿Cómo se apoyará a las personas que están solas y aisladas?</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¿Cómo se apoyará a las personas de las barriadas de las ciudades que no puedan ponerse en cuarentena de manera efectiva?</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¿Cómo se apoyará a las personas con problemas de salud mental?</a:t>
            </a:r>
            <a:endParaRPr lang="en-US" sz="1400" b="0" strike="noStrike" spc="-1">
              <a:latin typeface="Arial"/>
            </a:endParaRPr>
          </a:p>
          <a:p>
            <a:pPr marL="559080" indent="-342720">
              <a:lnSpc>
                <a:spcPct val="100000"/>
              </a:lnSpc>
              <a:buClr>
                <a:srgbClr val="000000"/>
              </a:buClr>
              <a:buFont typeface="Arial"/>
              <a:buChar char="•"/>
            </a:pPr>
            <a:r>
              <a:rPr lang="es" sz="1400" b="0" strike="noStrike" spc="-1">
                <a:solidFill>
                  <a:srgbClr val="000000"/>
                </a:solidFill>
                <a:latin typeface="Roboto"/>
                <a:ea typeface="Roboto"/>
              </a:rPr>
              <a:t>¿Hay algún conjunto de medidas de bienestar social disponible y activado?</a:t>
            </a:r>
            <a:endParaRPr lang="en-US" sz="1400" b="0" strike="noStrike" spc="-1">
              <a:latin typeface="Arial"/>
            </a:endParaRPr>
          </a:p>
          <a:p>
            <a:pPr marL="343080" indent="-342720">
              <a:lnSpc>
                <a:spcPct val="100000"/>
              </a:lnSpc>
              <a:buClr>
                <a:srgbClr val="000000"/>
              </a:buClr>
              <a:buFont typeface="Calibri Light"/>
              <a:buAutoNum type="arabicPeriod" startAt="9"/>
            </a:pPr>
            <a:r>
              <a:rPr lang="es" sz="1400" b="0" strike="noStrike" spc="-1">
                <a:solidFill>
                  <a:srgbClr val="000000"/>
                </a:solidFill>
                <a:latin typeface="Roboto"/>
                <a:ea typeface="Roboto"/>
              </a:rPr>
              <a:t>¿Cómo pueden comunicar eficazmente sus decisiones a un público escéptico?</a:t>
            </a:r>
            <a:endParaRPr lang="en-US" sz="1400" b="0" strike="noStrike" spc="-1">
              <a:latin typeface="Arial"/>
            </a:endParaRPr>
          </a:p>
          <a:p>
            <a:pPr marL="343080" indent="-342720">
              <a:lnSpc>
                <a:spcPct val="100000"/>
              </a:lnSpc>
              <a:buClr>
                <a:srgbClr val="000000"/>
              </a:buClr>
              <a:buFont typeface="Calibri Light"/>
              <a:buAutoNum type="arabicPeriod" startAt="9"/>
            </a:pPr>
            <a:r>
              <a:rPr lang="es" sz="1400" b="0" strike="noStrike" spc="-1">
                <a:solidFill>
                  <a:srgbClr val="000000"/>
                </a:solidFill>
                <a:latin typeface="Roboto"/>
                <a:ea typeface="Roboto"/>
              </a:rPr>
              <a:t>¿En qué momento se podrá pasar a la fase de recuperación y comenzar a reabrir escuelas y otras instituciones fundamentales?</a:t>
            </a:r>
            <a:endParaRPr lang="en-US" sz="1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Sesión 2a: Mantenimiento de la capacidad sanitaria crítica</a:t>
            </a:r>
            <a:endParaRPr lang="en-US" sz="3600" b="0" strike="noStrike" spc="-1">
              <a:solidFill>
                <a:srgbClr val="000000"/>
              </a:solidFill>
              <a:latin typeface="Calibri"/>
            </a:endParaRPr>
          </a:p>
        </p:txBody>
      </p:sp>
      <p:sp>
        <p:nvSpPr>
          <p:cNvPr id="143" name="CustomShape 2"/>
          <p:cNvSpPr/>
          <p:nvPr/>
        </p:nvSpPr>
        <p:spPr>
          <a:xfrm>
            <a:off x="437040" y="768600"/>
            <a:ext cx="11534040" cy="5992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s" sz="1600" b="0" strike="noStrike" spc="-1">
                <a:solidFill>
                  <a:srgbClr val="000000"/>
                </a:solidFill>
                <a:latin typeface="Roboto"/>
                <a:ea typeface="Roboto"/>
              </a:rPr>
              <a:t>Los principales centros sanitarios de las zonas urbanas están al límite de su capacidad. </a:t>
            </a:r>
            <a:r>
              <a:rPr lang="en-US" sz="1600" b="0" strike="noStrike" spc="-1">
                <a:solidFill>
                  <a:srgbClr val="000000"/>
                </a:solidFill>
                <a:latin typeface="Roboto"/>
                <a:ea typeface="Roboto"/>
              </a:rPr>
              <a:t>L</a:t>
            </a:r>
            <a:r>
              <a:rPr lang="es" sz="1600" b="0" strike="noStrike" spc="-1">
                <a:solidFill>
                  <a:srgbClr val="000000"/>
                </a:solidFill>
                <a:latin typeface="Roboto"/>
                <a:ea typeface="Roboto"/>
              </a:rPr>
              <a:t>os aspectos más importantes son:</a:t>
            </a:r>
            <a:endParaRPr lang="en-US" sz="1600" b="0" strike="noStrike" spc="-1">
              <a:latin typeface="Arial"/>
            </a:endParaRPr>
          </a:p>
          <a:p>
            <a:pPr>
              <a:lnSpc>
                <a:spcPct val="100000"/>
              </a:lnSpc>
            </a:pP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La rápida expansión y reorientación de los servicios de salud para la ejecución de medidas que salven vidas, centradas en la atención a la mayoría de la población mediante tratamientos sencillos, como el suministro de oxígeno.</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El aumento de los recursos para la realización de pruebas, como los kit de pruebas y la capacidad de laboratorio conexa y las pruebas de diagnóstico rápido.</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Es probable que la demanda de equipo esencial supere a la oferta, por ejemplo, equipos de protección personal (</a:t>
            </a:r>
            <a:r>
              <a:rPr lang="en-US" sz="1600" b="0" strike="noStrike" spc="-1">
                <a:solidFill>
                  <a:srgbClr val="000000"/>
                </a:solidFill>
                <a:latin typeface="Roboto"/>
                <a:ea typeface="Roboto"/>
              </a:rPr>
              <a:t>EPP)</a:t>
            </a:r>
            <a:r>
              <a:rPr lang="es" sz="1600" b="0" strike="noStrike" spc="-1">
                <a:solidFill>
                  <a:srgbClr val="000000"/>
                </a:solidFill>
                <a:latin typeface="Roboto"/>
                <a:ea typeface="Roboto"/>
              </a:rPr>
              <a:t>, unidades de cuidados intensivos (UCI), ventiladores, cilindros de O</a:t>
            </a:r>
            <a:r>
              <a:rPr lang="es" sz="1600" b="0" strike="noStrike" spc="-1" baseline="-25000">
                <a:solidFill>
                  <a:srgbClr val="000000"/>
                </a:solidFill>
                <a:latin typeface="Roboto"/>
                <a:ea typeface="Roboto"/>
              </a:rPr>
              <a:t>2</a:t>
            </a:r>
            <a:r>
              <a:rPr lang="es" sz="1600" b="0" strike="noStrike" spc="-1">
                <a:solidFill>
                  <a:srgbClr val="000000"/>
                </a:solidFill>
                <a:latin typeface="Roboto"/>
                <a:ea typeface="Roboto"/>
              </a:rPr>
              <a:t>. </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Los hospitales rurales y regionales podrían verse menos afectados y tener capacidad, pero hay reticencia a trasladar a las personas </a:t>
            </a:r>
            <a:r>
              <a:rPr lang="en-US" sz="1600" b="0" strike="noStrike" spc="-1">
                <a:solidFill>
                  <a:srgbClr val="000000"/>
                </a:solidFill>
                <a:latin typeface="Roboto"/>
                <a:ea typeface="Roboto"/>
              </a:rPr>
              <a:t>por si </a:t>
            </a:r>
            <a:r>
              <a:rPr lang="es" sz="1600" b="0" strike="noStrike" spc="-1">
                <a:solidFill>
                  <a:srgbClr val="000000"/>
                </a:solidFill>
                <a:latin typeface="Roboto"/>
                <a:ea typeface="Roboto"/>
              </a:rPr>
              <a:t>la infección se extiend</a:t>
            </a:r>
            <a:r>
              <a:rPr lang="en-US" sz="1600" b="0" strike="noStrike" spc="-1">
                <a:solidFill>
                  <a:srgbClr val="000000"/>
                </a:solidFill>
                <a:latin typeface="Roboto"/>
                <a:ea typeface="Roboto"/>
              </a:rPr>
              <a:t>e</a:t>
            </a:r>
            <a:r>
              <a:rPr lang="es" sz="1600" b="0" strike="noStrike" spc="-1">
                <a:solidFill>
                  <a:srgbClr val="000000"/>
                </a:solidFill>
                <a:latin typeface="Roboto"/>
                <a:ea typeface="Roboto"/>
              </a:rPr>
              <a:t>.</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Demanda de personal sanitario capacitado: falta de médicos y </a:t>
            </a:r>
            <a:r>
              <a:rPr lang="en-US" sz="1600" b="0" strike="noStrike" spc="-1">
                <a:solidFill>
                  <a:srgbClr val="000000"/>
                </a:solidFill>
                <a:latin typeface="Roboto"/>
                <a:ea typeface="Roboto"/>
              </a:rPr>
              <a:t>enfermeros</a:t>
            </a:r>
            <a:r>
              <a:rPr lang="es" sz="1600" b="0" strike="noStrike" spc="-1">
                <a:solidFill>
                  <a:srgbClr val="000000"/>
                </a:solidFill>
                <a:latin typeface="Roboto"/>
                <a:ea typeface="Roboto"/>
              </a:rPr>
              <a:t> capacitados para ocuparse de las salas y </a:t>
            </a:r>
            <a:br/>
            <a:r>
              <a:rPr lang="es" sz="1600" b="0" strike="noStrike" spc="-1">
                <a:solidFill>
                  <a:srgbClr val="000000"/>
                </a:solidFill>
                <a:latin typeface="Roboto"/>
                <a:ea typeface="Roboto"/>
              </a:rPr>
              <a:t>los pacientes de las UCI. </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Las residencias de personas mayores pueden verse gravemente afectadas y las tasas de mortalidad son muy altas una vez que la infección se instala en uno de estos centros. Puede suscitar preocupación que las personas vulnerables y </a:t>
            </a:r>
            <a:br/>
            <a:r>
              <a:rPr lang="es" sz="1600" b="0" strike="noStrike" spc="-1">
                <a:solidFill>
                  <a:srgbClr val="000000"/>
                </a:solidFill>
                <a:latin typeface="Roboto"/>
                <a:ea typeface="Roboto"/>
              </a:rPr>
              <a:t>las personas mayores solo reciban una atención mínima.</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El avance de la pandemia ha llevado aparejado un acusado incremento de la ocupación de las UCI y de las defunciones, y es posible que se exceda la capacidad de las morgues.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Se están construyendo centros sanitarios provisionales, pero conllevan costos adicionales imprevistos.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Garantías de que se dispone de recursos financieros suficientes.</a:t>
            </a:r>
            <a:endParaRPr lang="en-US" sz="1600" b="0" strike="noStrike" spc="-1">
              <a:latin typeface="Arial"/>
            </a:endParaRPr>
          </a:p>
          <a:p>
            <a:pPr>
              <a:lnSpc>
                <a:spcPct val="107000"/>
              </a:lnSpc>
              <a:spcAft>
                <a:spcPts val="799"/>
              </a:spcAft>
            </a:pPr>
            <a:endParaRPr lang="en-US" sz="1600" b="0" strike="noStrike" spc="-1">
              <a:latin typeface="Arial"/>
            </a:endParaRPr>
          </a:p>
          <a:p>
            <a:pPr>
              <a:lnSpc>
                <a:spcPct val="107000"/>
              </a:lnSpc>
              <a:spcAft>
                <a:spcPts val="799"/>
              </a:spcAft>
            </a:pPr>
            <a:r>
              <a:rPr lang="es" sz="1600" b="0" strike="noStrike" spc="-1">
                <a:solidFill>
                  <a:srgbClr val="000000"/>
                </a:solidFill>
                <a:latin typeface="Roboto"/>
                <a:ea typeface="Roboto"/>
              </a:rPr>
              <a:t>Es fundamental garantizar no solo que los pacientes con COVID-19 puedan acceder rápidamente a servicios de salud seguros y eficaces, sino también que se mantengan, en la medida de lo posible, los servicios y sistemas sanitarios y sociales esenciales. </a:t>
            </a:r>
            <a:r>
              <a:rPr lang="en-US" sz="1600" b="0" strike="noStrike" spc="-1">
                <a:solidFill>
                  <a:srgbClr val="000000"/>
                </a:solidFill>
                <a:latin typeface="Roboto"/>
                <a:ea typeface="Roboto"/>
              </a:rPr>
              <a:t>E</a:t>
            </a:r>
            <a:r>
              <a:rPr lang="es" sz="1600" b="0" strike="noStrike" spc="-1">
                <a:solidFill>
                  <a:srgbClr val="000000"/>
                </a:solidFill>
                <a:latin typeface="Roboto"/>
                <a:ea typeface="Roboto"/>
              </a:rPr>
              <a:t>s crucial que el personal de los servicios sanitarios y sociales trabaje en condiciones de seguridad que reduzcan al mínimo los riesgos para su salud y bienestar.</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0" y="0"/>
            <a:ext cx="12191760" cy="768240"/>
          </a:xfrm>
          <a:prstGeom prst="rect">
            <a:avLst/>
          </a:prstGeom>
          <a:solidFill>
            <a:srgbClr val="44546A"/>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	Tarea 2: Servicios sanitarios e infraestructura vital</a:t>
            </a:r>
            <a:endParaRPr lang="en-US" sz="3600" b="0" strike="noStrike" spc="-1">
              <a:solidFill>
                <a:srgbClr val="000000"/>
              </a:solidFill>
              <a:latin typeface="Calibri"/>
            </a:endParaRPr>
          </a:p>
        </p:txBody>
      </p:sp>
      <p:sp>
        <p:nvSpPr>
          <p:cNvPr id="145" name="CustomShape 2"/>
          <p:cNvSpPr/>
          <p:nvPr/>
        </p:nvSpPr>
        <p:spPr>
          <a:xfrm>
            <a:off x="847800" y="768600"/>
            <a:ext cx="10955880" cy="58813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s" sz="1600" b="0" strike="noStrike" spc="-1">
                <a:solidFill>
                  <a:srgbClr val="000000"/>
                </a:solidFill>
                <a:latin typeface="Roboto"/>
                <a:ea typeface="Roboto"/>
              </a:rPr>
              <a:t>Describan la capacidad de sus servicios sanitarios y los retos a los que se enfrenta.</a:t>
            </a:r>
            <a:endParaRPr lang="en-US" sz="1600" b="0" strike="noStrike" spc="-1">
              <a:latin typeface="Arial"/>
            </a:endParaRPr>
          </a:p>
          <a:p>
            <a:pPr>
              <a:lnSpc>
                <a:spcPct val="100000"/>
              </a:lnSpc>
            </a:pP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están gestionando la situación actual?</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¿Disponen de centros para hacer frente a un gran aumento de la demanda? ¿Están trasladando a las personas a otros centros? ¿Disponen de centros temporales?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están gestionando la carga de trabajo regular (accidentes y urgencias, nacimientos, otras enfermedades)?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están gestionando las necesidades de personal? Para operar los ventiladores hace falta personal capacitado específicamente. ¿Hay personal suficiente?</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¿Está asumiendo el personal directivo superior una función de liderazgo? ¿Dispone de sistemas para apoyarlos en sus funciones y hacer frente a las ausencias de los trabajadores?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están gestionando la atención a las personas vulnerables?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están gestionando la capacidad de las morgues? ¿Cuáles son sus planes para hacer frente al número excesivo de fallecimientos?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¿Disponen de camas, ventiladores y oxígeno suficientes en las UCI para atender a los pacientes graves y críticos?</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s" sz="1600" b="0" strike="noStrike" spc="-1">
                <a:solidFill>
                  <a:srgbClr val="000000"/>
                </a:solidFill>
                <a:latin typeface="Roboto"/>
                <a:ea typeface="Roboto"/>
              </a:rPr>
              <a:t>Infraestructura vital</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¿Qué infraestructura vital es esencial para mantener en funcionamiento sus operaciones a nivel general? ¿Disponen de un plan integral de continuidad de las operaciones con una evaluación de riesgos fiable?</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¿Cómo se consiguen los artículos de cuidados intensivos? ¿Hay suministros suficientes?</a:t>
            </a:r>
            <a:endParaRPr lang="en-US" sz="1600" b="0" strike="noStrike" spc="-1">
              <a:latin typeface="Arial"/>
            </a:endParaRPr>
          </a:p>
          <a:p>
            <a:pPr marL="343080" indent="-342720">
              <a:lnSpc>
                <a:spcPct val="100000"/>
              </a:lnSpc>
              <a:buClr>
                <a:srgbClr val="000000"/>
              </a:buClr>
              <a:buFont typeface="Calibri Light"/>
              <a:buAutoNum type="arabicPeriod"/>
            </a:pPr>
            <a:r>
              <a:rPr lang="es" sz="1600" b="0" strike="noStrike" spc="-1">
                <a:solidFill>
                  <a:srgbClr val="000000"/>
                </a:solidFill>
                <a:latin typeface="Roboto"/>
                <a:ea typeface="Roboto"/>
              </a:rPr>
              <a:t>¿Su sistema de pedidos tiene un equipo normalizado o recibe diferentes tipos de equipos (como </a:t>
            </a:r>
            <a:r>
              <a:rPr lang="en-US" sz="1600" b="0" strike="noStrike" spc="-1">
                <a:solidFill>
                  <a:srgbClr val="000000"/>
                </a:solidFill>
                <a:latin typeface="Roboto"/>
                <a:ea typeface="Roboto"/>
              </a:rPr>
              <a:t>EPP </a:t>
            </a:r>
            <a:r>
              <a:rPr lang="es" sz="1600" b="0" strike="noStrike" spc="-1">
                <a:solidFill>
                  <a:srgbClr val="000000"/>
                </a:solidFill>
                <a:latin typeface="Roboto"/>
                <a:ea typeface="Roboto"/>
              </a:rPr>
              <a:t>y equipos de ventilación) de distintos proveedores?</a:t>
            </a:r>
            <a:endParaRPr lang="en-US"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0" y="0"/>
            <a:ext cx="12191760" cy="751680"/>
          </a:xfrm>
          <a:prstGeom prst="rect">
            <a:avLst/>
          </a:prstGeom>
          <a:solidFill>
            <a:srgbClr val="2B92CB"/>
          </a:solidFill>
          <a:ln>
            <a:noFill/>
          </a:ln>
        </p:spPr>
        <p:txBody>
          <a:bodyPr tIns="91440" bIns="91440" anchor="ctr">
            <a:noAutofit/>
          </a:bodyPr>
          <a:lstStyle/>
          <a:p>
            <a:pPr>
              <a:lnSpc>
                <a:spcPct val="90000"/>
              </a:lnSpc>
            </a:pPr>
            <a:r>
              <a:rPr lang="es" sz="3600" b="0" strike="noStrike" spc="-1" dirty="0">
                <a:solidFill>
                  <a:schemeClr val="bg1"/>
                </a:solidFill>
                <a:latin typeface="Roboto"/>
                <a:ea typeface="Roboto"/>
              </a:rPr>
              <a:t>Introduccion </a:t>
            </a:r>
            <a:endParaRPr lang="en-US" sz="3600" b="0" strike="noStrike" spc="-1" dirty="0">
              <a:solidFill>
                <a:schemeClr val="bg1"/>
              </a:solidFill>
              <a:latin typeface="Calibri"/>
            </a:endParaRPr>
          </a:p>
        </p:txBody>
      </p:sp>
      <p:sp>
        <p:nvSpPr>
          <p:cNvPr id="93" name="TextShape 2"/>
          <p:cNvSpPr txBox="1"/>
          <p:nvPr/>
        </p:nvSpPr>
        <p:spPr>
          <a:xfrm>
            <a:off x="0" y="1472004"/>
            <a:ext cx="12249360" cy="3108960"/>
          </a:xfrm>
          <a:prstGeom prst="rect">
            <a:avLst/>
          </a:prstGeom>
          <a:noFill/>
          <a:ln>
            <a:noFill/>
          </a:ln>
        </p:spPr>
        <p:txBody>
          <a:bodyPr lIns="90000" tIns="45000" rIns="90000" bIns="45000">
            <a:noAutofit/>
          </a:bodyPr>
          <a:lstStyle/>
          <a:p>
            <a:r>
              <a:rPr lang="en-US" sz="2800" b="0" strike="noStrike" spc="-1" dirty="0" err="1">
                <a:latin typeface="Arial"/>
              </a:rPr>
              <a:t>Desde</a:t>
            </a:r>
            <a:r>
              <a:rPr lang="en-US" sz="2800" b="0" strike="noStrike" spc="-1" dirty="0">
                <a:latin typeface="Arial"/>
              </a:rPr>
              <a:t> </a:t>
            </a:r>
            <a:r>
              <a:rPr lang="en-US" sz="2800" b="0" strike="noStrike" spc="-1" dirty="0" err="1">
                <a:latin typeface="Arial"/>
              </a:rPr>
              <a:t>el</a:t>
            </a:r>
            <a:r>
              <a:rPr lang="en-US" sz="2800" b="0" strike="noStrike" spc="-1" dirty="0">
                <a:latin typeface="Arial"/>
              </a:rPr>
              <a:t> </a:t>
            </a:r>
            <a:r>
              <a:rPr lang="en-US" sz="2800" b="0" strike="noStrike" spc="-1" dirty="0" err="1">
                <a:latin typeface="Arial"/>
              </a:rPr>
              <a:t>comienzo</a:t>
            </a:r>
            <a:r>
              <a:rPr lang="en-US" sz="2800" b="0" strike="noStrike" spc="-1" dirty="0">
                <a:latin typeface="Arial"/>
              </a:rPr>
              <a:t> de la </a:t>
            </a:r>
            <a:r>
              <a:rPr lang="en-US" sz="2800" b="0" strike="noStrike" spc="-1" dirty="0" err="1">
                <a:latin typeface="Arial"/>
              </a:rPr>
              <a:t>pandemia</a:t>
            </a:r>
            <a:r>
              <a:rPr lang="en-US" sz="2800" b="0" strike="noStrike" spc="-1" dirty="0">
                <a:latin typeface="Arial"/>
              </a:rPr>
              <a:t> de COVID, se </a:t>
            </a:r>
            <a:r>
              <a:rPr lang="en-US" sz="2800" b="0" strike="noStrike" spc="-1" dirty="0" err="1">
                <a:latin typeface="Arial"/>
              </a:rPr>
              <a:t>han</a:t>
            </a:r>
            <a:r>
              <a:rPr lang="en-US" sz="2800" b="0" strike="noStrike" spc="-1" dirty="0">
                <a:latin typeface="Arial"/>
              </a:rPr>
              <a:t> </a:t>
            </a:r>
            <a:r>
              <a:rPr lang="en-US" sz="2800" b="0" strike="noStrike" spc="-1" dirty="0" err="1">
                <a:latin typeface="Arial"/>
              </a:rPr>
              <a:t>publicado</a:t>
            </a:r>
            <a:r>
              <a:rPr lang="en-US" sz="2800" b="0" strike="noStrike" spc="-1" dirty="0">
                <a:latin typeface="Arial"/>
              </a:rPr>
              <a:t> miles </a:t>
            </a:r>
            <a:r>
              <a:rPr lang="en-US" sz="2800" b="0" strike="noStrike" spc="-1" dirty="0" err="1">
                <a:latin typeface="Arial"/>
              </a:rPr>
              <a:t>artículos</a:t>
            </a:r>
            <a:r>
              <a:rPr lang="en-US" sz="2800" b="0" strike="noStrike" spc="-1" dirty="0">
                <a:latin typeface="Arial"/>
              </a:rPr>
              <a:t> </a:t>
            </a:r>
            <a:r>
              <a:rPr lang="es-MX" sz="2800" b="0" strike="noStrike" spc="-1" dirty="0">
                <a:latin typeface="Arial"/>
              </a:rPr>
              <a:t>científicos</a:t>
            </a:r>
            <a:r>
              <a:rPr lang="en-US" sz="2800" b="0" strike="noStrike" spc="-1" dirty="0">
                <a:latin typeface="Arial"/>
              </a:rPr>
              <a:t> </a:t>
            </a:r>
            <a:r>
              <a:rPr lang="en-US" sz="2800" b="0" strike="noStrike" spc="-1" dirty="0" err="1">
                <a:latin typeface="Arial"/>
              </a:rPr>
              <a:t>sobre</a:t>
            </a:r>
            <a:r>
              <a:rPr lang="en-US" sz="2800" b="0" strike="noStrike" spc="-1" dirty="0">
                <a:latin typeface="Arial"/>
              </a:rPr>
              <a:t> </a:t>
            </a:r>
            <a:r>
              <a:rPr lang="en-US" sz="2800" b="0" strike="noStrike" spc="-1" dirty="0" err="1">
                <a:latin typeface="Arial"/>
              </a:rPr>
              <a:t>el</a:t>
            </a:r>
            <a:r>
              <a:rPr lang="en-US" sz="2800" b="0" strike="noStrike" spc="-1" dirty="0">
                <a:latin typeface="Arial"/>
              </a:rPr>
              <a:t> </a:t>
            </a:r>
            <a:r>
              <a:rPr lang="en-US" sz="2800" b="0" strike="noStrike" spc="-1" dirty="0" err="1">
                <a:latin typeface="Arial"/>
              </a:rPr>
              <a:t>tema</a:t>
            </a:r>
            <a:r>
              <a:rPr lang="en-US" sz="2800" b="0" strike="noStrike" spc="-1" dirty="0">
                <a:latin typeface="Arial"/>
              </a:rPr>
              <a:t>. por lo tanto, es </a:t>
            </a:r>
            <a:r>
              <a:rPr lang="en-US" sz="2800" b="0" strike="noStrike" spc="-1" dirty="0" err="1">
                <a:latin typeface="Arial"/>
              </a:rPr>
              <a:t>muy</a:t>
            </a:r>
            <a:r>
              <a:rPr lang="en-US" sz="2800" b="0" strike="noStrike" spc="-1" dirty="0">
                <a:latin typeface="Arial"/>
              </a:rPr>
              <a:t> </a:t>
            </a:r>
            <a:r>
              <a:rPr lang="en-US" sz="2800" b="0" strike="noStrike" spc="-1" dirty="0" err="1">
                <a:latin typeface="Arial"/>
              </a:rPr>
              <a:t>necesaria</a:t>
            </a:r>
            <a:r>
              <a:rPr lang="en-US" sz="2800" b="0" strike="noStrike" spc="-1" dirty="0">
                <a:latin typeface="Arial"/>
              </a:rPr>
              <a:t> la </a:t>
            </a:r>
            <a:r>
              <a:rPr lang="en-US" sz="2800" b="0" strike="noStrike" spc="-1" dirty="0" err="1">
                <a:latin typeface="Arial"/>
              </a:rPr>
              <a:t>ayuda</a:t>
            </a:r>
            <a:r>
              <a:rPr lang="en-US" sz="2800" b="0" strike="noStrike" spc="-1" dirty="0">
                <a:latin typeface="Arial"/>
              </a:rPr>
              <a:t> de la IA para </a:t>
            </a:r>
            <a:r>
              <a:rPr lang="en-US" sz="2800" b="0" strike="noStrike" spc="-1" dirty="0" err="1">
                <a:latin typeface="Arial"/>
              </a:rPr>
              <a:t>obtener</a:t>
            </a:r>
            <a:r>
              <a:rPr lang="en-US" sz="2800" b="0" strike="noStrike" spc="-1" dirty="0">
                <a:latin typeface="Arial"/>
              </a:rPr>
              <a:t> </a:t>
            </a:r>
            <a:r>
              <a:rPr lang="en-US" sz="2800" b="0" strike="noStrike" spc="-1" dirty="0" err="1">
                <a:latin typeface="Arial"/>
              </a:rPr>
              <a:t>datos</a:t>
            </a:r>
            <a:r>
              <a:rPr lang="en-US" sz="2800" b="0" strike="noStrike" spc="-1" dirty="0">
                <a:latin typeface="Arial"/>
              </a:rPr>
              <a:t> que </a:t>
            </a:r>
            <a:r>
              <a:rPr lang="en-US" sz="2800" b="0" strike="noStrike" spc="-1" dirty="0" err="1">
                <a:latin typeface="Arial"/>
              </a:rPr>
              <a:t>puedan</a:t>
            </a:r>
            <a:r>
              <a:rPr lang="en-US" sz="2800" b="0" strike="noStrike" spc="-1" dirty="0">
                <a:latin typeface="Arial"/>
              </a:rPr>
              <a:t> ser </a:t>
            </a:r>
            <a:r>
              <a:rPr lang="en-US" sz="2800" b="0" strike="noStrike" spc="-1" dirty="0" err="1">
                <a:latin typeface="Arial"/>
              </a:rPr>
              <a:t>mejor</a:t>
            </a:r>
            <a:r>
              <a:rPr lang="en-US" sz="2800" b="0" strike="noStrike" spc="-1" dirty="0">
                <a:latin typeface="Arial"/>
              </a:rPr>
              <a:t> </a:t>
            </a:r>
            <a:r>
              <a:rPr lang="en-US" sz="2800" b="0" strike="noStrike" spc="-1" dirty="0" err="1">
                <a:latin typeface="Arial"/>
              </a:rPr>
              <a:t>interpretados</a:t>
            </a:r>
            <a:r>
              <a:rPr lang="en-US" sz="2800" b="0" strike="noStrike" spc="-1" dirty="0">
                <a:latin typeface="Arial"/>
              </a:rPr>
              <a:t> por la </a:t>
            </a:r>
            <a:r>
              <a:rPr lang="en-US" sz="2800" b="0" strike="noStrike" spc="-1" dirty="0" err="1">
                <a:latin typeface="Arial"/>
              </a:rPr>
              <a:t>poblacion</a:t>
            </a:r>
            <a:r>
              <a:rPr lang="en-US" sz="2800" b="0" strike="noStrike" spc="-1" dirty="0">
                <a:latin typeface="Arial"/>
              </a:rPr>
              <a:t> </a:t>
            </a:r>
            <a:r>
              <a:rPr lang="en-US" sz="2800" b="0" strike="noStrike" spc="-1" dirty="0" err="1">
                <a:latin typeface="Arial"/>
              </a:rPr>
              <a:t>paraguaya</a:t>
            </a:r>
            <a:r>
              <a:rPr lang="en-US" sz="2800" b="0" strike="noStrike" spc="-1" dirty="0">
                <a:latin typeface="Arial"/>
              </a:rPr>
              <a:t>. </a:t>
            </a:r>
            <a:r>
              <a:rPr lang="en-US" sz="2800" b="0" strike="noStrike" spc="-1" dirty="0" err="1">
                <a:latin typeface="Arial"/>
              </a:rPr>
              <a:t>En</a:t>
            </a:r>
            <a:r>
              <a:rPr lang="en-US" sz="2800" b="0" strike="noStrike" spc="-1" dirty="0">
                <a:latin typeface="Arial"/>
              </a:rPr>
              <a:t> </a:t>
            </a:r>
            <a:r>
              <a:rPr lang="en-US" sz="2800" b="0" strike="noStrike" spc="-1" dirty="0" err="1">
                <a:latin typeface="Arial"/>
              </a:rPr>
              <a:t>este</a:t>
            </a:r>
            <a:r>
              <a:rPr lang="en-US" sz="2800" b="0" strike="noStrike" spc="-1" dirty="0">
                <a:latin typeface="Arial"/>
              </a:rPr>
              <a:t> </a:t>
            </a:r>
            <a:r>
              <a:rPr lang="en-US" sz="2800" b="0" strike="noStrike" spc="-1" dirty="0" err="1">
                <a:latin typeface="Arial"/>
              </a:rPr>
              <a:t>trabajo</a:t>
            </a:r>
            <a:r>
              <a:rPr lang="en-US" sz="2800" b="0" strike="noStrike" spc="-1" dirty="0">
                <a:latin typeface="Arial"/>
              </a:rPr>
              <a:t> final de la </a:t>
            </a:r>
            <a:r>
              <a:rPr lang="en-US" sz="2800" b="0" strike="noStrike" spc="-1" dirty="0" err="1">
                <a:latin typeface="Arial"/>
              </a:rPr>
              <a:t>materia</a:t>
            </a:r>
            <a:r>
              <a:rPr lang="en-US" sz="2800" b="0" strike="noStrike" spc="-1" dirty="0">
                <a:latin typeface="Arial"/>
              </a:rPr>
              <a:t>, </a:t>
            </a:r>
            <a:r>
              <a:rPr lang="en-US" sz="2800" b="0" strike="noStrike" spc="-1" dirty="0" err="1">
                <a:latin typeface="Arial"/>
              </a:rPr>
              <a:t>mostraremos</a:t>
            </a:r>
            <a:r>
              <a:rPr lang="en-US" sz="2800" b="0" strike="noStrike" spc="-1" dirty="0">
                <a:latin typeface="Arial"/>
              </a:rPr>
              <a:t> </a:t>
            </a:r>
            <a:r>
              <a:rPr lang="en-US" sz="2800" b="0" strike="noStrike" spc="-1" dirty="0" err="1">
                <a:latin typeface="Arial"/>
              </a:rPr>
              <a:t>cómo</a:t>
            </a:r>
            <a:r>
              <a:rPr lang="en-US" sz="2800" b="0" strike="noStrike" spc="-1" dirty="0">
                <a:latin typeface="Arial"/>
              </a:rPr>
              <a:t> </a:t>
            </a:r>
            <a:r>
              <a:rPr lang="en-US" sz="2800" b="0" strike="noStrike" spc="-1" dirty="0" err="1">
                <a:latin typeface="Arial"/>
              </a:rPr>
              <a:t>podemos</a:t>
            </a:r>
            <a:r>
              <a:rPr lang="en-US" sz="2800" b="0" strike="noStrike" spc="-1" dirty="0">
                <a:latin typeface="Arial"/>
              </a:rPr>
              <a:t> </a:t>
            </a:r>
            <a:r>
              <a:rPr lang="en-US" sz="2800" b="0" strike="noStrike" spc="-1" dirty="0" err="1">
                <a:latin typeface="Arial"/>
              </a:rPr>
              <a:t>extraer</a:t>
            </a:r>
            <a:r>
              <a:rPr lang="en-US" sz="2800" b="0" strike="noStrike" spc="-1" dirty="0">
                <a:latin typeface="Arial"/>
              </a:rPr>
              <a:t> </a:t>
            </a:r>
            <a:r>
              <a:rPr lang="en-US" sz="2800" b="0" strike="noStrike" spc="-1" dirty="0" err="1">
                <a:latin typeface="Arial"/>
              </a:rPr>
              <a:t>algunos</a:t>
            </a:r>
            <a:r>
              <a:rPr lang="en-US" sz="2800" b="0" strike="noStrike" spc="-1" dirty="0">
                <a:latin typeface="Arial"/>
              </a:rPr>
              <a:t> </a:t>
            </a:r>
            <a:r>
              <a:rPr lang="en-US" sz="2800" b="0" strike="noStrike" spc="-1" dirty="0" err="1">
                <a:latin typeface="Arial"/>
              </a:rPr>
              <a:t>conocimientos</a:t>
            </a:r>
            <a:r>
              <a:rPr lang="en-US" sz="2800" b="0" strike="noStrike" spc="-1" dirty="0">
                <a:latin typeface="Arial"/>
              </a:rPr>
              <a:t> de </a:t>
            </a:r>
            <a:r>
              <a:rPr lang="en-US" sz="2800" b="0" strike="noStrike" spc="-1" dirty="0" err="1">
                <a:latin typeface="Arial"/>
              </a:rPr>
              <a:t>artículos</a:t>
            </a:r>
            <a:r>
              <a:rPr lang="en-US" sz="2800" b="0" strike="noStrike" spc="-1" dirty="0">
                <a:latin typeface="Arial"/>
              </a:rPr>
              <a:t> </a:t>
            </a:r>
            <a:r>
              <a:rPr lang="en-US" sz="2800" b="0" strike="noStrike" spc="-1" dirty="0" err="1">
                <a:latin typeface="Arial"/>
              </a:rPr>
              <a:t>publicados</a:t>
            </a:r>
            <a:r>
              <a:rPr lang="en-US" sz="2800" b="0" strike="noStrike" spc="-1" dirty="0">
                <a:latin typeface="Arial"/>
              </a:rPr>
              <a:t> por </a:t>
            </a:r>
            <a:r>
              <a:rPr lang="en-US" sz="2800" b="0" strike="noStrike" spc="-1" dirty="0" err="1">
                <a:latin typeface="Arial"/>
              </a:rPr>
              <a:t>el</a:t>
            </a:r>
            <a:r>
              <a:rPr lang="en-US" sz="2800" b="0" strike="noStrike" spc="-1" dirty="0">
                <a:latin typeface="Arial"/>
              </a:rPr>
              <a:t> </a:t>
            </a:r>
            <a:r>
              <a:rPr lang="en-US" sz="2800" b="0" strike="noStrike" spc="-1" dirty="0" err="1">
                <a:latin typeface="Arial"/>
              </a:rPr>
              <a:t>Ministerio</a:t>
            </a:r>
            <a:r>
              <a:rPr lang="en-US" sz="2800" b="0" strike="noStrike" spc="-1" dirty="0">
                <a:latin typeface="Arial"/>
              </a:rPr>
              <a:t> de </a:t>
            </a:r>
            <a:r>
              <a:rPr lang="en-US" sz="2800" b="0" strike="noStrike" spc="-1" dirty="0" err="1">
                <a:latin typeface="Arial"/>
              </a:rPr>
              <a:t>Salud</a:t>
            </a:r>
            <a:r>
              <a:rPr lang="en-US" sz="2800" b="0" strike="noStrike" spc="-1" dirty="0">
                <a:latin typeface="Arial"/>
              </a:rPr>
              <a:t> y de </a:t>
            </a:r>
            <a:r>
              <a:rPr lang="en-US" sz="2800" b="0" strike="noStrike" spc="-1" dirty="0" err="1">
                <a:latin typeface="Arial"/>
              </a:rPr>
              <a:t>varios</a:t>
            </a:r>
            <a:r>
              <a:rPr lang="en-US" sz="2800" b="0" strike="noStrike" spc="-1" dirty="0">
                <a:latin typeface="Arial"/>
              </a:rPr>
              <a:t> </a:t>
            </a:r>
            <a:r>
              <a:rPr lang="en-US" sz="2800" b="0" strike="noStrike" spc="-1" dirty="0" err="1">
                <a:latin typeface="Arial"/>
              </a:rPr>
              <a:t>otros</a:t>
            </a:r>
            <a:r>
              <a:rPr lang="en-US" sz="2800" b="0" strike="noStrike" spc="-1" dirty="0">
                <a:latin typeface="Arial"/>
              </a:rPr>
              <a:t> </a:t>
            </a:r>
            <a:r>
              <a:rPr lang="en-US" sz="2800" b="0" strike="noStrike" spc="-1" dirty="0" err="1">
                <a:latin typeface="Arial"/>
              </a:rPr>
              <a:t>articulos</a:t>
            </a:r>
            <a:r>
              <a:rPr lang="en-US" sz="2800" spc="-1" dirty="0">
                <a:latin typeface="Arial"/>
              </a:rPr>
              <a:t> </a:t>
            </a:r>
            <a:r>
              <a:rPr lang="en-US" sz="2800" b="0" strike="noStrike" spc="-1" dirty="0" err="1">
                <a:latin typeface="Arial"/>
              </a:rPr>
              <a:t>en</a:t>
            </a:r>
            <a:r>
              <a:rPr lang="en-US" sz="2800" b="0" strike="noStrike" spc="-1" dirty="0">
                <a:latin typeface="Arial"/>
              </a:rPr>
              <a:t> </a:t>
            </a:r>
            <a:r>
              <a:rPr lang="en-US" sz="2800" b="0" strike="noStrike" spc="-1" dirty="0" err="1">
                <a:latin typeface="Arial"/>
              </a:rPr>
              <a:t>el</a:t>
            </a:r>
            <a:r>
              <a:rPr lang="en-US" sz="2800" b="0" strike="noStrike" spc="-1" dirty="0">
                <a:latin typeface="Arial"/>
              </a:rPr>
              <a:t> </a:t>
            </a:r>
            <a:r>
              <a:rPr lang="en-US" sz="2800" b="0" strike="noStrike" spc="-1" dirty="0" err="1">
                <a:latin typeface="Arial"/>
              </a:rPr>
              <a:t>mundo</a:t>
            </a:r>
            <a:r>
              <a:rPr lang="en-US" sz="2800" b="0" strike="noStrike" spc="-1" dirty="0">
                <a:latin typeface="Arial"/>
              </a:rPr>
              <a:t>, </a:t>
            </a:r>
            <a:r>
              <a:rPr lang="en-US" sz="2800" b="0" strike="noStrike" spc="-1" dirty="0" err="1">
                <a:latin typeface="Arial"/>
              </a:rPr>
              <a:t>obtener</a:t>
            </a:r>
            <a:r>
              <a:rPr lang="en-US" sz="2800" b="0" strike="noStrike" spc="-1" dirty="0">
                <a:latin typeface="Arial"/>
              </a:rPr>
              <a:t> </a:t>
            </a:r>
            <a:r>
              <a:rPr lang="en-US" sz="2800" b="0" strike="noStrike" spc="-1" dirty="0" err="1">
                <a:latin typeface="Arial"/>
              </a:rPr>
              <a:t>información</a:t>
            </a:r>
            <a:r>
              <a:rPr lang="en-US" sz="2800" b="0" strike="noStrike" spc="-1" dirty="0">
                <a:latin typeface="Arial"/>
              </a:rPr>
              <a:t> y </a:t>
            </a:r>
            <a:r>
              <a:rPr lang="en-US" sz="2800" b="0" strike="noStrike" spc="-1" dirty="0" err="1">
                <a:latin typeface="Arial"/>
              </a:rPr>
              <a:t>crear</a:t>
            </a:r>
            <a:r>
              <a:rPr lang="en-US" sz="2800" b="0" strike="noStrike" spc="-1" dirty="0">
                <a:latin typeface="Arial"/>
              </a:rPr>
              <a:t> una </a:t>
            </a:r>
            <a:r>
              <a:rPr lang="en-US" sz="2800" b="0" strike="noStrike" spc="-1" dirty="0" err="1">
                <a:latin typeface="Arial"/>
              </a:rPr>
              <a:t>herramienta</a:t>
            </a:r>
            <a:r>
              <a:rPr lang="en-US" sz="2800" b="0" strike="noStrike" spc="-1" dirty="0">
                <a:latin typeface="Arial"/>
              </a:rPr>
              <a:t> para </a:t>
            </a:r>
            <a:r>
              <a:rPr lang="en-US" sz="2800" b="0" strike="noStrike" spc="-1" dirty="0" err="1">
                <a:latin typeface="Arial"/>
              </a:rPr>
              <a:t>ayudar</a:t>
            </a:r>
            <a:r>
              <a:rPr lang="en-US" sz="2800" b="0" strike="noStrike" spc="-1" dirty="0">
                <a:latin typeface="Arial"/>
              </a:rPr>
              <a:t> al </a:t>
            </a:r>
            <a:r>
              <a:rPr lang="en-US" sz="2800" b="0" strike="noStrike" spc="-1" dirty="0" err="1">
                <a:latin typeface="Arial"/>
              </a:rPr>
              <a:t>investigador</a:t>
            </a:r>
            <a:r>
              <a:rPr lang="en-US" sz="2800" b="0" strike="noStrike" spc="-1" dirty="0">
                <a:latin typeface="Arial"/>
              </a:rPr>
              <a:t> a </a:t>
            </a:r>
            <a:r>
              <a:rPr lang="en-US" sz="2800" b="0" strike="noStrike" spc="-1" dirty="0" err="1">
                <a:latin typeface="Arial"/>
              </a:rPr>
              <a:t>navegar</a:t>
            </a:r>
            <a:r>
              <a:rPr lang="en-US" sz="2800" b="0" strike="noStrike" spc="-1" dirty="0">
                <a:latin typeface="Arial"/>
              </a:rPr>
              <a:t> por la </a:t>
            </a:r>
            <a:r>
              <a:rPr lang="en-US" sz="2800" b="0" strike="noStrike" spc="-1" dirty="0" err="1">
                <a:latin typeface="Arial"/>
              </a:rPr>
              <a:t>colección</a:t>
            </a:r>
            <a:r>
              <a:rPr lang="en-US" sz="2800" b="0" strike="noStrike" spc="-1" dirty="0">
                <a:latin typeface="Arial"/>
              </a:rPr>
              <a:t> de </a:t>
            </a:r>
            <a:r>
              <a:rPr lang="en-US" sz="2800" b="0" strike="noStrike" spc="-1" dirty="0" err="1">
                <a:latin typeface="Arial"/>
              </a:rPr>
              <a:t>artículos</a:t>
            </a:r>
            <a:r>
              <a:rPr lang="en-US" sz="2800" b="0" strike="noStrike" spc="-1" dirty="0">
                <a:latin typeface="Arial"/>
              </a:rPr>
              <a:t> de </a:t>
            </a:r>
            <a:r>
              <a:rPr lang="en-US" sz="2800" b="0" strike="noStrike" spc="-1" dirty="0" err="1">
                <a:latin typeface="Arial"/>
              </a:rPr>
              <a:t>manera</a:t>
            </a:r>
            <a:r>
              <a:rPr lang="en-US" sz="2800" b="0" strike="noStrike" spc="-1" dirty="0">
                <a:latin typeface="Arial"/>
              </a:rPr>
              <a:t> </a:t>
            </a:r>
            <a:r>
              <a:rPr lang="en-US" sz="2800" b="0" strike="noStrike" spc="-1" dirty="0" err="1">
                <a:latin typeface="Arial"/>
              </a:rPr>
              <a:t>significativa</a:t>
            </a:r>
            <a:r>
              <a:rPr lang="en-US" sz="2800" b="0" strike="noStrike" spc="-1" dirty="0">
                <a:latin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Content Placeholder 4" descr="A close up of a coffee cup sitting on a table&#10;&#10;Description automatically generated"/>
          <p:cNvPicPr/>
          <p:nvPr/>
        </p:nvPicPr>
        <p:blipFill>
          <a:blip r:embed="rId3"/>
          <a:stretch/>
        </p:blipFill>
        <p:spPr>
          <a:xfrm>
            <a:off x="0" y="445680"/>
            <a:ext cx="12191760" cy="5965920"/>
          </a:xfrm>
          <a:prstGeom prst="rect">
            <a:avLst/>
          </a:prstGeom>
          <a:ln>
            <a:noFill/>
          </a:ln>
        </p:spPr>
      </p:pic>
      <p:sp>
        <p:nvSpPr>
          <p:cNvPr id="147" name="TextShape 1"/>
          <p:cNvSpPr txBox="1"/>
          <p:nvPr/>
        </p:nvSpPr>
        <p:spPr>
          <a:xfrm>
            <a:off x="1003680" y="1656000"/>
            <a:ext cx="4114080" cy="3546000"/>
          </a:xfrm>
          <a:prstGeom prst="rect">
            <a:avLst/>
          </a:prstGeom>
          <a:solidFill>
            <a:srgbClr val="2B92CB"/>
          </a:solidFill>
          <a:ln>
            <a:noFill/>
          </a:ln>
        </p:spPr>
        <p:txBody>
          <a:bodyPr tIns="91440" bIns="91440" anchor="ctr">
            <a:noAutofit/>
          </a:bodyPr>
          <a:lstStyle/>
          <a:p>
            <a:pPr algn="ctr">
              <a:lnSpc>
                <a:spcPct val="90000"/>
              </a:lnSpc>
            </a:pPr>
            <a:r>
              <a:rPr lang="es" sz="4400" b="0" strike="noStrike" spc="-1">
                <a:solidFill>
                  <a:srgbClr val="FFFFFF"/>
                </a:solidFill>
                <a:latin typeface="Calibri Light"/>
              </a:rPr>
              <a:t>Pausa para el café/</a:t>
            </a:r>
            <a:r>
              <a:rPr lang="en-US" sz="4400" b="0" strike="noStrike" spc="-1">
                <a:solidFill>
                  <a:srgbClr val="FFFFFF"/>
                </a:solidFill>
                <a:latin typeface="Calibri Light"/>
              </a:rPr>
              <a:t>té</a:t>
            </a:r>
            <a:endParaRPr lang="en-US" sz="44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0" y="0"/>
            <a:ext cx="12191760" cy="733680"/>
          </a:xfrm>
          <a:prstGeom prst="rect">
            <a:avLst/>
          </a:prstGeom>
          <a:solidFill>
            <a:srgbClr val="2B92CB"/>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	Sesión 3: Comunicación de riesgos</a:t>
            </a:r>
            <a:endParaRPr lang="en-US" sz="3600" b="0" strike="noStrike" spc="-1">
              <a:solidFill>
                <a:srgbClr val="000000"/>
              </a:solidFill>
              <a:latin typeface="Calibri"/>
            </a:endParaRPr>
          </a:p>
        </p:txBody>
      </p:sp>
      <p:sp>
        <p:nvSpPr>
          <p:cNvPr id="149" name="CustomShape 2"/>
          <p:cNvSpPr/>
          <p:nvPr/>
        </p:nvSpPr>
        <p:spPr>
          <a:xfrm>
            <a:off x="498600" y="837000"/>
            <a:ext cx="10889280" cy="5914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27080">
              <a:lnSpc>
                <a:spcPct val="100000"/>
              </a:lnSpc>
            </a:pPr>
            <a:r>
              <a:rPr lang="es" sz="1800" b="0" strike="noStrike" spc="-1">
                <a:solidFill>
                  <a:srgbClr val="000000"/>
                </a:solidFill>
                <a:latin typeface="Roboto"/>
                <a:ea typeface="Roboto"/>
              </a:rPr>
              <a:t>Los medios, tanto los medios de comunicación tradicionales como </a:t>
            </a:r>
            <a:r>
              <a:rPr lang="en-US" sz="1800" b="0" strike="noStrike" spc="-1">
                <a:solidFill>
                  <a:srgbClr val="000000"/>
                </a:solidFill>
                <a:latin typeface="Roboto"/>
                <a:ea typeface="Roboto"/>
              </a:rPr>
              <a:t>las redes </a:t>
            </a:r>
            <a:r>
              <a:rPr lang="es" sz="1800" b="0" strike="noStrike" spc="-1">
                <a:solidFill>
                  <a:srgbClr val="000000"/>
                </a:solidFill>
                <a:latin typeface="Roboto"/>
                <a:ea typeface="Roboto"/>
              </a:rPr>
              <a:t>sociales, siguen ejerciendo una gran influencia sobre la población en general y es difícil proporcionar orientaciones claras.</a:t>
            </a:r>
            <a:endParaRPr lang="en-US" sz="1800" b="0" strike="noStrike" spc="-1">
              <a:latin typeface="Arial"/>
            </a:endParaRPr>
          </a:p>
          <a:p>
            <a:pPr marL="127080">
              <a:lnSpc>
                <a:spcPct val="100000"/>
              </a:lnSpc>
            </a:pPr>
            <a:endParaRPr lang="en-US" sz="1800" b="0" strike="noStrike" spc="-1">
              <a:latin typeface="Arial"/>
            </a:endParaRPr>
          </a:p>
          <a:p>
            <a:pPr marL="127080">
              <a:lnSpc>
                <a:spcPct val="100000"/>
              </a:lnSpc>
            </a:pPr>
            <a:r>
              <a:rPr lang="es" sz="1800" b="0" strike="noStrike" spc="-1">
                <a:solidFill>
                  <a:srgbClr val="000000"/>
                </a:solidFill>
                <a:latin typeface="Roboto"/>
                <a:ea typeface="Roboto"/>
              </a:rPr>
              <a:t>Varios medios de comunicación que habitualmente han sido críticos con el Gobierno actual han publicado sin cesar noticias sobre pruebas insuficientes, mala gestión y fallecimientos de pacientes y trabajadores de la salud, al mismo tiempo que pasan por alto los aciertos. Esa situación ha dado lugar a una erosión de la confianza en el enfoque del Gobierno y ha alimentado la especulación en línea.</a:t>
            </a:r>
            <a:endParaRPr lang="en-US" sz="1800" b="0" strike="noStrike" spc="-1">
              <a:latin typeface="Arial"/>
            </a:endParaRPr>
          </a:p>
          <a:p>
            <a:pPr marL="127080">
              <a:lnSpc>
                <a:spcPct val="100000"/>
              </a:lnSpc>
            </a:pPr>
            <a:endParaRPr lang="en-US" sz="1800" b="0" strike="noStrike" spc="-1">
              <a:latin typeface="Arial"/>
            </a:endParaRPr>
          </a:p>
          <a:p>
            <a:pPr marL="127080">
              <a:lnSpc>
                <a:spcPct val="100000"/>
              </a:lnSpc>
            </a:pPr>
            <a:r>
              <a:rPr lang="en-US" sz="1800" b="0" strike="noStrike" spc="-1">
                <a:solidFill>
                  <a:srgbClr val="000000"/>
                </a:solidFill>
                <a:latin typeface="Roboto"/>
                <a:ea typeface="Roboto"/>
              </a:rPr>
              <a:t>Las redes sociales </a:t>
            </a:r>
            <a:r>
              <a:rPr lang="es" sz="1800" b="0" strike="noStrike" spc="-1">
                <a:solidFill>
                  <a:srgbClr val="000000"/>
                </a:solidFill>
                <a:latin typeface="Roboto"/>
                <a:ea typeface="Roboto"/>
              </a:rPr>
              <a:t>están llen</a:t>
            </a:r>
            <a:r>
              <a:rPr lang="en-US" sz="1800" b="0" strike="noStrike" spc="-1">
                <a:solidFill>
                  <a:srgbClr val="000000"/>
                </a:solidFill>
                <a:latin typeface="Roboto"/>
                <a:ea typeface="Roboto"/>
              </a:rPr>
              <a:t>a</a:t>
            </a:r>
            <a:r>
              <a:rPr lang="es" sz="1800" b="0" strike="noStrike" spc="-1">
                <a:solidFill>
                  <a:srgbClr val="000000"/>
                </a:solidFill>
                <a:latin typeface="Roboto"/>
                <a:ea typeface="Roboto"/>
              </a:rPr>
              <a:t>s de historias de miedo, noticias falsas y remedios milagrosos.</a:t>
            </a:r>
            <a:endParaRPr lang="en-US" sz="1800" b="0" strike="noStrike" spc="-1">
              <a:latin typeface="Arial"/>
            </a:endParaRPr>
          </a:p>
          <a:p>
            <a:pPr marL="127080">
              <a:lnSpc>
                <a:spcPct val="100000"/>
              </a:lnSpc>
            </a:pPr>
            <a:endParaRPr lang="en-US" sz="1800" b="0" strike="noStrike" spc="-1">
              <a:latin typeface="Arial"/>
            </a:endParaRPr>
          </a:p>
          <a:p>
            <a:pPr marL="127080">
              <a:lnSpc>
                <a:spcPct val="100000"/>
              </a:lnSpc>
            </a:pPr>
            <a:r>
              <a:rPr lang="es" sz="1800" b="0" strike="noStrike" spc="-1">
                <a:solidFill>
                  <a:srgbClr val="000000"/>
                </a:solidFill>
                <a:latin typeface="Roboto"/>
                <a:ea typeface="Roboto"/>
              </a:rPr>
              <a:t>Muchos analistas de los medios de comunicación tienen poca formación en salud pública y simplemente se aferran a las noticias que creen que tienen más resonancia.   </a:t>
            </a:r>
            <a:endParaRPr lang="en-US" sz="1800" b="0" strike="noStrike" spc="-1">
              <a:latin typeface="Arial"/>
            </a:endParaRPr>
          </a:p>
          <a:p>
            <a:pPr marL="127080">
              <a:lnSpc>
                <a:spcPct val="100000"/>
              </a:lnSpc>
            </a:pPr>
            <a:endParaRPr lang="en-US" sz="1800" b="0" strike="noStrike" spc="-1">
              <a:latin typeface="Arial"/>
            </a:endParaRPr>
          </a:p>
          <a:p>
            <a:pPr marL="127080">
              <a:lnSpc>
                <a:spcPct val="100000"/>
              </a:lnSpc>
            </a:pPr>
            <a:r>
              <a:rPr lang="es" sz="1800" b="0" strike="noStrike" spc="-1">
                <a:solidFill>
                  <a:srgbClr val="000000"/>
                </a:solidFill>
                <a:latin typeface="Roboto"/>
                <a:ea typeface="Roboto"/>
              </a:rPr>
              <a:t>Ha habido algunos aciertos. Los asesores de salud del Gobierno están bien considerados en la comunidad científica y de salud pública y son capaces de transmitir algunos datos y mensajes claros.  </a:t>
            </a:r>
            <a:endParaRPr lang="en-US" sz="1800" b="0" strike="noStrike" spc="-1">
              <a:latin typeface="Arial"/>
            </a:endParaRPr>
          </a:p>
          <a:p>
            <a:pPr marL="127080">
              <a:lnSpc>
                <a:spcPct val="100000"/>
              </a:lnSpc>
            </a:pPr>
            <a:endParaRPr lang="en-US" sz="1800" b="0" strike="noStrike" spc="-1">
              <a:latin typeface="Arial"/>
            </a:endParaRPr>
          </a:p>
          <a:p>
            <a:pPr marL="127080">
              <a:lnSpc>
                <a:spcPct val="100000"/>
              </a:lnSpc>
            </a:pPr>
            <a:r>
              <a:rPr lang="es" sz="1800" b="0" strike="noStrike" spc="-1">
                <a:solidFill>
                  <a:srgbClr val="000000"/>
                </a:solidFill>
                <a:latin typeface="Roboto"/>
                <a:ea typeface="Roboto"/>
              </a:rPr>
              <a:t>El valor de la comunicación con las comunidades: la participación de la comunidad. No solo se trata de una cuestión relacionada con la salud: la participación de la comunidad tiene un papel fundamental, puesto que las personas forman parte de la gestión del brote. Los grupos comunitarios, las instituciones confesionales y otros programas a cargo de las comunidades pueden ayudar o dificultar la transmisión de mensajes fiables y comportar la necesidad de interactuar.</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0" y="0"/>
            <a:ext cx="12191760" cy="759600"/>
          </a:xfrm>
          <a:prstGeom prst="rect">
            <a:avLst/>
          </a:prstGeom>
          <a:solidFill>
            <a:srgbClr val="44546A"/>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	Tarea 3:   Comunicación de riesgos </a:t>
            </a:r>
            <a:endParaRPr lang="en-US" sz="3600" b="0" strike="noStrike" spc="-1">
              <a:solidFill>
                <a:srgbClr val="000000"/>
              </a:solidFill>
              <a:latin typeface="Calibri"/>
            </a:endParaRPr>
          </a:p>
        </p:txBody>
      </p:sp>
      <p:sp>
        <p:nvSpPr>
          <p:cNvPr id="151" name="CustomShape 2"/>
          <p:cNvSpPr/>
          <p:nvPr/>
        </p:nvSpPr>
        <p:spPr>
          <a:xfrm>
            <a:off x="393480" y="759960"/>
            <a:ext cx="11616480" cy="5927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s" sz="1800" b="0" strike="noStrike" spc="-1">
                <a:solidFill>
                  <a:srgbClr val="000000"/>
                </a:solidFill>
                <a:latin typeface="Roboto"/>
                <a:ea typeface="Roboto"/>
              </a:rPr>
              <a:t>Describan su enfoque para la comunicación de riesgos.</a:t>
            </a:r>
            <a:endParaRPr lang="en-US" sz="1800" b="0" strike="noStrike" spc="-1">
              <a:latin typeface="Arial"/>
            </a:endParaRPr>
          </a:p>
          <a:p>
            <a:pPr>
              <a:lnSpc>
                <a:spcPct val="100000"/>
              </a:lnSpc>
            </a:pP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Describan su estrategia de interacción con las comunidades.</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¿Cómo pueden asegurarse de que los medios de comunicación ofrezcan información equilibrada y objetiva?</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¿Cómo pueden reducir la hostilidad en la prensa?</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¿Cómo mejorarán su interacción </a:t>
            </a:r>
            <a:r>
              <a:rPr lang="en-US" sz="1800" b="0" strike="noStrike" spc="-1">
                <a:solidFill>
                  <a:srgbClr val="000000"/>
                </a:solidFill>
                <a:latin typeface="Roboto"/>
                <a:ea typeface="Roboto"/>
              </a:rPr>
              <a:t>con las redes </a:t>
            </a:r>
            <a:r>
              <a:rPr lang="es" sz="1800" b="0" strike="noStrike" spc="-1">
                <a:solidFill>
                  <a:srgbClr val="000000"/>
                </a:solidFill>
                <a:latin typeface="Roboto"/>
                <a:ea typeface="Roboto"/>
              </a:rPr>
              <a:t>sociales?</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¿Cómo promueven la presentación de información comprobada mediante el respaldo a las fuentes de información fiables?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s" sz="1800" b="0" strike="noStrike" spc="-1">
                <a:solidFill>
                  <a:srgbClr val="000000"/>
                </a:solidFill>
                <a:latin typeface="Roboto"/>
                <a:ea typeface="Roboto"/>
              </a:rPr>
              <a:t>Mensajes clave</a:t>
            </a:r>
            <a:endParaRPr lang="en-US" sz="1800" b="0" strike="noStrike" spc="-1">
              <a:latin typeface="Arial"/>
            </a:endParaRPr>
          </a:p>
          <a:p>
            <a:pPr>
              <a:lnSpc>
                <a:spcPct val="100000"/>
              </a:lnSpc>
            </a:pP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¿Cuáles son sus mensajes clave?</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¿Cómo se están transmitiendo al público?</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¿Utilizan la coerción, por ejemplo, «quédese en casa o lo denunciaremos», o recurren a un sistema más social, como el fomento de la responsabilidad individual y la presión social, o una combinación de ambos?</a:t>
            </a:r>
            <a:endParaRPr lang="en-US" sz="1800" b="0" strike="noStrike" spc="-1">
              <a:latin typeface="Arial"/>
            </a:endParaRPr>
          </a:p>
          <a:p>
            <a:pPr marL="343080" indent="-342720">
              <a:lnSpc>
                <a:spcPct val="100000"/>
              </a:lnSpc>
              <a:buClr>
                <a:srgbClr val="000000"/>
              </a:buClr>
              <a:buFont typeface="Calibri Light"/>
              <a:buAutoNum type="arabicPeriod"/>
            </a:pPr>
            <a:r>
              <a:rPr lang="es" sz="1800" b="0" strike="noStrike" spc="-1">
                <a:solidFill>
                  <a:srgbClr val="000000"/>
                </a:solidFill>
                <a:latin typeface="Roboto"/>
                <a:ea typeface="Roboto"/>
              </a:rPr>
              <a:t>Las instituciones confesionales han logrado transmitir mensajes precisos (grupos religiosos de la República de Corea que cambian de práctica, oficios a distancia durante la </a:t>
            </a:r>
            <a:r>
              <a:rPr lang="en-US" sz="1800" b="0" strike="noStrike" spc="-1">
                <a:solidFill>
                  <a:srgbClr val="000000"/>
                </a:solidFill>
                <a:latin typeface="Roboto"/>
                <a:ea typeface="Roboto"/>
              </a:rPr>
              <a:t>Semana Santa</a:t>
            </a:r>
            <a:r>
              <a:rPr lang="es" sz="1800" b="0" strike="noStrike" spc="-1">
                <a:solidFill>
                  <a:srgbClr val="000000"/>
                </a:solidFill>
                <a:latin typeface="Roboto"/>
                <a:ea typeface="Roboto"/>
              </a:rPr>
              <a:t>, cierre de lugares sagrados en la Arabia Saudita y limitación de la asistencia a las mezquitas gracias a las videoconferencias) o han dado lugar a un aumento de la transmisión (iglesias de los Estados Unidos que se han declarado dispensadas del distanciamiento físico). ¿Cómo están interactuando con ellas para garantizar que promueven buenas prácticas?</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0" y="0"/>
            <a:ext cx="12191760" cy="759600"/>
          </a:xfrm>
          <a:prstGeom prst="rect">
            <a:avLst/>
          </a:prstGeom>
          <a:solidFill>
            <a:srgbClr val="2B92CB"/>
          </a:solidFill>
          <a:ln>
            <a:noFill/>
          </a:ln>
        </p:spPr>
        <p:txBody>
          <a:bodyPr anchor="ctr">
            <a:normAutofit fontScale="56000"/>
          </a:bodyPr>
          <a:lstStyle/>
          <a:p>
            <a:pPr>
              <a:lnSpc>
                <a:spcPct val="90000"/>
              </a:lnSpc>
            </a:pPr>
            <a:r>
              <a:rPr lang="es" sz="3600" b="0" strike="noStrike" spc="-1">
                <a:solidFill>
                  <a:srgbClr val="FFFFFF"/>
                </a:solidFill>
                <a:latin typeface="Roboto"/>
                <a:ea typeface="Roboto"/>
              </a:rPr>
              <a:t>Sesión 4: Limitación de las repercusiones sociales y económicas</a:t>
            </a:r>
            <a:endParaRPr lang="en-US" sz="3600" b="0" strike="noStrike" spc="-1">
              <a:solidFill>
                <a:srgbClr val="000000"/>
              </a:solidFill>
              <a:latin typeface="Calibri"/>
            </a:endParaRPr>
          </a:p>
        </p:txBody>
      </p:sp>
      <p:sp>
        <p:nvSpPr>
          <p:cNvPr id="153" name="CustomShape 2"/>
          <p:cNvSpPr/>
          <p:nvPr/>
        </p:nvSpPr>
        <p:spPr>
          <a:xfrm>
            <a:off x="0" y="831600"/>
            <a:ext cx="11903040" cy="60260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85840" indent="-285480" algn="just">
              <a:lnSpc>
                <a:spcPct val="100000"/>
              </a:lnSpc>
              <a:buClr>
                <a:srgbClr val="000000"/>
              </a:buClr>
              <a:buFont typeface="Arial"/>
              <a:buChar char="•"/>
            </a:pPr>
            <a:r>
              <a:rPr lang="es" sz="1600" b="0" strike="noStrike" spc="-1">
                <a:solidFill>
                  <a:srgbClr val="000000"/>
                </a:solidFill>
                <a:latin typeface="Roboto"/>
                <a:ea typeface="Roboto"/>
              </a:rPr>
              <a:t>Con el distanciamiento físico y las restricciones de movilidad en vigor, la población en general acogió inicialmente con agrado las medidas, puesto que consideraba que se estaba actuando. Se informó de personas que cantaban desde los balcones y que aplaudían delante de sus casas al personal médico.</a:t>
            </a:r>
            <a:endParaRPr lang="en-US" sz="1600" b="0" strike="noStrike" spc="-1">
              <a:latin typeface="Arial"/>
            </a:endParaRPr>
          </a:p>
          <a:p>
            <a:pPr algn="just">
              <a:lnSpc>
                <a:spcPct val="100000"/>
              </a:lnSpc>
            </a:pPr>
            <a:endParaRPr lang="en-US" sz="1600" b="0" strike="noStrike" spc="-1">
              <a:latin typeface="Arial"/>
            </a:endParaRPr>
          </a:p>
          <a:p>
            <a:pPr marL="285840" indent="-285480" algn="just">
              <a:lnSpc>
                <a:spcPct val="100000"/>
              </a:lnSpc>
              <a:buClr>
                <a:srgbClr val="000000"/>
              </a:buClr>
              <a:buFont typeface="Arial"/>
              <a:buChar char="•"/>
            </a:pPr>
            <a:r>
              <a:rPr lang="es" sz="1600" b="0" strike="noStrike" spc="-1">
                <a:solidFill>
                  <a:srgbClr val="000000"/>
                </a:solidFill>
                <a:latin typeface="Roboto"/>
                <a:ea typeface="Roboto"/>
              </a:rPr>
              <a:t>Sin embargo, esas medidas también causan un estrés importante a las personas, las comunidades y las sociedades al detener por completo la vida social y económica, y solo pueden mantenerse por un periodo limitado.</a:t>
            </a:r>
            <a:endParaRPr lang="en-US" sz="1600" b="0" strike="noStrike" spc="-1">
              <a:latin typeface="Arial"/>
            </a:endParaRPr>
          </a:p>
          <a:p>
            <a:pPr algn="just">
              <a:lnSpc>
                <a:spcPct val="100000"/>
              </a:lnSpc>
            </a:pPr>
            <a:endParaRPr lang="en-US" sz="1600" b="0" strike="noStrike" spc="-1">
              <a:latin typeface="Arial"/>
            </a:endParaRPr>
          </a:p>
          <a:p>
            <a:pPr marL="285840" indent="-285480" algn="just">
              <a:lnSpc>
                <a:spcPct val="100000"/>
              </a:lnSpc>
              <a:buClr>
                <a:srgbClr val="000000"/>
              </a:buClr>
              <a:buFont typeface="Arial"/>
              <a:buChar char="•"/>
            </a:pPr>
            <a:r>
              <a:rPr lang="es" sz="1600" b="0" strike="noStrike" spc="-1">
                <a:solidFill>
                  <a:srgbClr val="000000"/>
                </a:solidFill>
                <a:latin typeface="Roboto"/>
                <a:ea typeface="Roboto"/>
              </a:rPr>
              <a:t>En algunos lugares, el estado de ánimo está cambiando lentamente: las personas están empezando a desobedecer las normas, ya que los ingresos y los ahorros empiezan a agotarse y la gente se cansa de los cierres ininterrumpidos. Los casos de violencia en el hogar han aumentado y los servicios de salud mental se han sobrecargado. La policía y los funcionarios que tratan de imponer el distanciamiento físico han sido atacados, y en varios casos bandas de personas han asaltado tiendas.</a:t>
            </a:r>
            <a:endParaRPr lang="en-US" sz="1600" b="0" strike="noStrike" spc="-1">
              <a:latin typeface="Arial"/>
            </a:endParaRPr>
          </a:p>
          <a:p>
            <a:pPr algn="just">
              <a:lnSpc>
                <a:spcPct val="100000"/>
              </a:lnSpc>
            </a:pPr>
            <a:endParaRPr lang="en-US" sz="1600" b="0" strike="noStrike" spc="-1">
              <a:latin typeface="Arial"/>
            </a:endParaRPr>
          </a:p>
          <a:p>
            <a:pPr marL="285840" indent="-285480" algn="just">
              <a:lnSpc>
                <a:spcPct val="100000"/>
              </a:lnSpc>
              <a:buClr>
                <a:srgbClr val="000000"/>
              </a:buClr>
              <a:buFont typeface="Arial"/>
              <a:buChar char="•"/>
            </a:pPr>
            <a:r>
              <a:rPr lang="es" sz="1600" b="0" strike="noStrike" spc="-1">
                <a:solidFill>
                  <a:srgbClr val="000000"/>
                </a:solidFill>
                <a:latin typeface="Roboto"/>
                <a:ea typeface="Roboto"/>
              </a:rPr>
              <a:t>Algunas personas han viajado fuera de sus ciudades, en dirección a las zonas rurales donde tienen casas de fin de semana o parientes, a menudo a zonas con servicios de atención de la salud mínimos que se verían fácilmente desbordados si se produjera un gran número de casos. En otros lugares, las personas desempleadas han regresado a sus pueblos y ciudades de origen para estar con su familia. Cuando las autoridades han tratado de evitarlo, han sido objeto de ataques o las personas han encontrado maneras de sortear los controles.</a:t>
            </a:r>
            <a:endParaRPr lang="en-US" sz="1600" b="0" strike="noStrike" spc="-1">
              <a:latin typeface="Arial"/>
            </a:endParaRPr>
          </a:p>
          <a:p>
            <a:pPr algn="just">
              <a:lnSpc>
                <a:spcPct val="100000"/>
              </a:lnSpc>
              <a:tabLst>
                <a:tab pos="0" algn="l"/>
              </a:tabLst>
            </a:pPr>
            <a:endParaRPr lang="en-US" sz="1600" b="0" strike="noStrike" spc="-1">
              <a:latin typeface="Arial"/>
            </a:endParaRPr>
          </a:p>
          <a:p>
            <a:pPr marL="285840" indent="-285480" algn="just">
              <a:lnSpc>
                <a:spcPct val="100000"/>
              </a:lnSpc>
              <a:buClr>
                <a:srgbClr val="000000"/>
              </a:buClr>
              <a:buFont typeface="Arial"/>
              <a:buChar char="•"/>
              <a:tabLst>
                <a:tab pos="0" algn="l"/>
              </a:tabLst>
            </a:pPr>
            <a:r>
              <a:rPr lang="es" sz="1600" b="0" strike="noStrike" spc="-1">
                <a:solidFill>
                  <a:srgbClr val="000000"/>
                </a:solidFill>
                <a:latin typeface="Roboto"/>
                <a:ea typeface="Roboto"/>
              </a:rPr>
              <a:t>Las personas de bajos ingresos, los grupos minoritarios y las personas que viven en asentamientos informales se ven particularmente afectados, del mismo modo que las personas que sufren altos niveles de inseguridad de ingresos. </a:t>
            </a:r>
            <a:endParaRPr lang="en-US" sz="1600" b="0" strike="noStrike" spc="-1">
              <a:latin typeface="Arial"/>
            </a:endParaRPr>
          </a:p>
          <a:p>
            <a:pPr algn="just">
              <a:lnSpc>
                <a:spcPct val="100000"/>
              </a:lnSpc>
              <a:tabLst>
                <a:tab pos="0" algn="l"/>
              </a:tabLst>
            </a:pPr>
            <a:endParaRPr lang="en-US" sz="1600" b="0" strike="noStrike" spc="-1">
              <a:latin typeface="Arial"/>
            </a:endParaRPr>
          </a:p>
          <a:p>
            <a:pPr marL="285840" indent="-285480" algn="just">
              <a:lnSpc>
                <a:spcPct val="100000"/>
              </a:lnSpc>
              <a:buClr>
                <a:srgbClr val="000000"/>
              </a:buClr>
              <a:buFont typeface="Arial"/>
              <a:buChar char="•"/>
              <a:tabLst>
                <a:tab pos="0" algn="l"/>
              </a:tabLst>
            </a:pPr>
            <a:r>
              <a:rPr lang="es" sz="1600" b="0" strike="noStrike" spc="-1">
                <a:solidFill>
                  <a:srgbClr val="000000"/>
                </a:solidFill>
                <a:latin typeface="Roboto"/>
                <a:ea typeface="Roboto"/>
              </a:rPr>
              <a:t>Es probable que la delincuencia organizada se infiltre en las cadenas de suministro de bienes y medicamentos, en particular en las comunidades marginadas y vulnerables en tiempos de crisis. Esa situación puede dar lugar a un aumento de la demanda y la oferta de bienes y medicamentos que no estén sometidos a control, lo que entraña más amenazas para </a:t>
            </a:r>
            <a:br/>
            <a:r>
              <a:rPr lang="es" sz="1600" b="0" strike="noStrike" spc="-1">
                <a:solidFill>
                  <a:srgbClr val="000000"/>
                </a:solidFill>
                <a:latin typeface="Roboto"/>
                <a:ea typeface="Roboto"/>
              </a:rPr>
              <a:t>la salud.</a:t>
            </a:r>
            <a:endParaRPr lang="en-US"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0" y="0"/>
            <a:ext cx="12191760" cy="772200"/>
          </a:xfrm>
          <a:prstGeom prst="rect">
            <a:avLst/>
          </a:prstGeom>
          <a:solidFill>
            <a:srgbClr val="44546A"/>
          </a:solidFill>
          <a:ln>
            <a:noFill/>
          </a:ln>
        </p:spPr>
        <p:txBody>
          <a:bodyPr anchor="ctr">
            <a:normAutofit fontScale="59000"/>
          </a:bodyPr>
          <a:lstStyle/>
          <a:p>
            <a:pPr>
              <a:lnSpc>
                <a:spcPct val="90000"/>
              </a:lnSpc>
            </a:pPr>
            <a:r>
              <a:rPr lang="es" sz="3600" b="0" strike="noStrike" spc="-1">
                <a:solidFill>
                  <a:srgbClr val="FFFFFF"/>
                </a:solidFill>
                <a:latin typeface="Roboto"/>
                <a:ea typeface="Roboto"/>
              </a:rPr>
              <a:t>Tarea 4: Limitación de las repercusiones sociales y económicas</a:t>
            </a:r>
            <a:endParaRPr lang="en-US" sz="3600" b="0" strike="noStrike" spc="-1">
              <a:solidFill>
                <a:srgbClr val="000000"/>
              </a:solidFill>
              <a:latin typeface="Calibri"/>
            </a:endParaRPr>
          </a:p>
        </p:txBody>
      </p:sp>
      <p:sp>
        <p:nvSpPr>
          <p:cNvPr id="155" name="CustomShape 2"/>
          <p:cNvSpPr/>
          <p:nvPr/>
        </p:nvSpPr>
        <p:spPr>
          <a:xfrm>
            <a:off x="311760" y="1018440"/>
            <a:ext cx="11711520" cy="5839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12600" indent="-12240">
              <a:lnSpc>
                <a:spcPct val="100000"/>
              </a:lnSpc>
              <a:tabLst>
                <a:tab pos="0" algn="l"/>
              </a:tabLst>
            </a:pPr>
            <a:r>
              <a:rPr lang="es" sz="1800" b="0" strike="noStrike" spc="-1">
                <a:solidFill>
                  <a:srgbClr val="000000"/>
                </a:solidFill>
                <a:latin typeface="Roboto"/>
                <a:ea typeface="Roboto"/>
              </a:rPr>
              <a:t>Es probable que la situación se deteriore a medida que las personas se cansen del distanciamiento físico y se preocupen por los medios de vida y por la incipiente pobreza.</a:t>
            </a:r>
            <a:endParaRPr lang="en-US" sz="1800" b="0" strike="noStrike" spc="-1">
              <a:latin typeface="Arial"/>
            </a:endParaRPr>
          </a:p>
          <a:p>
            <a:pPr marL="12600" indent="-12240">
              <a:lnSpc>
                <a:spcPct val="100000"/>
              </a:lnSpc>
              <a:tabLst>
                <a:tab pos="0" algn="l"/>
              </a:tabLst>
            </a:pP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¿Qué se puede hacer en esa situación?</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Comparen los beneficios frente a los perjuicios del distanciamiento físico permanente.</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¿En qué punto se puede relajar el distanciamiento físico y cuáles son los resultados probables?</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¿Cómo se pueden proteger y asegurar los medios de vida?</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¿Cómo se mantendría el orden público?   </a:t>
            </a:r>
            <a:endParaRPr lang="en-US" sz="1800" b="0" strike="noStrike" spc="-1">
              <a:latin typeface="Arial"/>
            </a:endParaRPr>
          </a:p>
          <a:p>
            <a:pPr marL="343080" indent="-342720">
              <a:lnSpc>
                <a:spcPct val="100000"/>
              </a:lnSpc>
              <a:buClr>
                <a:srgbClr val="000000"/>
              </a:buClr>
              <a:buFont typeface="Calibri Light"/>
              <a:buAutoNum type="arabicPeriod"/>
              <a:tabLst>
                <a:tab pos="0" algn="l"/>
              </a:tabLst>
            </a:pPr>
            <a:r>
              <a:rPr lang="es" sz="1800" b="0" strike="noStrike" spc="-1">
                <a:solidFill>
                  <a:srgbClr val="000000"/>
                </a:solidFill>
                <a:latin typeface="Roboto"/>
                <a:ea typeface="Roboto"/>
              </a:rPr>
              <a:t>¿Habría que adoptar medidas legislativas adicionales con el fin de permitir un uso más amplio de las fuerzas armadas para el apoyo a todos los sectores (logística y suministro, seguridad, hospitales de campaña, etc.)?</a:t>
            </a:r>
            <a:endParaRPr lang="en-US" sz="1800" b="0" strike="noStrike" spc="-1">
              <a:latin typeface="Arial"/>
            </a:endParaRPr>
          </a:p>
          <a:p>
            <a:pPr marL="228600" indent="-228240">
              <a:lnSpc>
                <a:spcPct val="100000"/>
              </a:lnSpc>
              <a:tabLst>
                <a:tab pos="0" algn="l"/>
              </a:tabLst>
            </a:pPr>
            <a:endParaRPr lang="en-US" sz="1800" b="0" strike="noStrike" spc="-1">
              <a:latin typeface="Arial"/>
            </a:endParaRPr>
          </a:p>
          <a:p>
            <a:pPr marL="228600" indent="-228240">
              <a:lnSpc>
                <a:spcPct val="100000"/>
              </a:lnSpc>
              <a:tabLst>
                <a:tab pos="0" algn="l"/>
              </a:tabLst>
            </a:pPr>
            <a:r>
              <a:rPr lang="es" sz="1800" b="0" strike="noStrike" spc="-1">
                <a:solidFill>
                  <a:srgbClr val="000000"/>
                </a:solidFill>
                <a:latin typeface="Roboto"/>
                <a:ea typeface="Roboto"/>
              </a:rPr>
              <a:t>¿Cuáles son los principales elementos que pueden ser de ayuda en esa situación?    Debate:</a:t>
            </a:r>
            <a:endParaRPr lang="en-US" sz="1800" b="0" strike="noStrike" spc="-1">
              <a:latin typeface="Arial"/>
            </a:endParaRPr>
          </a:p>
          <a:p>
            <a:pPr marL="228600" indent="-228240">
              <a:lnSpc>
                <a:spcPct val="100000"/>
              </a:lnSpc>
              <a:tabLst>
                <a:tab pos="0" algn="l"/>
              </a:tabLst>
            </a:pPr>
            <a:endParaRPr lang="en-US" sz="1800" b="0" strike="noStrike" spc="-1">
              <a:latin typeface="Arial"/>
            </a:endParaRPr>
          </a:p>
          <a:p>
            <a:pPr marL="228600" indent="-228240">
              <a:lnSpc>
                <a:spcPct val="100000"/>
              </a:lnSpc>
              <a:buClr>
                <a:srgbClr val="000000"/>
              </a:buClr>
              <a:buFont typeface="Arial"/>
              <a:buChar char="•"/>
              <a:tabLst>
                <a:tab pos="0" algn="l"/>
              </a:tabLst>
            </a:pPr>
            <a:r>
              <a:rPr lang="es" sz="1800" b="0" strike="noStrike" spc="-1">
                <a:solidFill>
                  <a:srgbClr val="000000"/>
                </a:solidFill>
                <a:latin typeface="Roboto"/>
                <a:ea typeface="Roboto"/>
              </a:rPr>
              <a:t>Apoyo a los ingresos mediante </a:t>
            </a:r>
            <a:r>
              <a:rPr lang="en-US" sz="1800" b="0" strike="noStrike" spc="-1">
                <a:solidFill>
                  <a:srgbClr val="000000"/>
                </a:solidFill>
                <a:latin typeface="Roboto"/>
                <a:ea typeface="Roboto"/>
              </a:rPr>
              <a:t>un </a:t>
            </a:r>
            <a:r>
              <a:rPr lang="es" sz="1800" b="0" strike="noStrike" spc="-1">
                <a:solidFill>
                  <a:srgbClr val="000000"/>
                </a:solidFill>
                <a:latin typeface="Roboto"/>
                <a:ea typeface="Roboto"/>
              </a:rPr>
              <a:t>conjunto de medidas de bienestar social; por ejemplo, ¿permite el marco normativo nacional o local ampliar de manera rápida y con carácter urgente la protección social a las comunidades y personas vulnerables? ¿Se contempla en él la vivienda?</a:t>
            </a:r>
            <a:endParaRPr lang="en-US" sz="1800" b="0" strike="noStrike" spc="-1">
              <a:latin typeface="Arial"/>
            </a:endParaRPr>
          </a:p>
          <a:p>
            <a:pPr marL="228600" indent="-228240">
              <a:lnSpc>
                <a:spcPct val="100000"/>
              </a:lnSpc>
              <a:buClr>
                <a:srgbClr val="000000"/>
              </a:buClr>
              <a:buFont typeface="Arial"/>
              <a:buChar char="•"/>
              <a:tabLst>
                <a:tab pos="0" algn="l"/>
              </a:tabLst>
            </a:pPr>
            <a:r>
              <a:rPr lang="es" sz="1800" b="0" strike="noStrike" spc="-1">
                <a:solidFill>
                  <a:srgbClr val="000000"/>
                </a:solidFill>
                <a:latin typeface="Roboto"/>
                <a:ea typeface="Roboto"/>
              </a:rPr>
              <a:t>Apoyar a las empresas y a los empresarios.</a:t>
            </a:r>
            <a:endParaRPr lang="en-US" sz="1800" b="0" strike="noStrike" spc="-1">
              <a:latin typeface="Arial"/>
            </a:endParaRPr>
          </a:p>
          <a:p>
            <a:pPr marL="228600" indent="-228240">
              <a:lnSpc>
                <a:spcPct val="100000"/>
              </a:lnSpc>
              <a:buClr>
                <a:srgbClr val="000000"/>
              </a:buClr>
              <a:buFont typeface="Arial"/>
              <a:buChar char="•"/>
              <a:tabLst>
                <a:tab pos="0" algn="l"/>
              </a:tabLst>
            </a:pPr>
            <a:r>
              <a:rPr lang="es" sz="1800" b="0" strike="noStrike" spc="-1">
                <a:solidFill>
                  <a:srgbClr val="000000"/>
                </a:solidFill>
                <a:latin typeface="Roboto"/>
                <a:ea typeface="Roboto"/>
              </a:rPr>
              <a:t>Distribución de alimentos o transferencias de efectivo para personas vulnerables (por ejemplo, los habitantes de las barriadas de las ciudades).</a:t>
            </a:r>
            <a:endParaRPr lang="en-US" sz="1800" b="0" strike="noStrike" spc="-1">
              <a:latin typeface="Arial"/>
            </a:endParaRPr>
          </a:p>
          <a:p>
            <a:pPr marL="228600" indent="-228240">
              <a:lnSpc>
                <a:spcPct val="100000"/>
              </a:lnSpc>
              <a:buClr>
                <a:srgbClr val="000000"/>
              </a:buClr>
              <a:buFont typeface="Arial"/>
              <a:buChar char="•"/>
              <a:tabLst>
                <a:tab pos="0" algn="l"/>
              </a:tabLst>
            </a:pPr>
            <a:r>
              <a:rPr lang="es" sz="1800" b="0" strike="noStrike" spc="-1">
                <a:solidFill>
                  <a:srgbClr val="000000"/>
                </a:solidFill>
                <a:latin typeface="Roboto"/>
                <a:ea typeface="Roboto"/>
              </a:rPr>
              <a:t>¿Cuáles son las repercusiones de no actuar en ese sentido?</a:t>
            </a:r>
            <a:endParaRPr lang="en-US" sz="1800" b="0" strike="noStrike" spc="-1">
              <a:latin typeface="Arial"/>
            </a:endParaRPr>
          </a:p>
          <a:p>
            <a:pPr marL="228600" indent="-228240">
              <a:lnSpc>
                <a:spcPct val="100000"/>
              </a:lnSpc>
              <a:buClr>
                <a:srgbClr val="000000"/>
              </a:buClr>
              <a:buFont typeface="Arial"/>
              <a:buChar char="•"/>
              <a:tabLst>
                <a:tab pos="0" algn="l"/>
              </a:tabLst>
            </a:pPr>
            <a:r>
              <a:rPr lang="es" sz="1800" b="0" strike="noStrike" spc="-1">
                <a:solidFill>
                  <a:srgbClr val="000000"/>
                </a:solidFill>
                <a:latin typeface="Roboto"/>
                <a:ea typeface="Roboto"/>
              </a:rPr>
              <a:t>Apoyo a las comunidades para evitar desplazamientos innecesarios y prevenir los disturbios y la delincuencia organizada.</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0" y="0"/>
            <a:ext cx="12191760" cy="759600"/>
          </a:xfrm>
          <a:prstGeom prst="rect">
            <a:avLst/>
          </a:prstGeom>
          <a:solidFill>
            <a:srgbClr val="2B92CB"/>
          </a:solidFill>
          <a:ln>
            <a:noFill/>
          </a:ln>
        </p:spPr>
        <p:txBody>
          <a:bodyPr anchor="ctr">
            <a:noAutofit/>
          </a:bodyPr>
          <a:lstStyle/>
          <a:p>
            <a:pPr>
              <a:lnSpc>
                <a:spcPct val="90000"/>
              </a:lnSpc>
            </a:pPr>
            <a:r>
              <a:rPr lang="es" sz="3600" b="0" strike="noStrike" spc="-1">
                <a:solidFill>
                  <a:srgbClr val="FFFFFF"/>
                </a:solidFill>
                <a:latin typeface="Roboto"/>
                <a:ea typeface="Roboto"/>
              </a:rPr>
              <a:t>	Sesión 5: Recuperación y alivio de las restricciones</a:t>
            </a:r>
            <a:endParaRPr lang="en-US" sz="3600" b="0" strike="noStrike" spc="-1">
              <a:solidFill>
                <a:srgbClr val="000000"/>
              </a:solidFill>
              <a:latin typeface="Calibri"/>
            </a:endParaRPr>
          </a:p>
        </p:txBody>
      </p:sp>
      <p:sp>
        <p:nvSpPr>
          <p:cNvPr id="157" name="CustomShape 2"/>
          <p:cNvSpPr/>
          <p:nvPr/>
        </p:nvSpPr>
        <p:spPr>
          <a:xfrm>
            <a:off x="244800" y="914400"/>
            <a:ext cx="11226600" cy="5519160"/>
          </a:xfrm>
          <a:prstGeom prst="rect">
            <a:avLst/>
          </a:prstGeom>
          <a:noFill/>
          <a:ln>
            <a:noFill/>
          </a:ln>
        </p:spPr>
        <p:style>
          <a:lnRef idx="0">
            <a:scrgbClr r="0" g="0" b="0"/>
          </a:lnRef>
          <a:fillRef idx="0">
            <a:scrgbClr r="0" g="0" b="0"/>
          </a:fillRef>
          <a:effectRef idx="0">
            <a:scrgbClr r="0" g="0" b="0"/>
          </a:effectRef>
          <a:fontRef idx="minor"/>
        </p:style>
        <p:txBody>
          <a:bodyPr>
            <a:normAutofit fontScale="17000"/>
          </a:bodyPr>
          <a:lstStyle/>
          <a:p>
            <a:pPr marL="342000" indent="-341640" algn="just">
              <a:lnSpc>
                <a:spcPct val="120000"/>
              </a:lnSpc>
              <a:buClr>
                <a:srgbClr val="000000"/>
              </a:buClr>
              <a:buFont typeface="Arial"/>
              <a:buChar char="•"/>
            </a:pPr>
            <a:r>
              <a:rPr lang="es" sz="2600" b="0" strike="noStrike" spc="-1">
                <a:solidFill>
                  <a:srgbClr val="000000"/>
                </a:solidFill>
                <a:latin typeface="Roboto"/>
                <a:ea typeface="Roboto"/>
              </a:rPr>
              <a:t>Es urgente que los países que han aplicado medidas de distanciamiento físico planifiquen la transición para abandonar esas medidas de modo que sea posible contener de manera sostenible la transmisión a un nivel bajo y, al mismo tiempo, recuperar paulatinamente la vida económica y social.</a:t>
            </a:r>
            <a:endParaRPr lang="en-US" sz="2600" b="0" strike="noStrike" spc="-1">
              <a:latin typeface="Arial"/>
            </a:endParaRPr>
          </a:p>
          <a:p>
            <a:pPr algn="just">
              <a:lnSpc>
                <a:spcPct val="120000"/>
              </a:lnSpc>
            </a:pPr>
            <a:endParaRPr lang="en-US" sz="2600" b="0" strike="noStrike" spc="-1">
              <a:latin typeface="Arial"/>
            </a:endParaRPr>
          </a:p>
          <a:p>
            <a:pPr marL="342000" indent="-341640" algn="just">
              <a:lnSpc>
                <a:spcPct val="120000"/>
              </a:lnSpc>
              <a:buClr>
                <a:srgbClr val="000000"/>
              </a:buClr>
              <a:buFont typeface="Arial"/>
              <a:buChar char="•"/>
            </a:pPr>
            <a:r>
              <a:rPr lang="es" sz="2600" b="0" strike="noStrike" spc="-1">
                <a:solidFill>
                  <a:srgbClr val="000000"/>
                </a:solidFill>
                <a:latin typeface="Roboto"/>
                <a:ea typeface="Roboto"/>
              </a:rPr>
              <a:t>Asimismo, cuando el número de casos empiece a disminuir pero el virus siga circulando en la comunidad, la necesidad de eliminar las medidas de distanciamiento físico se hará más patente. Algunos países han vuelto a imponer esas medidas con poca antelación cuando se ha detectado un repunte de los casos.</a:t>
            </a:r>
            <a:endParaRPr lang="en-US" sz="2600" b="0" strike="noStrike" spc="-1">
              <a:latin typeface="Arial"/>
            </a:endParaRPr>
          </a:p>
          <a:p>
            <a:pPr>
              <a:lnSpc>
                <a:spcPct val="120000"/>
              </a:lnSpc>
            </a:pPr>
            <a:endParaRPr lang="en-US" sz="2600" b="0" strike="noStrike" spc="-1">
              <a:latin typeface="Arial"/>
            </a:endParaRPr>
          </a:p>
          <a:p>
            <a:pPr marL="342000" indent="-341640" algn="just">
              <a:lnSpc>
                <a:spcPct val="120000"/>
              </a:lnSpc>
              <a:buClr>
                <a:srgbClr val="000000"/>
              </a:buClr>
              <a:buFont typeface="Arial"/>
              <a:buChar char="•"/>
            </a:pPr>
            <a:r>
              <a:rPr lang="es" sz="2600" b="0" strike="noStrike" spc="-1">
                <a:solidFill>
                  <a:srgbClr val="000000"/>
                </a:solidFill>
                <a:latin typeface="Roboto"/>
                <a:ea typeface="Roboto"/>
              </a:rPr>
              <a:t>Los tres resultados más probables que se están analizando son los siguientes:</a:t>
            </a:r>
            <a:endParaRPr lang="en-US" sz="2600" b="0" strike="noStrike" spc="-1">
              <a:latin typeface="Arial"/>
            </a:endParaRPr>
          </a:p>
          <a:p>
            <a:pPr marL="703080" indent="-342720" algn="just">
              <a:lnSpc>
                <a:spcPct val="120000"/>
              </a:lnSpc>
              <a:buClr>
                <a:srgbClr val="000000"/>
              </a:buClr>
              <a:buFont typeface="Calibri Light"/>
              <a:buAutoNum type="arabicPeriod"/>
            </a:pPr>
            <a:r>
              <a:rPr lang="es" sz="2600" b="0" strike="noStrike" spc="-1">
                <a:solidFill>
                  <a:srgbClr val="000000"/>
                </a:solidFill>
                <a:latin typeface="Roboto"/>
                <a:ea typeface="Roboto"/>
              </a:rPr>
              <a:t>Relajar paulatinamente el distanciamiento físico y las restricciones de movilidad mediante un sistema de semáforo: eliminar de manera gradual las medidas de distanciamiento físico y luego intentar aislar los conglomerados de casos a medida que surjan (por ejemplo, una semana laboral de dos días, la reapertura de algunos servicios).</a:t>
            </a:r>
            <a:endParaRPr lang="en-US" sz="2600" b="0" strike="noStrike" spc="-1">
              <a:latin typeface="Arial"/>
            </a:endParaRPr>
          </a:p>
          <a:p>
            <a:pPr marL="703080" indent="-342720" algn="just">
              <a:lnSpc>
                <a:spcPct val="120000"/>
              </a:lnSpc>
              <a:buClr>
                <a:srgbClr val="000000"/>
              </a:buClr>
              <a:buFont typeface="Calibri Light"/>
              <a:buAutoNum type="arabicPeriod"/>
            </a:pPr>
            <a:r>
              <a:rPr lang="es" sz="2600" b="0" strike="noStrike" spc="-1">
                <a:solidFill>
                  <a:srgbClr val="000000"/>
                </a:solidFill>
                <a:latin typeface="Roboto"/>
                <a:ea typeface="Roboto"/>
              </a:rPr>
              <a:t>Relajar el distanciamiento físico en las zonas geográficas con pocos casos o sin presencia de la enfermedad y mantener al mismo tiempo otras partes con restricciones más estrictas (obsérvese que este enfoque puede generar tensión entre los habitantes de diferentes zonas).</a:t>
            </a:r>
            <a:endParaRPr lang="en-US" sz="2600" b="0" strike="noStrike" spc="-1">
              <a:latin typeface="Arial"/>
            </a:endParaRPr>
          </a:p>
          <a:p>
            <a:pPr marL="703080" indent="-342720" algn="just">
              <a:lnSpc>
                <a:spcPct val="120000"/>
              </a:lnSpc>
              <a:buClr>
                <a:srgbClr val="666666"/>
              </a:buClr>
              <a:buFont typeface="Calibri Light"/>
              <a:buAutoNum type="arabicPeriod"/>
            </a:pPr>
            <a:r>
              <a:rPr lang="es" sz="2600" b="0" strike="noStrike" spc="-1">
                <a:solidFill>
                  <a:srgbClr val="000000"/>
                </a:solidFill>
                <a:latin typeface="Roboto"/>
                <a:ea typeface="Roboto"/>
              </a:rPr>
              <a:t>Mantener el distanciamiento físico en todas partes con los riesgos económicos y sociales asociados (como los disturbios sociales) y esperar una intervención médica (como una vacuna).</a:t>
            </a:r>
            <a:endParaRPr lang="en-US" sz="2600" b="0" strike="noStrike" spc="-1">
              <a:latin typeface="Arial"/>
            </a:endParaRPr>
          </a:p>
          <a:p>
            <a:pPr algn="just">
              <a:lnSpc>
                <a:spcPct val="120000"/>
              </a:lnSpc>
            </a:pPr>
            <a:endParaRPr lang="en-US" sz="2600" b="0" strike="noStrike" spc="-1">
              <a:latin typeface="Arial"/>
            </a:endParaRPr>
          </a:p>
          <a:p>
            <a:pPr marL="358920" indent="-345600" algn="just">
              <a:lnSpc>
                <a:spcPct val="120000"/>
              </a:lnSpc>
              <a:buClr>
                <a:srgbClr val="666666"/>
              </a:buClr>
              <a:buFont typeface="Arial"/>
              <a:buChar char="•"/>
            </a:pPr>
            <a:r>
              <a:rPr lang="es" sz="2600" b="0" strike="noStrike" spc="-1">
                <a:solidFill>
                  <a:srgbClr val="000000"/>
                </a:solidFill>
                <a:latin typeface="Roboto"/>
                <a:ea typeface="Roboto"/>
              </a:rPr>
              <a:t>Gestionar los puntos de entrada y reanudar el movimiento mundial de personas. Los países que son importantes polos de transporte pueden enfrentarse a un aumento de la transferencia de casos (lugares como Singapur, Hong Kong, Dubái, Bangkok, Londres, Frankfurt, etc.) y tendrán que preparar una política de gestión.</a:t>
            </a:r>
            <a:endParaRPr lang="en-US" sz="2600" b="0" strike="noStrike" spc="-1">
              <a:latin typeface="Arial"/>
            </a:endParaRPr>
          </a:p>
          <a:p>
            <a:pPr>
              <a:lnSpc>
                <a:spcPct val="100000"/>
              </a:lnSpc>
            </a:pPr>
            <a:endParaRPr lang="en-US" sz="26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0" y="0"/>
            <a:ext cx="12191760" cy="759600"/>
          </a:xfrm>
          <a:prstGeom prst="rect">
            <a:avLst/>
          </a:prstGeom>
          <a:solidFill>
            <a:srgbClr val="44546A"/>
          </a:solidFill>
          <a:ln>
            <a:noFill/>
          </a:ln>
        </p:spPr>
        <p:txBody>
          <a:bodyPr anchor="ctr">
            <a:noAutofit/>
          </a:bodyPr>
          <a:lstStyle/>
          <a:p>
            <a:pPr>
              <a:lnSpc>
                <a:spcPct val="90000"/>
              </a:lnSpc>
            </a:pPr>
            <a:r>
              <a:rPr lang="es" sz="3600" b="0" strike="noStrike" spc="-1">
                <a:solidFill>
                  <a:srgbClr val="FFFFFF"/>
                </a:solidFill>
                <a:latin typeface="Roboto"/>
                <a:ea typeface="Roboto"/>
              </a:rPr>
              <a:t>	Tarea 5: Recuperación y alivio de las restricciones</a:t>
            </a:r>
            <a:endParaRPr lang="en-US" sz="3600" b="0" strike="noStrike" spc="-1">
              <a:solidFill>
                <a:srgbClr val="000000"/>
              </a:solidFill>
              <a:latin typeface="Calibri"/>
            </a:endParaRPr>
          </a:p>
        </p:txBody>
      </p:sp>
      <p:sp>
        <p:nvSpPr>
          <p:cNvPr id="159" name="CustomShape 2"/>
          <p:cNvSpPr/>
          <p:nvPr/>
        </p:nvSpPr>
        <p:spPr>
          <a:xfrm>
            <a:off x="311760" y="888480"/>
            <a:ext cx="11643480" cy="59691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228600" indent="-228240">
              <a:lnSpc>
                <a:spcPct val="100000"/>
              </a:lnSpc>
              <a:buClr>
                <a:srgbClr val="000000"/>
              </a:buClr>
              <a:buFont typeface="Arial"/>
              <a:buChar char="•"/>
            </a:pPr>
            <a:r>
              <a:rPr lang="es" sz="2300" b="0" strike="noStrike" spc="-1">
                <a:solidFill>
                  <a:srgbClr val="000000"/>
                </a:solidFill>
                <a:latin typeface="Roboto"/>
                <a:ea typeface="Roboto"/>
              </a:rPr>
              <a:t>Describan su estrategia para retirar las medidas de distanciamiento físico.</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¿Cuáles son los retos más probables que plantea la retirada de esas medidas?</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gestionarán los inevitables conglomerados de casos de COVID-19 que surjan?</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comunicarán esas medidas y explicarán a la población por qué están tomando esa decisión?</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apoyarán la economía en ese momento, en particular a la población pobre de las ciudades y a las personas que tienen un empleo frágil y están en una situación financiera precaria?</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se asegurarán de que las personas que necesitan apoyo puedan obtenerlo? </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se asegurarán de que el apoyo médico siga estando disponible para todos los miembros de la comunidad?</a:t>
            </a:r>
            <a:endParaRPr lang="en-US" sz="2300" b="0" strike="noStrike" spc="-1">
              <a:latin typeface="Arial"/>
            </a:endParaRPr>
          </a:p>
          <a:p>
            <a:pPr marL="228600" indent="-228240">
              <a:lnSpc>
                <a:spcPct val="100000"/>
              </a:lnSpc>
              <a:buClr>
                <a:srgbClr val="000000"/>
              </a:buClr>
              <a:buFont typeface="Arial"/>
              <a:buChar char="•"/>
            </a:pPr>
            <a:r>
              <a:rPr lang="es" sz="2300" b="0" strike="noStrike" spc="-1">
                <a:solidFill>
                  <a:srgbClr val="000000"/>
                </a:solidFill>
                <a:latin typeface="Roboto"/>
                <a:ea typeface="Roboto"/>
              </a:rPr>
              <a:t>¿Cómo se asegurarán de que las personas a las que se les proporcione alojamiento de emergencia y temporal no vuelvan a condiciones de alojamiento inadecuadas e insalubres, en particular a la falta de hogar?</a:t>
            </a:r>
            <a:endParaRPr lang="en-US" sz="2300" b="0" strike="noStrike" spc="-1">
              <a:latin typeface="Arial"/>
            </a:endParaRPr>
          </a:p>
          <a:p>
            <a:pPr>
              <a:lnSpc>
                <a:spcPct val="100000"/>
              </a:lnSpc>
            </a:pPr>
            <a:endParaRPr lang="en-US" sz="2300" b="0" strike="noStrike" spc="-1">
              <a:latin typeface="Arial"/>
            </a:endParaRPr>
          </a:p>
          <a:p>
            <a:pPr algn="ctr">
              <a:lnSpc>
                <a:spcPct val="100000"/>
              </a:lnSpc>
              <a:tabLst>
                <a:tab pos="0" algn="l"/>
              </a:tabLst>
            </a:pPr>
            <a:r>
              <a:rPr lang="es" sz="2300" b="1" strike="noStrike" spc="-1">
                <a:solidFill>
                  <a:srgbClr val="C00000"/>
                </a:solidFill>
                <a:latin typeface="Roboto"/>
                <a:ea typeface="Roboto"/>
              </a:rPr>
              <a:t>Analicen las distintas opciones</a:t>
            </a:r>
            <a:endParaRPr lang="en-US" sz="23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
          <p:cNvGrpSpPr/>
          <p:nvPr/>
        </p:nvGrpSpPr>
        <p:grpSpPr>
          <a:xfrm>
            <a:off x="855000" y="1097280"/>
            <a:ext cx="5240880" cy="4879440"/>
            <a:chOff x="855000" y="1097280"/>
            <a:chExt cx="5240880" cy="4879440"/>
          </a:xfrm>
        </p:grpSpPr>
        <p:sp>
          <p:nvSpPr>
            <p:cNvPr id="161" name="CustomShape 2"/>
            <p:cNvSpPr/>
            <p:nvPr/>
          </p:nvSpPr>
          <p:spPr>
            <a:xfrm>
              <a:off x="855000" y="5297400"/>
              <a:ext cx="5240880" cy="679320"/>
            </a:xfrm>
            <a:prstGeom prst="rect">
              <a:avLst/>
            </a:prstGeom>
            <a:solidFill>
              <a:schemeClr val="accent5">
                <a:lumMod val="5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 sz="2400" b="1" strike="noStrike" spc="-1">
                  <a:solidFill>
                    <a:srgbClr val="FFFFFF"/>
                  </a:solidFill>
                  <a:latin typeface="Roboto"/>
                  <a:ea typeface="Roboto"/>
                </a:rPr>
                <a:t>PLAN DE ACCIÓN</a:t>
              </a:r>
              <a:endParaRPr lang="en-US" sz="2400" b="0" strike="noStrike" spc="-1">
                <a:latin typeface="Arial"/>
              </a:endParaRPr>
            </a:p>
          </p:txBody>
        </p:sp>
        <p:sp>
          <p:nvSpPr>
            <p:cNvPr id="162" name="CustomShape 3"/>
            <p:cNvSpPr/>
            <p:nvPr/>
          </p:nvSpPr>
          <p:spPr>
            <a:xfrm>
              <a:off x="855000" y="3598200"/>
              <a:ext cx="5240880" cy="1786680"/>
            </a:xfrm>
            <a:prstGeom prst="flowChartOffpageConnector">
              <a:avLst/>
            </a:prstGeom>
            <a:solidFill>
              <a:schemeClr val="tx2">
                <a:lumMod val="60000"/>
                <a:lumOff val="4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 sz="2400" b="0" strike="noStrike" spc="-1">
                  <a:solidFill>
                    <a:srgbClr val="000000"/>
                  </a:solidFill>
                  <a:latin typeface="Roboto"/>
                  <a:ea typeface="Roboto"/>
                </a:rPr>
                <a:t>Proponer ideas para mejorar sus sistemas, planes y procedimientos</a:t>
              </a:r>
              <a:endParaRPr lang="en-US" sz="2400" b="0" strike="noStrike" spc="-1">
                <a:latin typeface="Arial"/>
              </a:endParaRPr>
            </a:p>
          </p:txBody>
        </p:sp>
        <p:sp>
          <p:nvSpPr>
            <p:cNvPr id="163" name="CustomShape 4"/>
            <p:cNvSpPr/>
            <p:nvPr/>
          </p:nvSpPr>
          <p:spPr>
            <a:xfrm>
              <a:off x="855000" y="2361240"/>
              <a:ext cx="5240880" cy="1304280"/>
            </a:xfrm>
            <a:prstGeom prst="flowChartOffpageConnector">
              <a:avLst/>
            </a:prstGeom>
            <a:solidFill>
              <a:schemeClr val="tx2">
                <a:lumMod val="40000"/>
                <a:lumOff val="60000"/>
              </a:schemeClr>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 sz="2400" b="0" strike="noStrike" spc="-1">
                  <a:solidFill>
                    <a:srgbClr val="000000"/>
                  </a:solidFill>
                  <a:latin typeface="Roboto"/>
                  <a:ea typeface="Roboto"/>
                </a:rPr>
                <a:t>Verificar ideas preconcebidas</a:t>
              </a:r>
              <a:endParaRPr lang="en-US" sz="2400" b="0" strike="noStrike" spc="-1">
                <a:latin typeface="Arial"/>
              </a:endParaRPr>
            </a:p>
          </p:txBody>
        </p:sp>
        <p:sp>
          <p:nvSpPr>
            <p:cNvPr id="164" name="CustomShape 5"/>
            <p:cNvSpPr/>
            <p:nvPr/>
          </p:nvSpPr>
          <p:spPr>
            <a:xfrm>
              <a:off x="855000" y="1097280"/>
              <a:ext cx="5240880" cy="1304280"/>
            </a:xfrm>
            <a:prstGeom prst="flowChartOffpageConnector">
              <a:avLst/>
            </a:prstGeom>
            <a:solidFill>
              <a:schemeClr val="bg2"/>
            </a:solidFill>
            <a:ln w="25560">
              <a:solidFill>
                <a:schemeClr val="accent3"/>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 sz="2400" b="0" strike="noStrike" spc="-1">
                  <a:solidFill>
                    <a:srgbClr val="000000"/>
                  </a:solidFill>
                  <a:latin typeface="Roboto"/>
                  <a:ea typeface="Roboto"/>
                </a:rPr>
                <a:t>Examinar los puntos fuertes y </a:t>
              </a:r>
              <a:br/>
              <a:r>
                <a:rPr lang="es" sz="2400" b="0" strike="noStrike" spc="-1">
                  <a:solidFill>
                    <a:srgbClr val="000000"/>
                  </a:solidFill>
                  <a:latin typeface="Roboto"/>
                  <a:ea typeface="Roboto"/>
                </a:rPr>
                <a:t>las deficiencias</a:t>
              </a:r>
              <a:endParaRPr lang="en-US" sz="2400" b="0" strike="noStrike" spc="-1">
                <a:latin typeface="Arial"/>
              </a:endParaRPr>
            </a:p>
          </p:txBody>
        </p:sp>
      </p:grpSp>
      <p:sp>
        <p:nvSpPr>
          <p:cNvPr id="165" name="TextShape 6"/>
          <p:cNvSpPr txBox="1"/>
          <p:nvPr/>
        </p:nvSpPr>
        <p:spPr>
          <a:xfrm>
            <a:off x="0" y="0"/>
            <a:ext cx="12191760" cy="759600"/>
          </a:xfrm>
          <a:prstGeom prst="rect">
            <a:avLst/>
          </a:prstGeom>
          <a:solidFill>
            <a:srgbClr val="2B92CB"/>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	Sesión de análisis posterior (40 min) </a:t>
            </a:r>
            <a:endParaRPr lang="en-US" sz="3600" b="0" strike="noStrike" spc="-1">
              <a:solidFill>
                <a:srgbClr val="000000"/>
              </a:solidFill>
              <a:latin typeface="Calibri"/>
            </a:endParaRPr>
          </a:p>
        </p:txBody>
      </p:sp>
      <p:sp>
        <p:nvSpPr>
          <p:cNvPr id="166" name="CustomShape 7"/>
          <p:cNvSpPr/>
          <p:nvPr/>
        </p:nvSpPr>
        <p:spPr>
          <a:xfrm>
            <a:off x="6694560" y="1158480"/>
            <a:ext cx="5240880" cy="528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199"/>
              </a:spcAft>
            </a:pPr>
            <a:r>
              <a:rPr lang="es" sz="1800" b="1" u="sng" strike="noStrike" spc="-1">
                <a:solidFill>
                  <a:srgbClr val="000000"/>
                </a:solidFill>
                <a:uFillTx/>
                <a:latin typeface="Roboto"/>
                <a:ea typeface="Roboto"/>
              </a:rPr>
              <a:t>TAREAS:</a:t>
            </a:r>
            <a:endParaRPr lang="en-US" sz="1800" b="0" strike="noStrike" spc="-1">
              <a:latin typeface="Arial"/>
            </a:endParaRPr>
          </a:p>
          <a:p>
            <a:pPr marL="343080" indent="-342720">
              <a:lnSpc>
                <a:spcPct val="100000"/>
              </a:lnSpc>
              <a:spcAft>
                <a:spcPts val="1199"/>
              </a:spcAft>
              <a:buClr>
                <a:srgbClr val="000000"/>
              </a:buClr>
              <a:buFont typeface="StarSymbol"/>
              <a:buAutoNum type="arabicPeriod"/>
            </a:pPr>
            <a:r>
              <a:rPr lang="es" sz="1800" b="0" strike="noStrike" spc="-1">
                <a:solidFill>
                  <a:srgbClr val="000000"/>
                </a:solidFill>
                <a:latin typeface="Roboto"/>
                <a:ea typeface="Roboto"/>
              </a:rPr>
              <a:t>En grupos, dividan una hoja de papel en </a:t>
            </a:r>
            <a:br/>
            <a:r>
              <a:rPr lang="es" sz="1800" b="0" strike="noStrike" spc="-1">
                <a:solidFill>
                  <a:srgbClr val="000000"/>
                </a:solidFill>
                <a:latin typeface="Roboto"/>
                <a:ea typeface="Roboto"/>
              </a:rPr>
              <a:t>tres secciones.</a:t>
            </a:r>
            <a:endParaRPr lang="en-US" sz="1800" b="0" strike="noStrike" spc="-1">
              <a:latin typeface="Arial"/>
            </a:endParaRPr>
          </a:p>
          <a:p>
            <a:pPr marL="343080" indent="-342720">
              <a:lnSpc>
                <a:spcPct val="100000"/>
              </a:lnSpc>
              <a:spcAft>
                <a:spcPts val="1199"/>
              </a:spcAft>
              <a:buClr>
                <a:srgbClr val="000000"/>
              </a:buClr>
              <a:buFont typeface="StarSymbol"/>
              <a:buAutoNum type="arabicPeriod"/>
            </a:pPr>
            <a:r>
              <a:rPr lang="es" sz="1800" b="0" strike="noStrike" spc="-1">
                <a:solidFill>
                  <a:srgbClr val="000000"/>
                </a:solidFill>
                <a:latin typeface="Roboto"/>
                <a:ea typeface="Roboto"/>
              </a:rPr>
              <a:t>Revisen las cinco sesiones y las estrategias analizadas, así como las notas de su ejercicio de simulación.</a:t>
            </a:r>
            <a:endParaRPr lang="en-US" sz="1800" b="0" strike="noStrike" spc="-1">
              <a:latin typeface="Arial"/>
            </a:endParaRPr>
          </a:p>
          <a:p>
            <a:pPr marL="343080" indent="-342720">
              <a:lnSpc>
                <a:spcPct val="100000"/>
              </a:lnSpc>
              <a:spcAft>
                <a:spcPts val="1199"/>
              </a:spcAft>
              <a:buClr>
                <a:srgbClr val="000000"/>
              </a:buClr>
              <a:buFont typeface="StarSymbol"/>
              <a:buAutoNum type="arabicPeriod"/>
            </a:pPr>
            <a:r>
              <a:rPr lang="es" sz="1800" b="0" strike="noStrike" spc="-1">
                <a:solidFill>
                  <a:srgbClr val="000000"/>
                </a:solidFill>
                <a:latin typeface="Roboto"/>
                <a:ea typeface="Roboto"/>
              </a:rPr>
              <a:t>Debatan y anoten sus observaciones en cada una de las secciones para responder a las siguientes preguntas:</a:t>
            </a:r>
            <a:endParaRPr lang="en-US" sz="1800" b="0" strike="noStrike" spc="-1">
              <a:latin typeface="Arial"/>
            </a:endParaRPr>
          </a:p>
          <a:p>
            <a:pPr marL="800280" lvl="1" indent="-342720">
              <a:lnSpc>
                <a:spcPct val="100000"/>
              </a:lnSpc>
              <a:spcAft>
                <a:spcPts val="1199"/>
              </a:spcAft>
              <a:buClr>
                <a:srgbClr val="000000"/>
              </a:buClr>
              <a:buFont typeface="Arial"/>
              <a:buChar char="•"/>
            </a:pPr>
            <a:r>
              <a:rPr lang="es" sz="1800" b="0" strike="noStrike" spc="-1">
                <a:solidFill>
                  <a:srgbClr val="000000"/>
                </a:solidFill>
                <a:latin typeface="Roboto"/>
                <a:ea typeface="Roboto"/>
              </a:rPr>
              <a:t>¿Qué </a:t>
            </a:r>
            <a:r>
              <a:rPr lang="en-US" sz="1800" b="0" strike="noStrike" spc="-1">
                <a:solidFill>
                  <a:srgbClr val="000000"/>
                </a:solidFill>
                <a:latin typeface="Roboto"/>
                <a:ea typeface="Roboto"/>
              </a:rPr>
              <a:t>ha funcionado</a:t>
            </a:r>
            <a:r>
              <a:rPr lang="es" sz="1800" b="0" strike="noStrike" spc="-1">
                <a:solidFill>
                  <a:srgbClr val="000000"/>
                </a:solidFill>
                <a:latin typeface="Roboto"/>
                <a:ea typeface="Roboto"/>
              </a:rPr>
              <a:t> bien? (Logros)</a:t>
            </a:r>
            <a:endParaRPr lang="en-US" sz="1800" b="0" strike="noStrike" spc="-1">
              <a:latin typeface="Arial"/>
            </a:endParaRPr>
          </a:p>
          <a:p>
            <a:pPr marL="800280" lvl="1" indent="-342720">
              <a:lnSpc>
                <a:spcPct val="100000"/>
              </a:lnSpc>
              <a:spcAft>
                <a:spcPts val="1199"/>
              </a:spcAft>
              <a:buClr>
                <a:srgbClr val="000000"/>
              </a:buClr>
              <a:buFont typeface="Arial"/>
              <a:buChar char="•"/>
            </a:pPr>
            <a:r>
              <a:rPr lang="es" sz="1800" b="0" strike="noStrike" spc="-1">
                <a:solidFill>
                  <a:srgbClr val="000000"/>
                </a:solidFill>
                <a:latin typeface="Roboto"/>
                <a:ea typeface="Roboto"/>
              </a:rPr>
              <a:t>¿Qué aspectos fueron más difíciles? (Desafíos)</a:t>
            </a:r>
            <a:endParaRPr lang="en-US" sz="1800" b="0" strike="noStrike" spc="-1">
              <a:latin typeface="Arial"/>
            </a:endParaRPr>
          </a:p>
          <a:p>
            <a:pPr marL="800280" lvl="1" indent="-342720">
              <a:lnSpc>
                <a:spcPct val="100000"/>
              </a:lnSpc>
              <a:spcAft>
                <a:spcPts val="1199"/>
              </a:spcAft>
              <a:buClr>
                <a:srgbClr val="000000"/>
              </a:buClr>
              <a:buFont typeface="Arial"/>
              <a:buChar char="•"/>
            </a:pPr>
            <a:r>
              <a:rPr lang="es" sz="1800" b="0" strike="noStrike" spc="-1">
                <a:solidFill>
                  <a:srgbClr val="000000"/>
                </a:solidFill>
                <a:latin typeface="Roboto"/>
                <a:ea typeface="Roboto"/>
              </a:rPr>
              <a:t>¿Recomendaciones? (clasifíquenlas por orden de prioridad para determinar sus tres recomendaciones principales)</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0" y="0"/>
            <a:ext cx="12191760" cy="759600"/>
          </a:xfrm>
          <a:prstGeom prst="rect">
            <a:avLst/>
          </a:prstGeom>
          <a:solidFill>
            <a:srgbClr val="2B92CB"/>
          </a:solidFill>
          <a:ln>
            <a:noFill/>
          </a:ln>
        </p:spPr>
        <p:txBody>
          <a:bodyPr tIns="91440" bIns="91440" anchor="ctr">
            <a:noAutofit/>
          </a:bodyPr>
          <a:lstStyle/>
          <a:p>
            <a:pPr>
              <a:lnSpc>
                <a:spcPct val="90000"/>
              </a:lnSpc>
            </a:pPr>
            <a:r>
              <a:rPr lang="es" sz="3600" b="0" strike="noStrike" spc="-1">
                <a:solidFill>
                  <a:srgbClr val="FFFFFF"/>
                </a:solidFill>
                <a:latin typeface="Roboto"/>
                <a:ea typeface="Roboto"/>
              </a:rPr>
              <a:t>	</a:t>
            </a:r>
            <a:r>
              <a:rPr lang="en-US" sz="3600" b="0" strike="noStrike" spc="-1">
                <a:solidFill>
                  <a:srgbClr val="FFFFFF"/>
                </a:solidFill>
                <a:latin typeface="Roboto"/>
                <a:ea typeface="Roboto"/>
              </a:rPr>
              <a:t>Retroinformación</a:t>
            </a:r>
            <a:r>
              <a:rPr lang="es" sz="3600" b="0" strike="noStrike" spc="-1">
                <a:solidFill>
                  <a:srgbClr val="FFFFFF"/>
                </a:solidFill>
                <a:latin typeface="Roboto"/>
                <a:ea typeface="Roboto"/>
              </a:rPr>
              <a:t> (10 min)</a:t>
            </a:r>
            <a:endParaRPr lang="en-US" sz="3600" b="0" strike="noStrike" spc="-1">
              <a:solidFill>
                <a:srgbClr val="000000"/>
              </a:solidFill>
              <a:latin typeface="Calibri"/>
            </a:endParaRPr>
          </a:p>
        </p:txBody>
      </p:sp>
      <p:pic>
        <p:nvPicPr>
          <p:cNvPr id="168" name="Picture 4"/>
          <p:cNvPicPr/>
          <p:nvPr/>
        </p:nvPicPr>
        <p:blipFill>
          <a:blip r:embed="rId2"/>
          <a:stretch/>
        </p:blipFill>
        <p:spPr>
          <a:xfrm>
            <a:off x="987840" y="1168920"/>
            <a:ext cx="3633480" cy="4821840"/>
          </a:xfrm>
          <a:prstGeom prst="rect">
            <a:avLst/>
          </a:prstGeom>
          <a:ln w="190440" cap="sq">
            <a:solidFill>
              <a:srgbClr val="FFFFFF"/>
            </a:solidFill>
            <a:miter/>
          </a:ln>
          <a:effectLst>
            <a:outerShdw blurRad="65000" dist="50432" dir="1288947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9" name="CustomShape 2"/>
          <p:cNvSpPr/>
          <p:nvPr/>
        </p:nvSpPr>
        <p:spPr>
          <a:xfrm>
            <a:off x="6095880" y="2521080"/>
            <a:ext cx="4799160" cy="22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s-ES" sz="2800" b="0" i="1" strike="noStrike" spc="-1">
                <a:solidFill>
                  <a:srgbClr val="000000"/>
                </a:solidFill>
                <a:latin typeface="Arial"/>
                <a:ea typeface="Calibri"/>
              </a:rPr>
              <a:t>Su retroinformación nos ayudará a mantener y mejorar la calidad y pertinencia de futuros ejercicios de simulación.</a:t>
            </a:r>
            <a:endParaRPr lang="en-US" sz="2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0" y="0"/>
            <a:ext cx="12191760" cy="63900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24"/>
              </a:spcBef>
            </a:pPr>
            <a:r>
              <a:rPr lang="es" sz="3600" b="0" strike="noStrike" spc="-1">
                <a:solidFill>
                  <a:srgbClr val="FFFFFF"/>
                </a:solidFill>
                <a:latin typeface="Roboto"/>
              </a:rPr>
              <a:t>¡GRACIAS!</a:t>
            </a:r>
            <a:endParaRPr lang="en-US" sz="3600" b="0" strike="noStrike" spc="-1">
              <a:latin typeface="Arial"/>
            </a:endParaRPr>
          </a:p>
        </p:txBody>
      </p:sp>
      <p:grpSp>
        <p:nvGrpSpPr>
          <p:cNvPr id="171" name="Group 2"/>
          <p:cNvGrpSpPr/>
          <p:nvPr/>
        </p:nvGrpSpPr>
        <p:grpSpPr>
          <a:xfrm>
            <a:off x="1682640" y="3957120"/>
            <a:ext cx="9143640" cy="2364120"/>
            <a:chOff x="1682640" y="3957120"/>
            <a:chExt cx="9143640" cy="2364120"/>
          </a:xfrm>
        </p:grpSpPr>
        <p:sp>
          <p:nvSpPr>
            <p:cNvPr id="172" name="CustomShape 3"/>
            <p:cNvSpPr/>
            <p:nvPr/>
          </p:nvSpPr>
          <p:spPr>
            <a:xfrm>
              <a:off x="1682640" y="3957120"/>
              <a:ext cx="9143640" cy="2341440"/>
            </a:xfrm>
            <a:prstGeom prst="rect">
              <a:avLst/>
            </a:prstGeom>
            <a:solidFill>
              <a:srgbClr val="2B92C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oAutofit/>
            </a:bodyPr>
            <a:lstStyle/>
            <a:p>
              <a:pPr algn="ctr">
                <a:lnSpc>
                  <a:spcPct val="150000"/>
                </a:lnSpc>
              </a:pPr>
              <a:r>
                <a:rPr lang="es" sz="1800" b="1" strike="noStrike" spc="-1">
                  <a:solidFill>
                    <a:srgbClr val="FFFFFF"/>
                  </a:solidFill>
                  <a:latin typeface="Calibri"/>
                </a:rPr>
                <a:t>RECURSOS DE LA OMS</a:t>
              </a:r>
              <a:endParaRPr lang="en-US" sz="1800" b="0" strike="noStrike" spc="-1">
                <a:latin typeface="Arial"/>
              </a:endParaRPr>
            </a:p>
          </p:txBody>
        </p:sp>
        <p:sp>
          <p:nvSpPr>
            <p:cNvPr id="173" name="CustomShape 4"/>
            <p:cNvSpPr/>
            <p:nvPr/>
          </p:nvSpPr>
          <p:spPr>
            <a:xfrm>
              <a:off x="3348360" y="4449600"/>
              <a:ext cx="2747160" cy="14940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279800">
                <a:lnSpc>
                  <a:spcPct val="100000"/>
                </a:lnSpc>
              </a:pPr>
              <a:endParaRPr lang="en-US" sz="1800" b="0" strike="noStrike" spc="-1">
                <a:latin typeface="Arial"/>
              </a:endParaRPr>
            </a:p>
            <a:p>
              <a:pPr marL="1279800">
                <a:lnSpc>
                  <a:spcPct val="100000"/>
                </a:lnSpc>
              </a:pPr>
              <a:r>
                <a:rPr lang="es" sz="1050" b="1" strike="noStrike" spc="-1">
                  <a:solidFill>
                    <a:srgbClr val="000000"/>
                  </a:solidFill>
                  <a:latin typeface="Calibri"/>
                </a:rPr>
                <a:t>Página web</a:t>
              </a:r>
              <a:endParaRPr lang="en-US" sz="1050" b="0" strike="noStrike" spc="-1">
                <a:latin typeface="Arial"/>
              </a:endParaRPr>
            </a:p>
            <a:p>
              <a:pPr marL="1279800">
                <a:lnSpc>
                  <a:spcPct val="100000"/>
                </a:lnSpc>
              </a:pPr>
              <a:r>
                <a:rPr lang="es" sz="1050" b="1" strike="noStrike" spc="-1">
                  <a:solidFill>
                    <a:srgbClr val="000000"/>
                  </a:solidFill>
                  <a:latin typeface="Calibri"/>
                </a:rPr>
                <a:t>de la OMS </a:t>
              </a:r>
              <a:endParaRPr lang="en-US" sz="1050" b="0" strike="noStrike" spc="-1">
                <a:latin typeface="Arial"/>
              </a:endParaRPr>
            </a:p>
            <a:p>
              <a:pPr marL="1279800">
                <a:lnSpc>
                  <a:spcPct val="100000"/>
                </a:lnSpc>
              </a:pPr>
              <a:r>
                <a:rPr lang="es" sz="1050" b="1" strike="noStrike" spc="-1">
                  <a:solidFill>
                    <a:srgbClr val="000000"/>
                  </a:solidFill>
                  <a:latin typeface="Calibri"/>
                </a:rPr>
                <a:t>sobre la emergencia</a:t>
              </a:r>
              <a:endParaRPr lang="en-US" sz="1050" b="0" strike="noStrike" spc="-1">
                <a:latin typeface="Arial"/>
              </a:endParaRPr>
            </a:p>
            <a:p>
              <a:pPr marL="1279800">
                <a:lnSpc>
                  <a:spcPct val="100000"/>
                </a:lnSpc>
              </a:pPr>
              <a:r>
                <a:rPr lang="es" sz="1050" b="1" strike="noStrike" spc="-1">
                  <a:solidFill>
                    <a:srgbClr val="000000"/>
                  </a:solidFill>
                  <a:latin typeface="Calibri"/>
                </a:rPr>
                <a:t>por la COVID-19</a:t>
              </a:r>
              <a:endParaRPr lang="en-US" sz="1050" b="0" strike="noStrike" spc="-1">
                <a:latin typeface="Arial"/>
              </a:endParaRPr>
            </a:p>
          </p:txBody>
        </p:sp>
        <p:pic>
          <p:nvPicPr>
            <p:cNvPr id="174" name="Picture 7"/>
            <p:cNvPicPr/>
            <p:nvPr/>
          </p:nvPicPr>
          <p:blipFill>
            <a:blip r:embed="rId3"/>
            <a:stretch/>
          </p:blipFill>
          <p:spPr>
            <a:xfrm>
              <a:off x="3465360" y="4521600"/>
              <a:ext cx="1105920" cy="1215720"/>
            </a:xfrm>
            <a:prstGeom prst="rect">
              <a:avLst/>
            </a:prstGeom>
            <a:ln>
              <a:noFill/>
            </a:ln>
          </p:spPr>
        </p:pic>
        <p:sp>
          <p:nvSpPr>
            <p:cNvPr id="175" name="CustomShape 5"/>
            <p:cNvSpPr/>
            <p:nvPr/>
          </p:nvSpPr>
          <p:spPr>
            <a:xfrm>
              <a:off x="6413400" y="4449600"/>
              <a:ext cx="2747160" cy="14940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1411920" algn="r"/>
                </a:tabLst>
              </a:pPr>
              <a:endParaRPr lang="en-US" sz="1800" b="0" strike="noStrike" spc="-1">
                <a:latin typeface="Arial"/>
              </a:endParaRPr>
            </a:p>
            <a:p>
              <a:pPr>
                <a:lnSpc>
                  <a:spcPct val="100000"/>
                </a:lnSpc>
                <a:tabLst>
                  <a:tab pos="1411920" algn="r"/>
                </a:tabLst>
              </a:pPr>
              <a:r>
                <a:rPr lang="es" sz="1050" b="0" strike="noStrike" spc="-1">
                  <a:solidFill>
                    <a:srgbClr val="000000"/>
                  </a:solidFill>
                  <a:latin typeface="Calibri"/>
                </a:rPr>
                <a:t>	</a:t>
              </a:r>
              <a:r>
                <a:rPr lang="es" sz="1050" b="1" strike="noStrike" spc="-1">
                  <a:solidFill>
                    <a:srgbClr val="000000"/>
                  </a:solidFill>
                  <a:latin typeface="Calibri"/>
                </a:rPr>
                <a:t>Más</a:t>
              </a:r>
              <a:endParaRPr lang="en-US" sz="1050" b="0" strike="noStrike" spc="-1">
                <a:latin typeface="Arial"/>
              </a:endParaRPr>
            </a:p>
            <a:p>
              <a:pPr>
                <a:lnSpc>
                  <a:spcPct val="100000"/>
                </a:lnSpc>
                <a:tabLst>
                  <a:tab pos="1411920" algn="r"/>
                </a:tabLst>
              </a:pPr>
              <a:r>
                <a:rPr lang="es" sz="1050" b="0" strike="noStrike" spc="-1">
                  <a:solidFill>
                    <a:srgbClr val="000000"/>
                  </a:solidFill>
                  <a:latin typeface="Calibri"/>
                </a:rPr>
                <a:t>	</a:t>
              </a:r>
              <a:r>
                <a:rPr lang="es" sz="1050" b="1" strike="noStrike" spc="-1">
                  <a:solidFill>
                    <a:srgbClr val="000000"/>
                  </a:solidFill>
                  <a:latin typeface="Calibri"/>
                </a:rPr>
                <a:t>información</a:t>
              </a:r>
              <a:endParaRPr lang="en-US" sz="1050" b="0" strike="noStrike" spc="-1">
                <a:latin typeface="Arial"/>
              </a:endParaRPr>
            </a:p>
            <a:p>
              <a:pPr>
                <a:lnSpc>
                  <a:spcPct val="100000"/>
                </a:lnSpc>
                <a:tabLst>
                  <a:tab pos="1411920" algn="r"/>
                </a:tabLst>
              </a:pPr>
              <a:r>
                <a:rPr lang="es" sz="1050" b="0" strike="noStrike" spc="-1">
                  <a:solidFill>
                    <a:srgbClr val="000000"/>
                  </a:solidFill>
                  <a:latin typeface="Calibri"/>
                </a:rPr>
                <a:t>	</a:t>
              </a:r>
              <a:r>
                <a:rPr lang="es" sz="1050" b="1" strike="noStrike" spc="-1">
                  <a:solidFill>
                    <a:srgbClr val="000000"/>
                  </a:solidFill>
                  <a:latin typeface="Calibri"/>
                </a:rPr>
                <a:t>sobre</a:t>
              </a:r>
              <a:endParaRPr lang="en-US" sz="1050" b="0" strike="noStrike" spc="-1">
                <a:latin typeface="Arial"/>
              </a:endParaRPr>
            </a:p>
            <a:p>
              <a:pPr>
                <a:lnSpc>
                  <a:spcPct val="100000"/>
                </a:lnSpc>
                <a:tabLst>
                  <a:tab pos="1411920" algn="r"/>
                </a:tabLst>
              </a:pPr>
              <a:r>
                <a:rPr lang="es" sz="1050" b="0" strike="noStrike" spc="-1">
                  <a:solidFill>
                    <a:srgbClr val="000000"/>
                  </a:solidFill>
                  <a:latin typeface="Calibri"/>
                </a:rPr>
                <a:t>	</a:t>
              </a:r>
              <a:r>
                <a:rPr lang="es" sz="1050" b="1" strike="noStrike" spc="-1">
                  <a:solidFill>
                    <a:srgbClr val="000000"/>
                  </a:solidFill>
                  <a:latin typeface="Calibri"/>
                </a:rPr>
                <a:t>el coronavirus</a:t>
              </a:r>
              <a:endParaRPr lang="en-US" sz="1050" b="0" strike="noStrike" spc="-1">
                <a:latin typeface="Arial"/>
              </a:endParaRPr>
            </a:p>
          </p:txBody>
        </p:sp>
        <p:pic>
          <p:nvPicPr>
            <p:cNvPr id="176" name="Picture 9"/>
            <p:cNvPicPr/>
            <p:nvPr/>
          </p:nvPicPr>
          <p:blipFill>
            <a:blip r:embed="rId4"/>
            <a:stretch/>
          </p:blipFill>
          <p:spPr>
            <a:xfrm>
              <a:off x="7970040" y="4510080"/>
              <a:ext cx="1097640" cy="1215720"/>
            </a:xfrm>
            <a:prstGeom prst="rect">
              <a:avLst/>
            </a:prstGeom>
            <a:ln>
              <a:noFill/>
            </a:ln>
          </p:spPr>
        </p:pic>
        <p:sp>
          <p:nvSpPr>
            <p:cNvPr id="177" name="CustomShape 6"/>
            <p:cNvSpPr/>
            <p:nvPr/>
          </p:nvSpPr>
          <p:spPr>
            <a:xfrm>
              <a:off x="7925760" y="5645160"/>
              <a:ext cx="1356480" cy="4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524"/>
                </a:spcBef>
              </a:pPr>
              <a:r>
                <a:rPr lang="es" sz="1050" b="1" strike="noStrike" spc="-1">
                  <a:solidFill>
                    <a:srgbClr val="0070C0"/>
                  </a:solidFill>
                  <a:latin typeface="Calibri Light"/>
                </a:rPr>
                <a:t>Escanee </a:t>
              </a:r>
              <a:r>
                <a:rPr lang="en-US" sz="1050" b="1" strike="noStrike" spc="-1">
                  <a:solidFill>
                    <a:srgbClr val="0070C0"/>
                  </a:solidFill>
                  <a:latin typeface="Calibri Light"/>
                </a:rPr>
                <a:t>o haga clic</a:t>
              </a:r>
              <a:endParaRPr lang="en-US" sz="1050" b="0" strike="noStrike" spc="-1">
                <a:latin typeface="Arial"/>
              </a:endParaRPr>
            </a:p>
          </p:txBody>
        </p:sp>
        <p:sp>
          <p:nvSpPr>
            <p:cNvPr id="178" name="CustomShape 7"/>
            <p:cNvSpPr/>
            <p:nvPr/>
          </p:nvSpPr>
          <p:spPr>
            <a:xfrm>
              <a:off x="3404520" y="5685480"/>
              <a:ext cx="1604160" cy="6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524"/>
                </a:spcBef>
              </a:pPr>
              <a:r>
                <a:rPr lang="es" sz="1050" b="1" strike="noStrike" spc="-1">
                  <a:solidFill>
                    <a:srgbClr val="0070C0"/>
                  </a:solidFill>
                  <a:latin typeface="Calibri"/>
                </a:rPr>
                <a:t>Escanee </a:t>
              </a:r>
              <a:r>
                <a:rPr lang="en-US" sz="1050" b="1" strike="noStrike" spc="-1">
                  <a:solidFill>
                    <a:srgbClr val="0070C0"/>
                  </a:solidFill>
                  <a:latin typeface="Calibri"/>
                </a:rPr>
                <a:t>o haga clic</a:t>
              </a:r>
              <a:endParaRPr lang="en-US" sz="1050" b="0" strike="noStrike" spc="-1">
                <a:latin typeface="Arial"/>
              </a:endParaRPr>
            </a:p>
            <a:p>
              <a:pPr>
                <a:lnSpc>
                  <a:spcPct val="100000"/>
                </a:lnSpc>
                <a:spcBef>
                  <a:spcPts val="524"/>
                </a:spcBef>
              </a:pPr>
              <a:r>
                <a:rPr lang="es" sz="1050" b="1" strike="noStrike" spc="-1">
                  <a:solidFill>
                    <a:srgbClr val="0070C0"/>
                  </a:solidFill>
                  <a:latin typeface="Calibri Light"/>
                </a:rPr>
                <a:t>en él</a:t>
              </a:r>
              <a:endParaRPr lang="en-US" sz="1050" b="0" strike="noStrike" spc="-1">
                <a:latin typeface="Arial"/>
              </a:endParaRPr>
            </a:p>
          </p:txBody>
        </p:sp>
      </p:grpSp>
      <p:sp>
        <p:nvSpPr>
          <p:cNvPr id="179" name="CustomShape 8"/>
          <p:cNvSpPr/>
          <p:nvPr/>
        </p:nvSpPr>
        <p:spPr>
          <a:xfrm>
            <a:off x="481320" y="1869480"/>
            <a:ext cx="11546640" cy="235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24"/>
              </a:spcBef>
            </a:pPr>
            <a:r>
              <a:rPr lang="es-ES" sz="2800" b="0" strike="noStrike" spc="-1">
                <a:solidFill>
                  <a:srgbClr val="0070C0"/>
                </a:solidFill>
                <a:latin typeface="Roboto"/>
              </a:rPr>
              <a:t>Si desea obtener soporte técnico para el ejercicio de simulación,</a:t>
            </a:r>
            <a:endParaRPr lang="en-US" sz="2800" b="0" strike="noStrike" spc="-1">
              <a:latin typeface="Arial"/>
            </a:endParaRPr>
          </a:p>
          <a:p>
            <a:pPr algn="ctr">
              <a:lnSpc>
                <a:spcPct val="100000"/>
              </a:lnSpc>
              <a:spcBef>
                <a:spcPts val="524"/>
              </a:spcBef>
            </a:pPr>
            <a:r>
              <a:rPr lang="es-ES" sz="2800" b="0" strike="noStrike" spc="-1">
                <a:solidFill>
                  <a:srgbClr val="0070C0"/>
                </a:solidFill>
                <a:latin typeface="Roboto"/>
              </a:rPr>
              <a:t>póngase en contacto con la oficina de la OMS o de ONU-Hábitat en su país o con el coordinador de su Oficina Regional</a:t>
            </a:r>
            <a:endParaRPr lang="en-US" sz="2800" b="0" strike="noStrike" spc="-1">
              <a:latin typeface="Arial"/>
            </a:endParaRPr>
          </a:p>
          <a:p>
            <a:pPr algn="ctr">
              <a:lnSpc>
                <a:spcPct val="100000"/>
              </a:lnSpc>
              <a:spcBef>
                <a:spcPts val="524"/>
              </a:spcBef>
              <a:tabLst>
                <a:tab pos="4304160" algn="r"/>
                <a:tab pos="4710240" algn="l"/>
              </a:tabLst>
            </a:pPr>
            <a:r>
              <a:rPr lang="es-ES" sz="2800" b="0" strike="noStrike" spc="-1">
                <a:solidFill>
                  <a:srgbClr val="0070C0"/>
                </a:solidFill>
                <a:latin typeface="Roboto"/>
                <a:ea typeface="Roboto"/>
              </a:rPr>
              <a:t>	</a:t>
            </a:r>
            <a:endParaRPr lang="en-US" sz="2800" b="0" strike="noStrike" spc="-1">
              <a:latin typeface="Arial"/>
            </a:endParaRPr>
          </a:p>
        </p:txBody>
      </p:sp>
      <p:sp>
        <p:nvSpPr>
          <p:cNvPr id="180" name="CustomShape 9"/>
          <p:cNvSpPr/>
          <p:nvPr/>
        </p:nvSpPr>
        <p:spPr>
          <a:xfrm>
            <a:off x="1682640" y="5940720"/>
            <a:ext cx="9143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s" sz="1800" b="0" strike="noStrike" spc="-1">
                <a:solidFill>
                  <a:srgbClr val="000000"/>
                </a:solidFill>
                <a:latin typeface="Calibri"/>
              </a:rPr>
              <a:t>https://www.who.int/es/emergencies/diseases/novel-coronavirus-2019</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0" y="0"/>
            <a:ext cx="12191760" cy="77148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90000"/>
              </a:lnSpc>
            </a:pPr>
            <a:r>
              <a:rPr lang="es" sz="4400" b="0" strike="noStrike" spc="-1" dirty="0">
                <a:solidFill>
                  <a:srgbClr val="000000"/>
                </a:solidFill>
                <a:latin typeface="Roboto"/>
                <a:ea typeface="Roboto"/>
              </a:rPr>
              <a:t>	</a:t>
            </a:r>
            <a:r>
              <a:rPr lang="es" sz="4400" b="0" strike="noStrike" spc="-1" dirty="0">
                <a:solidFill>
                  <a:srgbClr val="FFFFFF"/>
                </a:solidFill>
                <a:latin typeface="Roboto"/>
                <a:ea typeface="Roboto"/>
              </a:rPr>
              <a:t>Resumen</a:t>
            </a:r>
            <a:endParaRPr lang="en-US" sz="4400" b="0" strike="noStrike" spc="-1" dirty="0">
              <a:latin typeface="Arial"/>
            </a:endParaRPr>
          </a:p>
        </p:txBody>
      </p:sp>
      <p:sp>
        <p:nvSpPr>
          <p:cNvPr id="95" name="CustomShape 2"/>
          <p:cNvSpPr/>
          <p:nvPr/>
        </p:nvSpPr>
        <p:spPr>
          <a:xfrm>
            <a:off x="514440" y="1372680"/>
            <a:ext cx="5581440" cy="4831200"/>
          </a:xfrm>
          <a:prstGeom prst="rect">
            <a:avLst/>
          </a:prstGeom>
          <a:noFill/>
          <a:ln>
            <a:noFill/>
          </a:ln>
        </p:spPr>
        <p:style>
          <a:lnRef idx="0">
            <a:scrgbClr r="0" g="0" b="0"/>
          </a:lnRef>
          <a:fillRef idx="0">
            <a:scrgbClr r="0" g="0" b="0"/>
          </a:fillRef>
          <a:effectRef idx="0">
            <a:scrgbClr r="0" g="0" b="0"/>
          </a:effectRef>
          <a:fontRef idx="minor"/>
        </p:style>
      </p:sp>
      <p:sp>
        <p:nvSpPr>
          <p:cNvPr id="96" name="CustomShape 3"/>
          <p:cNvSpPr/>
          <p:nvPr/>
        </p:nvSpPr>
        <p:spPr>
          <a:xfrm>
            <a:off x="6267600" y="1372680"/>
            <a:ext cx="5581440" cy="5065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04560">
              <a:lnSpc>
                <a:spcPct val="90000"/>
              </a:lnSpc>
              <a:spcBef>
                <a:spcPts val="1199"/>
              </a:spcBef>
              <a:spcAft>
                <a:spcPts val="1001"/>
              </a:spcAft>
              <a:buClr>
                <a:srgbClr val="000000"/>
              </a:buClr>
              <a:buFont typeface="Calibri"/>
              <a:buChar char="•"/>
            </a:pPr>
            <a:r>
              <a:rPr lang="es" sz="1800" b="0" strike="noStrike" spc="-1">
                <a:solidFill>
                  <a:srgbClr val="F79646"/>
                </a:solidFill>
                <a:latin typeface="Calibri"/>
                <a:ea typeface="Roboto"/>
              </a:rPr>
              <a:t>	</a:t>
            </a:r>
            <a:endParaRPr lang="en-US" sz="1800" b="0" strike="noStrike" spc="-1">
              <a:latin typeface="Arial"/>
            </a:endParaRPr>
          </a:p>
          <a:p>
            <a:pPr marL="228600" indent="-228240">
              <a:lnSpc>
                <a:spcPct val="90000"/>
              </a:lnSpc>
              <a:tabLst>
                <a:tab pos="0" algn="l"/>
              </a:tabLst>
            </a:pPr>
            <a:endParaRPr lang="en-US" sz="1800" b="0" strike="noStrike" spc="-1">
              <a:latin typeface="Arial"/>
            </a:endParaRPr>
          </a:p>
        </p:txBody>
      </p:sp>
      <p:sp>
        <p:nvSpPr>
          <p:cNvPr id="97" name="TextShape 4"/>
          <p:cNvSpPr txBox="1"/>
          <p:nvPr/>
        </p:nvSpPr>
        <p:spPr>
          <a:xfrm>
            <a:off x="116100" y="1073385"/>
            <a:ext cx="11959560" cy="858600"/>
          </a:xfrm>
          <a:prstGeom prst="rect">
            <a:avLst/>
          </a:prstGeom>
          <a:noFill/>
          <a:ln>
            <a:noFill/>
          </a:ln>
        </p:spPr>
        <p:txBody>
          <a:bodyPr lIns="90000" tIns="45000" rIns="90000" bIns="45000">
            <a:noAutofit/>
          </a:bodyPr>
          <a:lstStyle/>
          <a:p>
            <a:r>
              <a:rPr lang="en-US" sz="2800" b="0" strike="noStrike" spc="-1" dirty="0" err="1">
                <a:latin typeface="Arial"/>
              </a:rPr>
              <a:t>En</a:t>
            </a:r>
            <a:r>
              <a:rPr lang="en-US" sz="2800" b="0" strike="noStrike" spc="-1" dirty="0">
                <a:latin typeface="Arial"/>
              </a:rPr>
              <a:t> </a:t>
            </a:r>
            <a:r>
              <a:rPr lang="en-US" sz="2800" b="0" strike="noStrike" spc="-1" dirty="0" err="1">
                <a:latin typeface="Arial"/>
              </a:rPr>
              <a:t>este</a:t>
            </a:r>
            <a:r>
              <a:rPr lang="en-US" sz="2800" b="0" strike="noStrike" spc="-1" dirty="0">
                <a:latin typeface="Arial"/>
              </a:rPr>
              <a:t> </a:t>
            </a:r>
            <a:r>
              <a:rPr lang="en-US" sz="2800" b="0" strike="noStrike" spc="-1" dirty="0" err="1">
                <a:latin typeface="Arial"/>
              </a:rPr>
              <a:t>proyecto</a:t>
            </a:r>
            <a:r>
              <a:rPr lang="en-US" sz="2800" b="0" strike="noStrike" spc="-1" dirty="0">
                <a:latin typeface="Arial"/>
              </a:rPr>
              <a:t> </a:t>
            </a:r>
            <a:r>
              <a:rPr lang="en-US" sz="2800" b="0" strike="noStrike" spc="-1" dirty="0" err="1">
                <a:latin typeface="Arial"/>
              </a:rPr>
              <a:t>proponemos</a:t>
            </a:r>
            <a:r>
              <a:rPr lang="en-US" sz="2800" b="0" strike="noStrike" spc="-1" dirty="0">
                <a:latin typeface="Arial"/>
              </a:rPr>
              <a:t> </a:t>
            </a:r>
            <a:r>
              <a:rPr lang="en-US" sz="2800" b="0" strike="noStrike" spc="-1" dirty="0" err="1">
                <a:latin typeface="Arial"/>
              </a:rPr>
              <a:t>analizar</a:t>
            </a:r>
            <a:r>
              <a:rPr lang="en-US" sz="2800" b="0" strike="noStrike" spc="-1" dirty="0">
                <a:latin typeface="Arial"/>
              </a:rPr>
              <a:t> los </a:t>
            </a:r>
            <a:r>
              <a:rPr lang="en-US" sz="2800" b="0" strike="noStrike" spc="-1" dirty="0" err="1">
                <a:latin typeface="Arial"/>
              </a:rPr>
              <a:t>datos</a:t>
            </a:r>
            <a:r>
              <a:rPr lang="en-US" sz="2800" b="0" strike="noStrike" spc="-1" dirty="0">
                <a:latin typeface="Arial"/>
              </a:rPr>
              <a:t> de </a:t>
            </a:r>
            <a:r>
              <a:rPr lang="en-US" sz="2800" b="0" strike="noStrike" spc="-1" dirty="0" err="1">
                <a:latin typeface="Arial"/>
              </a:rPr>
              <a:t>pacientes</a:t>
            </a:r>
            <a:r>
              <a:rPr lang="en-US" sz="2800" b="0" strike="noStrike" spc="-1" dirty="0">
                <a:latin typeface="Arial"/>
              </a:rPr>
              <a:t> </a:t>
            </a:r>
            <a:r>
              <a:rPr lang="en-US" sz="2800" b="0" strike="noStrike" spc="-1" dirty="0" err="1">
                <a:latin typeface="Arial"/>
              </a:rPr>
              <a:t>vacunados</a:t>
            </a:r>
            <a:r>
              <a:rPr lang="en-US" sz="2800" b="0" strike="noStrike" spc="-1" dirty="0">
                <a:latin typeface="Arial"/>
              </a:rPr>
              <a:t> contra </a:t>
            </a:r>
            <a:r>
              <a:rPr lang="en-US" sz="2800" b="0" strike="noStrike" spc="-1" dirty="0" err="1">
                <a:latin typeface="Arial"/>
              </a:rPr>
              <a:t>el</a:t>
            </a:r>
            <a:r>
              <a:rPr lang="en-US" sz="2800" b="0" strike="noStrike" spc="-1" dirty="0">
                <a:latin typeface="Arial"/>
              </a:rPr>
              <a:t> Covid-19 </a:t>
            </a:r>
            <a:r>
              <a:rPr lang="en-US" sz="2800" b="0" strike="noStrike" spc="-1" dirty="0" err="1">
                <a:latin typeface="Arial"/>
              </a:rPr>
              <a:t>en</a:t>
            </a:r>
            <a:r>
              <a:rPr lang="en-US" sz="2800" b="0" strike="noStrike" spc="-1" dirty="0">
                <a:latin typeface="Arial"/>
              </a:rPr>
              <a:t> </a:t>
            </a:r>
            <a:r>
              <a:rPr lang="en-US" sz="2800" b="0" strike="noStrike" spc="-1" dirty="0" err="1">
                <a:latin typeface="Arial"/>
              </a:rPr>
              <a:t>todo</a:t>
            </a:r>
            <a:r>
              <a:rPr lang="en-US" sz="2800" b="0" strike="noStrike" spc="-1" dirty="0">
                <a:latin typeface="Arial"/>
              </a:rPr>
              <a:t> </a:t>
            </a:r>
            <a:r>
              <a:rPr lang="en-US" sz="2800" b="0" strike="noStrike" spc="-1" dirty="0" err="1">
                <a:latin typeface="Arial"/>
              </a:rPr>
              <a:t>el</a:t>
            </a:r>
            <a:r>
              <a:rPr lang="en-US" sz="2800" b="0" strike="noStrike" spc="-1" dirty="0">
                <a:latin typeface="Arial"/>
              </a:rPr>
              <a:t> </a:t>
            </a:r>
            <a:r>
              <a:rPr lang="en-US" sz="2800" b="0" strike="noStrike" spc="-1" dirty="0" err="1">
                <a:latin typeface="Arial"/>
              </a:rPr>
              <a:t>territorio</a:t>
            </a:r>
            <a:r>
              <a:rPr lang="en-US" sz="2800" b="0" strike="noStrike" spc="-1" dirty="0">
                <a:latin typeface="Arial"/>
              </a:rPr>
              <a:t> </a:t>
            </a:r>
            <a:r>
              <a:rPr lang="es-ES" sz="2800" b="0" strike="noStrike" spc="-1" dirty="0">
                <a:latin typeface="Arial"/>
              </a:rPr>
              <a:t>paraguayo</a:t>
            </a:r>
            <a:r>
              <a:rPr lang="en-US" sz="2800" b="0" strike="noStrike" spc="-1" dirty="0">
                <a:latin typeface="Arial"/>
              </a:rPr>
              <a:t>, con </a:t>
            </a:r>
            <a:r>
              <a:rPr lang="en-US" sz="2800" b="0" strike="noStrike" spc="-1" dirty="0" err="1">
                <a:latin typeface="Arial"/>
              </a:rPr>
              <a:t>el</a:t>
            </a:r>
            <a:r>
              <a:rPr lang="en-US" sz="2800" b="0" strike="noStrike" spc="-1" dirty="0">
                <a:latin typeface="Arial"/>
              </a:rPr>
              <a:t> </a:t>
            </a:r>
            <a:r>
              <a:rPr lang="en-US" sz="2800" b="0" strike="noStrike" spc="-1" dirty="0" err="1">
                <a:latin typeface="Arial"/>
              </a:rPr>
              <a:t>propósito</a:t>
            </a:r>
            <a:r>
              <a:rPr lang="en-US" sz="2800" b="0" strike="noStrike" spc="-1" dirty="0">
                <a:latin typeface="Arial"/>
              </a:rPr>
              <a:t> de </a:t>
            </a:r>
            <a:r>
              <a:rPr lang="en-US" sz="2800" b="0" strike="noStrike" spc="-1" dirty="0" err="1">
                <a:latin typeface="Arial"/>
              </a:rPr>
              <a:t>mostrar</a:t>
            </a:r>
            <a:r>
              <a:rPr lang="en-US" sz="2800" b="0" strike="noStrike" spc="-1" dirty="0">
                <a:latin typeface="Arial"/>
              </a:rPr>
              <a:t> </a:t>
            </a:r>
            <a:r>
              <a:rPr lang="en-US" sz="2800" b="0" strike="noStrike" spc="-1" dirty="0" err="1">
                <a:latin typeface="Arial"/>
              </a:rPr>
              <a:t>como</a:t>
            </a:r>
            <a:r>
              <a:rPr lang="en-US" sz="2800" b="0" strike="noStrike" spc="-1" dirty="0">
                <a:latin typeface="Arial"/>
              </a:rPr>
              <a:t> </a:t>
            </a:r>
            <a:r>
              <a:rPr lang="es-ES" sz="2800" b="0" strike="noStrike" spc="-1" dirty="0">
                <a:latin typeface="Arial"/>
              </a:rPr>
              <a:t>disminuyó</a:t>
            </a:r>
            <a:r>
              <a:rPr lang="en-US" sz="2800" b="0" strike="noStrike" spc="-1" dirty="0">
                <a:latin typeface="Arial"/>
              </a:rPr>
              <a:t> la </a:t>
            </a:r>
            <a:r>
              <a:rPr lang="en-US" sz="2800" b="0" strike="noStrike" spc="-1" dirty="0" err="1">
                <a:latin typeface="Arial"/>
              </a:rPr>
              <a:t>tasa</a:t>
            </a:r>
            <a:r>
              <a:rPr lang="en-US" sz="2800" b="0" strike="noStrike" spc="-1" dirty="0">
                <a:latin typeface="Arial"/>
              </a:rPr>
              <a:t> de </a:t>
            </a:r>
            <a:r>
              <a:rPr lang="en-US" sz="2800" b="0" strike="noStrike" spc="-1" dirty="0" err="1">
                <a:latin typeface="Arial"/>
              </a:rPr>
              <a:t>muertes</a:t>
            </a:r>
            <a:r>
              <a:rPr lang="en-US" sz="2800" b="0" strike="noStrike" spc="-1" dirty="0">
                <a:latin typeface="Arial"/>
              </a:rPr>
              <a:t> y </a:t>
            </a:r>
            <a:r>
              <a:rPr lang="es-MX" sz="2800" b="0" strike="noStrike" spc="-1" dirty="0" err="1">
                <a:latin typeface="Arial"/>
              </a:rPr>
              <a:t>contag</a:t>
            </a:r>
            <a:endParaRPr lang="es-MX" sz="2800" b="0" strike="noStrike" spc="-1">
              <a:latin typeface="Arial"/>
            </a:endParaRPr>
          </a:p>
          <a:p>
            <a:r>
              <a:rPr lang="es-MX" sz="2800" b="0" strike="noStrike" spc="-1">
                <a:latin typeface="Arial"/>
              </a:rPr>
              <a:t>iados</a:t>
            </a:r>
            <a:r>
              <a:rPr lang="en-US" sz="2800" b="0" strike="noStrike" spc="-1" dirty="0">
                <a:latin typeface="Arial"/>
              </a:rPr>
              <a:t> </a:t>
            </a:r>
            <a:r>
              <a:rPr lang="en-US" sz="2800" b="0" strike="noStrike" spc="-1" dirty="0" err="1">
                <a:latin typeface="Arial"/>
              </a:rPr>
              <a:t>despues</a:t>
            </a:r>
            <a:r>
              <a:rPr lang="en-US" sz="2800" b="0" strike="noStrike" spc="-1" dirty="0">
                <a:latin typeface="Arial"/>
              </a:rPr>
              <a:t> de la </a:t>
            </a:r>
            <a:r>
              <a:rPr lang="es-MX" sz="2800" b="0" strike="noStrike" spc="-1" dirty="0" err="1">
                <a:latin typeface="Arial"/>
              </a:rPr>
              <a:t>aplicacion</a:t>
            </a:r>
            <a:r>
              <a:rPr lang="en-US" sz="2800" b="0" strike="noStrike" spc="-1" dirty="0">
                <a:latin typeface="Arial"/>
              </a:rPr>
              <a:t>.  Para </a:t>
            </a:r>
            <a:r>
              <a:rPr lang="en-US" sz="2800" b="0" strike="noStrike" spc="-1" dirty="0" err="1">
                <a:latin typeface="Arial"/>
              </a:rPr>
              <a:t>este</a:t>
            </a:r>
            <a:r>
              <a:rPr lang="en-US" sz="2800" b="0" strike="noStrike" spc="-1" dirty="0">
                <a:latin typeface="Arial"/>
              </a:rPr>
              <a:t> fin </a:t>
            </a:r>
            <a:r>
              <a:rPr lang="en-US" sz="2800" b="0" strike="noStrike" spc="-1" dirty="0" err="1">
                <a:latin typeface="Arial"/>
              </a:rPr>
              <a:t>utilizamos</a:t>
            </a:r>
            <a:r>
              <a:rPr lang="en-US" sz="2800" b="0" strike="noStrike" spc="-1" dirty="0">
                <a:latin typeface="Arial"/>
              </a:rPr>
              <a:t> </a:t>
            </a:r>
            <a:r>
              <a:rPr lang="en-US" sz="2800" b="0" strike="noStrike" spc="-1" dirty="0" err="1">
                <a:latin typeface="Arial"/>
              </a:rPr>
              <a:t>metodos</a:t>
            </a:r>
            <a:r>
              <a:rPr lang="en-US" sz="2800" b="0" strike="noStrike" spc="-1" dirty="0">
                <a:latin typeface="Arial"/>
              </a:rPr>
              <a:t> </a:t>
            </a:r>
            <a:r>
              <a:rPr lang="en-US" sz="2800" b="0" strike="noStrike" spc="-1" dirty="0" err="1">
                <a:latin typeface="Arial"/>
              </a:rPr>
              <a:t>aprendidos</a:t>
            </a:r>
            <a:r>
              <a:rPr lang="en-US" sz="2800" b="0" strike="noStrike" spc="-1" dirty="0">
                <a:latin typeface="Arial"/>
              </a:rPr>
              <a:t> </a:t>
            </a:r>
            <a:r>
              <a:rPr lang="en-US" sz="2800" b="0" strike="noStrike" spc="-1" dirty="0" err="1">
                <a:latin typeface="Arial"/>
              </a:rPr>
              <a:t>en</a:t>
            </a:r>
            <a:r>
              <a:rPr lang="en-US" sz="2800" b="0" strike="noStrike" spc="-1" dirty="0">
                <a:latin typeface="Arial"/>
              </a:rPr>
              <a:t> </a:t>
            </a:r>
            <a:r>
              <a:rPr lang="en-US" sz="2800" b="0" strike="noStrike" spc="-1" dirty="0" err="1">
                <a:latin typeface="Arial"/>
              </a:rPr>
              <a:t>clases</a:t>
            </a:r>
            <a:r>
              <a:rPr lang="en-US" sz="2800" b="0" strike="noStrike" spc="-1" dirty="0">
                <a:latin typeface="Arial"/>
              </a:rPr>
              <a:t> y  </a:t>
            </a:r>
            <a:r>
              <a:rPr lang="en-US" sz="2800" b="0" strike="noStrike" spc="-1" dirty="0" err="1">
                <a:latin typeface="Arial"/>
              </a:rPr>
              <a:t>geograficos</a:t>
            </a:r>
            <a:r>
              <a:rPr lang="en-US" sz="2800" b="0" strike="noStrike" spc="-1" dirty="0">
                <a:latin typeface="Arial"/>
              </a:rPr>
              <a:t>.</a:t>
            </a:r>
          </a:p>
        </p:txBody>
      </p:sp>
      <p:pic>
        <p:nvPicPr>
          <p:cNvPr id="98" name="Imagen 97"/>
          <p:cNvPicPr/>
          <p:nvPr/>
        </p:nvPicPr>
        <p:blipFill>
          <a:blip r:embed="rId3"/>
          <a:stretch/>
        </p:blipFill>
        <p:spPr>
          <a:xfrm>
            <a:off x="3165326" y="3429000"/>
            <a:ext cx="5029200" cy="33483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FFFFFF"/>
                </a:solidFill>
                <a:latin typeface="Roboto"/>
                <a:ea typeface="Roboto"/>
              </a:rPr>
              <a:t>	</a:t>
            </a:r>
            <a:r>
              <a:rPr lang="es" sz="3600" b="0" strike="noStrike" spc="-1">
                <a:solidFill>
                  <a:srgbClr val="FFFFFF"/>
                </a:solidFill>
                <a:latin typeface="Roboto"/>
                <a:ea typeface="Roboto"/>
              </a:rPr>
              <a:t>Ejercicios de simulación</a:t>
            </a:r>
            <a:endParaRPr lang="en-US" sz="3600" b="0" strike="noStrike" spc="-1">
              <a:solidFill>
                <a:srgbClr val="000000"/>
              </a:solidFill>
              <a:latin typeface="Calibri"/>
            </a:endParaRPr>
          </a:p>
        </p:txBody>
      </p:sp>
      <p:sp>
        <p:nvSpPr>
          <p:cNvPr id="100" name="CustomShape 2"/>
          <p:cNvSpPr/>
          <p:nvPr/>
        </p:nvSpPr>
        <p:spPr>
          <a:xfrm>
            <a:off x="269640" y="768600"/>
            <a:ext cx="11289960" cy="54529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s" sz="2400" b="0" strike="noStrike" spc="-1">
                <a:solidFill>
                  <a:srgbClr val="000000"/>
                </a:solidFill>
                <a:latin typeface="Roboto"/>
                <a:ea typeface="Roboto"/>
              </a:rPr>
              <a:t>Ejercicios de simulación </a:t>
            </a:r>
            <a:endParaRPr lang="en-US" sz="2400" b="0" strike="noStrike" spc="-1">
              <a:latin typeface="Arial"/>
            </a:endParaRPr>
          </a:p>
          <a:p>
            <a:pPr marL="457200" indent="-342720">
              <a:lnSpc>
                <a:spcPct val="100000"/>
              </a:lnSpc>
              <a:buClr>
                <a:srgbClr val="000000"/>
              </a:buClr>
              <a:buFont typeface="Roboto"/>
              <a:buChar char="●"/>
            </a:pPr>
            <a:r>
              <a:rPr lang="es" sz="2400" b="0" strike="noStrike" spc="-1">
                <a:solidFill>
                  <a:srgbClr val="000000"/>
                </a:solidFill>
                <a:latin typeface="Roboto"/>
                <a:ea typeface="Roboto"/>
              </a:rPr>
              <a:t>Una simulación es un elemento que reproduce aspectos de una situación real para poner a prueba los procedimientos existentes y el conocimiento de las acciones y necesidades de preparación y respuesta. Su carácter práctico alienta la participación y mejora el aprendizaje.</a:t>
            </a:r>
            <a:endParaRPr lang="en-US" sz="2400" b="0" strike="noStrike" spc="-1">
              <a:latin typeface="Arial"/>
            </a:endParaRPr>
          </a:p>
          <a:p>
            <a:pPr>
              <a:lnSpc>
                <a:spcPct val="100000"/>
              </a:lnSpc>
            </a:pPr>
            <a:endParaRPr lang="en-US" sz="2400" b="0" strike="noStrike" spc="-1">
              <a:latin typeface="Arial"/>
            </a:endParaRPr>
          </a:p>
          <a:p>
            <a:pPr marL="457200" indent="-342720">
              <a:lnSpc>
                <a:spcPct val="100000"/>
              </a:lnSpc>
              <a:buClr>
                <a:srgbClr val="000000"/>
              </a:buClr>
              <a:buFont typeface="Roboto"/>
              <a:buChar char="●"/>
            </a:pPr>
            <a:r>
              <a:rPr lang="es" sz="2400" b="0" strike="noStrike" spc="-1">
                <a:solidFill>
                  <a:srgbClr val="000000"/>
                </a:solidFill>
                <a:latin typeface="Roboto"/>
                <a:ea typeface="Roboto"/>
              </a:rPr>
              <a:t>Un ejercicio de simulación teórico es un tipo de ejercicio de simulación en el que se utiliza un escenario simulado progresivo, junto con la adición guiada de datos, para hacer que los participantes consideren el impacto de una posible emergencia sanitaria en los planes, los procedimientos y las capacidades existentes. En un ejercicio de simulación teórico se simula una situación en un entorno informal y libre de estrés. En el ejercicio de simulación teórico se debatirán conceptos e ideas generales y se fomentará la planificación anticipada de la situación en lugar de la simple gestión cotidiana de casos.</a:t>
            </a:r>
            <a:endParaRPr lang="en-US"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749160" y="759960"/>
            <a:ext cx="10883520" cy="6224760"/>
          </a:xfrm>
          <a:prstGeom prst="rect">
            <a:avLst/>
          </a:prstGeom>
          <a:noFill/>
          <a:ln>
            <a:noFill/>
          </a:ln>
        </p:spPr>
        <p:txBody>
          <a:bodyPr>
            <a:normAutofit fontScale="39000"/>
          </a:bodyPr>
          <a:lstStyle/>
          <a:p>
            <a:pPr marL="228600" indent="-228240">
              <a:lnSpc>
                <a:spcPct val="120000"/>
              </a:lnSpc>
              <a:spcBef>
                <a:spcPts val="1001"/>
              </a:spcBef>
              <a:tabLst>
                <a:tab pos="0" algn="l"/>
              </a:tabLst>
            </a:pPr>
            <a:r>
              <a:rPr lang="es" sz="2800" b="0" strike="noStrike" spc="-1">
                <a:solidFill>
                  <a:srgbClr val="FF0000"/>
                </a:solidFill>
                <a:latin typeface="Calibri"/>
              </a:rPr>
              <a:t>****El facilitador presentará a cada miembro del personal presente y su función; los participantes se presentan a sí mismos y su cargo o función.***</a:t>
            </a:r>
            <a:endParaRPr lang="en-US" sz="2800" b="0" strike="noStrike" spc="-1">
              <a:solidFill>
                <a:srgbClr val="000000"/>
              </a:solidFill>
              <a:latin typeface="Calibri"/>
            </a:endParaRPr>
          </a:p>
          <a:p>
            <a:pPr marL="228600" indent="-228240">
              <a:lnSpc>
                <a:spcPct val="120000"/>
              </a:lnSpc>
              <a:spcBef>
                <a:spcPts val="1001"/>
              </a:spcBef>
              <a:tabLst>
                <a:tab pos="0" algn="l"/>
              </a:tabLst>
            </a:pPr>
            <a:endParaRPr lang="en-US" sz="2800" b="0" strike="noStrike" spc="-1">
              <a:solidFill>
                <a:srgbClr val="000000"/>
              </a:solidFill>
              <a:latin typeface="Calibri"/>
            </a:endParaRPr>
          </a:p>
          <a:p>
            <a:pPr marL="228600" indent="-228240">
              <a:lnSpc>
                <a:spcPct val="120000"/>
              </a:lnSpc>
              <a:spcBef>
                <a:spcPts val="1001"/>
              </a:spcBef>
              <a:tabLst>
                <a:tab pos="0" algn="l"/>
              </a:tabLst>
            </a:pPr>
            <a:r>
              <a:rPr lang="es" sz="2800" b="0" strike="noStrike" spc="-1">
                <a:solidFill>
                  <a:srgbClr val="000000"/>
                </a:solidFill>
                <a:latin typeface="Calibri"/>
              </a:rPr>
              <a:t>La finalidad de este ejercicio es examinar distintas cuestiones críticas en los </a:t>
            </a:r>
            <a:r>
              <a:rPr lang="es" sz="2800" b="1" strike="noStrike" spc="-1">
                <a:solidFill>
                  <a:srgbClr val="000000"/>
                </a:solidFill>
                <a:latin typeface="Calibri"/>
              </a:rPr>
              <a:t>entornos urbanos</a:t>
            </a:r>
            <a:r>
              <a:rPr lang="es" sz="2800" b="0" strike="noStrike" spc="-1">
                <a:solidFill>
                  <a:srgbClr val="000000"/>
                </a:solidFill>
                <a:latin typeface="Calibri"/>
              </a:rPr>
              <a:t>.</a:t>
            </a:r>
            <a:r>
              <a:rPr lang="es" sz="2800" b="1" strike="noStrike" spc="-1">
                <a:solidFill>
                  <a:srgbClr val="000000"/>
                </a:solidFill>
                <a:latin typeface="Calibri"/>
              </a:rPr>
              <a:t> </a:t>
            </a:r>
            <a:endParaRPr lang="en-US" sz="2800" b="0" strike="noStrike" spc="-1">
              <a:solidFill>
                <a:srgbClr val="000000"/>
              </a:solidFill>
              <a:latin typeface="Calibri"/>
            </a:endParaRPr>
          </a:p>
          <a:p>
            <a:pPr marL="228600" indent="-228240">
              <a:lnSpc>
                <a:spcPct val="120000"/>
              </a:lnSpc>
              <a:spcBef>
                <a:spcPts val="1001"/>
              </a:spcBef>
              <a:tabLst>
                <a:tab pos="0" algn="l"/>
              </a:tabLst>
            </a:pPr>
            <a:r>
              <a:rPr lang="es" sz="2800" b="0" strike="noStrike" spc="-1">
                <a:solidFill>
                  <a:srgbClr val="000000"/>
                </a:solidFill>
                <a:latin typeface="Calibri"/>
              </a:rPr>
              <a:t>El público objetivo son </a:t>
            </a:r>
            <a:r>
              <a:rPr lang="es" sz="2800" b="1" strike="noStrike" spc="-1">
                <a:solidFill>
                  <a:srgbClr val="000000"/>
                </a:solidFill>
                <a:latin typeface="Calibri"/>
              </a:rPr>
              <a:t>los dirigentes municipales y comunitarios, los encargados de la formulación de políticas urbanas y expertos técnicos</a:t>
            </a:r>
            <a:r>
              <a:rPr lang="es" sz="2800" b="0" strike="noStrike" spc="-1">
                <a:solidFill>
                  <a:srgbClr val="000000"/>
                </a:solidFill>
                <a:latin typeface="Calibri"/>
              </a:rPr>
              <a:t> de diferentes ámbitos, entre ellos: </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rPr>
              <a:t>el sector de la salud  </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rPr>
              <a:t>el sector social y económico </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las organizaciones confesionales</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las finanzas</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la logística</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la planificación urbana</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los servicios de seguridad y emergencias (bomberos, ambulancias y policía) </a:t>
            </a:r>
            <a:endParaRPr lang="en-US" sz="2800" b="0" strike="noStrike" spc="-1">
              <a:solidFill>
                <a:srgbClr val="000000"/>
              </a:solidFill>
              <a:latin typeface="Calibri"/>
            </a:endParaRPr>
          </a:p>
          <a:p>
            <a:pPr marL="228600" indent="-228240">
              <a:lnSpc>
                <a:spcPct val="120000"/>
              </a:lnSpc>
              <a:spcBef>
                <a:spcPts val="1001"/>
              </a:spcBef>
              <a:buClr>
                <a:srgbClr val="000000"/>
              </a:buClr>
              <a:buFont typeface="Arial"/>
              <a:buChar char="•"/>
              <a:tabLst>
                <a:tab pos="0" algn="l"/>
              </a:tabLst>
            </a:pPr>
            <a:r>
              <a:rPr lang="es" sz="2800" b="0" strike="noStrike" spc="-1">
                <a:solidFill>
                  <a:srgbClr val="000000"/>
                </a:solidFill>
                <a:latin typeface="Calibri"/>
                <a:ea typeface="Times New Roman"/>
              </a:rPr>
              <a:t>las comunicaciones públicas y las relaciones con los medios de comunicación </a:t>
            </a:r>
            <a:endParaRPr lang="en-US" sz="2800" b="0" strike="noStrike" spc="-1">
              <a:solidFill>
                <a:srgbClr val="000000"/>
              </a:solidFill>
              <a:latin typeface="Calibri"/>
            </a:endParaRPr>
          </a:p>
          <a:p>
            <a:pPr>
              <a:lnSpc>
                <a:spcPct val="90000"/>
              </a:lnSpc>
              <a:spcBef>
                <a:spcPts val="1001"/>
              </a:spcBef>
              <a:tabLst>
                <a:tab pos="0" algn="l"/>
              </a:tabLst>
            </a:pPr>
            <a:endParaRPr lang="en-US" sz="2800" b="0" strike="noStrike" spc="-1">
              <a:solidFill>
                <a:srgbClr val="000000"/>
              </a:solidFill>
              <a:latin typeface="Calibri"/>
            </a:endParaRPr>
          </a:p>
        </p:txBody>
      </p:sp>
      <p:sp>
        <p:nvSpPr>
          <p:cNvPr id="102" name="TextShape 2"/>
          <p:cNvSpPr txBox="1"/>
          <p:nvPr/>
        </p:nvSpPr>
        <p:spPr>
          <a:xfrm>
            <a:off x="0" y="0"/>
            <a:ext cx="12191760" cy="759600"/>
          </a:xfrm>
          <a:prstGeom prst="rect">
            <a:avLst/>
          </a:prstGeom>
          <a:solidFill>
            <a:srgbClr val="2B92CB"/>
          </a:solidFill>
          <a:ln>
            <a:noFill/>
          </a:ln>
        </p:spPr>
        <p:txBody>
          <a:bodyPr tIns="91440" bIns="91440" anchor="ctr">
            <a:no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Presentaciones y público objetivo</a:t>
            </a:r>
            <a:endParaRPr lang="en-US" sz="36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0" y="-6120"/>
            <a:ext cx="12191760" cy="78768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rmAutofit/>
          </a:bodyPr>
          <a:lstStyle/>
          <a:p>
            <a:pPr>
              <a:lnSpc>
                <a:spcPct val="90000"/>
              </a:lnSpc>
            </a:pPr>
            <a:r>
              <a:rPr lang="es" sz="3300" b="0" strike="noStrike" spc="-1">
                <a:solidFill>
                  <a:srgbClr val="FFFFFF"/>
                </a:solidFill>
                <a:latin typeface="Calibri Light"/>
              </a:rPr>
              <a:t>	</a:t>
            </a:r>
            <a:r>
              <a:rPr lang="es" sz="3600" b="0" strike="noStrike" spc="-1">
                <a:solidFill>
                  <a:srgbClr val="FFFFFF"/>
                </a:solidFill>
                <a:latin typeface="Roboto"/>
                <a:ea typeface="Roboto"/>
              </a:rPr>
              <a:t>Último informe de situación elaborado por la OMS</a:t>
            </a:r>
            <a:endParaRPr lang="en-US" sz="3600" b="0" strike="noStrike" spc="-1">
              <a:latin typeface="Arial"/>
            </a:endParaRPr>
          </a:p>
        </p:txBody>
      </p:sp>
      <p:sp>
        <p:nvSpPr>
          <p:cNvPr id="104" name="CustomShape 2"/>
          <p:cNvSpPr/>
          <p:nvPr/>
        </p:nvSpPr>
        <p:spPr>
          <a:xfrm>
            <a:off x="311760" y="1505880"/>
            <a:ext cx="3999600" cy="3075840"/>
          </a:xfrm>
          <a:prstGeom prst="rect">
            <a:avLst/>
          </a:prstGeom>
          <a:noFill/>
          <a:ln>
            <a:noFill/>
          </a:ln>
        </p:spPr>
        <p:style>
          <a:lnRef idx="0">
            <a:scrgbClr r="0" g="0" b="0"/>
          </a:lnRef>
          <a:fillRef idx="0">
            <a:scrgbClr r="0" g="0" b="0"/>
          </a:fillRef>
          <a:effectRef idx="0">
            <a:scrgbClr r="0" g="0" b="0"/>
          </a:effectRef>
          <a:fontRef idx="minor"/>
        </p:style>
        <p:txBody>
          <a:bodyPr>
            <a:normAutofit fontScale="74000"/>
          </a:bodyPr>
          <a:lstStyle/>
          <a:p>
            <a:pPr algn="ctr">
              <a:lnSpc>
                <a:spcPct val="90000"/>
              </a:lnSpc>
              <a:spcBef>
                <a:spcPts val="1001"/>
              </a:spcBef>
              <a:tabLst>
                <a:tab pos="0" algn="l"/>
              </a:tabLst>
            </a:pPr>
            <a:r>
              <a:rPr lang="es" sz="2800" b="0" strike="noStrike" spc="-1">
                <a:solidFill>
                  <a:srgbClr val="000000"/>
                </a:solidFill>
                <a:latin typeface="Calibri"/>
              </a:rPr>
              <a:t>La situación está cambiando rápidamente.</a:t>
            </a:r>
            <a:endParaRPr lang="en-US" sz="2800" b="0" strike="noStrike" spc="-1">
              <a:latin typeface="Arial"/>
            </a:endParaRPr>
          </a:p>
          <a:p>
            <a:pPr algn="ctr">
              <a:lnSpc>
                <a:spcPct val="90000"/>
              </a:lnSpc>
              <a:spcBef>
                <a:spcPts val="1001"/>
              </a:spcBef>
              <a:tabLst>
                <a:tab pos="0" algn="l"/>
              </a:tabLst>
            </a:pPr>
            <a:endParaRPr lang="en-US" sz="2800" b="0" strike="noStrike" spc="-1">
              <a:latin typeface="Arial"/>
            </a:endParaRPr>
          </a:p>
          <a:p>
            <a:pPr algn="ctr">
              <a:lnSpc>
                <a:spcPct val="90000"/>
              </a:lnSpc>
              <a:spcBef>
                <a:spcPts val="1001"/>
              </a:spcBef>
              <a:tabLst>
                <a:tab pos="0" algn="l"/>
              </a:tabLst>
            </a:pPr>
            <a:r>
              <a:rPr lang="es" sz="2800" b="0" strike="noStrike" spc="-1">
                <a:solidFill>
                  <a:srgbClr val="000000"/>
                </a:solidFill>
                <a:latin typeface="Calibri"/>
              </a:rPr>
              <a:t>Presente el último informe de situación de </a:t>
            </a:r>
            <a:br/>
            <a:r>
              <a:rPr lang="es" sz="2800" b="0" strike="noStrike" spc="-1">
                <a:solidFill>
                  <a:srgbClr val="000000"/>
                </a:solidFill>
                <a:latin typeface="Calibri"/>
              </a:rPr>
              <a:t>la OMS o del Ministerio de Salud</a:t>
            </a: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a:p>
            <a:pPr>
              <a:lnSpc>
                <a:spcPct val="90000"/>
              </a:lnSpc>
              <a:spcBef>
                <a:spcPts val="1001"/>
              </a:spcBef>
              <a:tabLst>
                <a:tab pos="0" algn="l"/>
              </a:tabLst>
            </a:pPr>
            <a:endParaRPr lang="en-US" sz="2800" b="0" strike="noStrike" spc="-1">
              <a:latin typeface="Arial"/>
            </a:endParaRPr>
          </a:p>
        </p:txBody>
      </p:sp>
      <p:sp>
        <p:nvSpPr>
          <p:cNvPr id="105" name="CustomShape 3"/>
          <p:cNvSpPr/>
          <p:nvPr/>
        </p:nvSpPr>
        <p:spPr>
          <a:xfrm>
            <a:off x="6585480" y="1077840"/>
            <a:ext cx="3019680" cy="3931560"/>
          </a:xfrm>
          <a:prstGeom prst="roundRect">
            <a:avLst>
              <a:gd name="adj" fmla="val 6425"/>
            </a:avLst>
          </a:prstGeom>
          <a:blipFill rotWithShape="0">
            <a:blip r:embed="rId3"/>
            <a:stretch>
              <a:fillRect/>
            </a:stretch>
          </a:blipFill>
          <a:ln>
            <a:noFill/>
          </a:ln>
          <a:effectLst>
            <a:outerShdw blurRad="152400" dist="11525" dir="868217"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pic>
        <p:nvPicPr>
          <p:cNvPr id="106" name="Picture 6" descr="A picture containing drawing&#10;&#10;Description generated with very high confidence"/>
          <p:cNvPicPr/>
          <p:nvPr/>
        </p:nvPicPr>
        <p:blipFill>
          <a:blip r:embed="rId4"/>
          <a:stretch/>
        </p:blipFill>
        <p:spPr>
          <a:xfrm>
            <a:off x="7064640" y="5500800"/>
            <a:ext cx="1600560" cy="7862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0" y="1440"/>
            <a:ext cx="12191760" cy="1112040"/>
          </a:xfrm>
          <a:prstGeom prst="rect">
            <a:avLst/>
          </a:prstGeom>
          <a:solidFill>
            <a:srgbClr val="2B92CB"/>
          </a:solidFill>
          <a:ln>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90000"/>
              </a:lnSpc>
            </a:pPr>
            <a:r>
              <a:rPr lang="es" sz="3600" b="0" strike="noStrike" spc="-1">
                <a:solidFill>
                  <a:srgbClr val="FFFFFF"/>
                </a:solidFill>
                <a:latin typeface="Roboto"/>
                <a:ea typeface="Roboto"/>
              </a:rPr>
              <a:t>PLAN ESTRATÉGICO DE PREPARACIÓN Y RESPUESTA </a:t>
            </a:r>
            <a:r>
              <a:rPr lang="en-US" sz="3600" b="0" strike="noStrike" spc="-1">
                <a:solidFill>
                  <a:srgbClr val="FFFFFF"/>
                </a:solidFill>
                <a:latin typeface="Roboto"/>
                <a:ea typeface="Roboto"/>
              </a:rPr>
              <a:t>FRENTE A</a:t>
            </a:r>
            <a:r>
              <a:rPr lang="es" sz="3600" b="0" strike="noStrike" spc="-1">
                <a:solidFill>
                  <a:srgbClr val="FFFFFF"/>
                </a:solidFill>
                <a:latin typeface="Roboto"/>
                <a:ea typeface="Roboto"/>
              </a:rPr>
              <a:t> LA COVID-19 - 30 de marzo de 2020</a:t>
            </a:r>
            <a:endParaRPr lang="en-US" sz="3600" b="0" strike="noStrike" spc="-1">
              <a:latin typeface="Arial"/>
            </a:endParaRPr>
          </a:p>
        </p:txBody>
      </p:sp>
      <p:sp>
        <p:nvSpPr>
          <p:cNvPr id="108" name="CustomShape 2"/>
          <p:cNvSpPr/>
          <p:nvPr/>
        </p:nvSpPr>
        <p:spPr>
          <a:xfrm>
            <a:off x="311760" y="1113840"/>
            <a:ext cx="11880000" cy="2314800"/>
          </a:xfrm>
          <a:prstGeom prst="rect">
            <a:avLst/>
          </a:prstGeom>
          <a:noFill/>
          <a:ln>
            <a:noFill/>
          </a:ln>
        </p:spPr>
        <p:style>
          <a:lnRef idx="0">
            <a:scrgbClr r="0" g="0" b="0"/>
          </a:lnRef>
          <a:fillRef idx="0">
            <a:scrgbClr r="0" g="0" b="0"/>
          </a:fillRef>
          <a:effectRef idx="0">
            <a:scrgbClr r="0" g="0" b="0"/>
          </a:effectRef>
          <a:fontRef idx="minor"/>
        </p:style>
        <p:txBody>
          <a:bodyPr>
            <a:normAutofit fontScale="91000"/>
          </a:bodyPr>
          <a:lstStyle/>
          <a:p>
            <a:pPr>
              <a:lnSpc>
                <a:spcPct val="90000"/>
              </a:lnSpc>
              <a:spcBef>
                <a:spcPts val="1001"/>
              </a:spcBef>
              <a:tabLst>
                <a:tab pos="0" algn="l"/>
              </a:tabLst>
            </a:pPr>
            <a:r>
              <a:rPr lang="es" sz="2400" b="0" strike="noStrike" spc="-1">
                <a:solidFill>
                  <a:srgbClr val="000000"/>
                </a:solidFill>
                <a:latin typeface="Roboto"/>
                <a:ea typeface="Roboto"/>
              </a:rPr>
              <a:t>Todos los países están en riesgo y necesitan disponer de elementos de preparación y respuesta </a:t>
            </a:r>
            <a:r>
              <a:rPr lang="en-US" sz="2400" b="0" strike="noStrike" spc="-1">
                <a:solidFill>
                  <a:srgbClr val="000000"/>
                </a:solidFill>
                <a:latin typeface="Roboto"/>
                <a:ea typeface="Roboto"/>
              </a:rPr>
              <a:t>frente a</a:t>
            </a:r>
            <a:r>
              <a:rPr lang="es" sz="2400" b="0" strike="noStrike" spc="-1">
                <a:solidFill>
                  <a:srgbClr val="000000"/>
                </a:solidFill>
                <a:latin typeface="Roboto"/>
                <a:ea typeface="Roboto"/>
              </a:rPr>
              <a:t> la COVID-19. Se alienta a todos los países a que planifiquen sus medidas de preparación y respuesta en consonancia con el Plan estratégico de preparación y respuesta mundial. </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r>
              <a:rPr lang="es" sz="1600" b="0" i="1" strike="noStrike" spc="-1">
                <a:solidFill>
                  <a:srgbClr val="000000"/>
                </a:solidFill>
                <a:latin typeface="Roboto"/>
                <a:ea typeface="Roboto"/>
              </a:rPr>
              <a:t>PLAN ESTRATÉGICO DE PREPARACIÓN Y RESPUESTA FRENTE A LA COVID-19 - Situación de la preparación y </a:t>
            </a:r>
            <a:br/>
            <a:r>
              <a:rPr lang="es" sz="1600" b="0" i="1" strike="noStrike" spc="-1">
                <a:solidFill>
                  <a:srgbClr val="000000"/>
                </a:solidFill>
                <a:latin typeface="Roboto"/>
                <a:ea typeface="Roboto"/>
              </a:rPr>
              <a:t>respuesta de los países </a:t>
            </a:r>
            <a:r>
              <a:rPr lang="en-US" sz="1600" b="0" i="1" strike="noStrike" spc="-1">
                <a:solidFill>
                  <a:srgbClr val="000000"/>
                </a:solidFill>
                <a:latin typeface="Roboto"/>
                <a:ea typeface="Roboto"/>
              </a:rPr>
              <a:t>frente a la COVID-19 </a:t>
            </a:r>
            <a:r>
              <a:rPr lang="es" sz="1600" b="0" i="1" strike="noStrike" spc="-1">
                <a:solidFill>
                  <a:srgbClr val="000000"/>
                </a:solidFill>
                <a:latin typeface="Roboto"/>
                <a:ea typeface="Roboto"/>
              </a:rPr>
              <a:t>a 30 de marzo de 2020</a:t>
            </a:r>
            <a:endParaRPr lang="en-US" sz="1600" b="0" strike="noStrike" spc="-1">
              <a:latin typeface="Arial"/>
            </a:endParaRPr>
          </a:p>
          <a:p>
            <a:pPr>
              <a:lnSpc>
                <a:spcPct val="90000"/>
              </a:lnSpc>
              <a:spcBef>
                <a:spcPts val="1001"/>
              </a:spcBef>
              <a:tabLst>
                <a:tab pos="0" algn="l"/>
              </a:tabLst>
            </a:pPr>
            <a:endParaRPr lang="en-US" sz="1600" b="0" strike="noStrike" spc="-1">
              <a:latin typeface="Arial"/>
            </a:endParaRPr>
          </a:p>
          <a:p>
            <a:pPr>
              <a:lnSpc>
                <a:spcPct val="90000"/>
              </a:lnSpc>
              <a:spcBef>
                <a:spcPts val="1001"/>
              </a:spcBef>
              <a:tabLst>
                <a:tab pos="0" algn="l"/>
              </a:tabLst>
            </a:pPr>
            <a:endParaRPr lang="en-US" sz="1600" b="0" strike="noStrike" spc="-1">
              <a:latin typeface="Arial"/>
            </a:endParaRPr>
          </a:p>
        </p:txBody>
      </p:sp>
      <p:pic>
        <p:nvPicPr>
          <p:cNvPr id="109" name="Picture 5"/>
          <p:cNvPicPr/>
          <p:nvPr/>
        </p:nvPicPr>
        <p:blipFill>
          <a:blip r:embed="rId3"/>
          <a:stretch/>
        </p:blipFill>
        <p:spPr>
          <a:xfrm>
            <a:off x="11880" y="3429000"/>
            <a:ext cx="12152520" cy="27385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0" y="0"/>
            <a:ext cx="12191760" cy="768240"/>
          </a:xfrm>
          <a:prstGeom prst="rect">
            <a:avLst/>
          </a:prstGeom>
          <a:solidFill>
            <a:srgbClr val="2B92CB"/>
          </a:solidFill>
          <a:ln>
            <a:noFill/>
          </a:ln>
        </p:spPr>
        <p:txBody>
          <a:bodyPr tIns="91440" bIns="91440" anchor="ctr">
            <a:noAutofit/>
          </a:bodyPr>
          <a:lstStyle/>
          <a:p>
            <a:pPr>
              <a:lnSpc>
                <a:spcPct val="90000"/>
              </a:lnSpc>
            </a:pPr>
            <a:r>
              <a:rPr lang="es" sz="3400" b="0" strike="noStrike" spc="-1">
                <a:solidFill>
                  <a:srgbClr val="FFFFFF"/>
                </a:solidFill>
                <a:latin typeface="Roboto"/>
                <a:ea typeface="Roboto"/>
              </a:rPr>
              <a:t>Reflexión prospectiva sobre cuestiones de importancia crucial</a:t>
            </a:r>
            <a:endParaRPr lang="en-US" sz="3400" b="0" strike="noStrike" spc="-1">
              <a:solidFill>
                <a:srgbClr val="000000"/>
              </a:solidFill>
              <a:latin typeface="Calibri"/>
            </a:endParaRPr>
          </a:p>
        </p:txBody>
      </p:sp>
      <p:sp>
        <p:nvSpPr>
          <p:cNvPr id="111" name="CustomShape 2"/>
          <p:cNvSpPr/>
          <p:nvPr/>
        </p:nvSpPr>
        <p:spPr>
          <a:xfrm>
            <a:off x="189000" y="768600"/>
            <a:ext cx="11926440" cy="60890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s" sz="1800" b="0" strike="noStrike" spc="-1">
                <a:solidFill>
                  <a:srgbClr val="000000"/>
                </a:solidFill>
                <a:latin typeface="Roboto"/>
                <a:ea typeface="Roboto"/>
              </a:rPr>
              <a:t>Cuestiones de importancia crucial que han de analizarse al gestionar los casos:</a:t>
            </a:r>
            <a:endParaRPr lang="en-US" sz="1800" b="0" strike="noStrike" spc="-1">
              <a:latin typeface="Arial"/>
            </a:endParaRPr>
          </a:p>
          <a:p>
            <a:pPr>
              <a:lnSpc>
                <a:spcPct val="100000"/>
              </a:lnSpc>
            </a:pPr>
            <a:endParaRPr lang="en-US" sz="18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¿Cuál es el efecto en la salud mental y física del cierre a largo plazo de los medios de vida y la economía, entre otras esferas?</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Repercusiones inmediatas a nivel básico (individual), incluidos los alimentos, la nutrición, la vivienda y los medios de vida.</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Variaciones en la capacidad de los servicios de salud del estado o la región: servicios de salud de las grandes ciudades en comparación con los servicios de salud de las zonas distantes, periféricas o rurales.</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Asegurarse de que la atención habitual, en particular la atención a las personas mayores y las personas vulnerables, pueda continuar. Planificar otros servicios de salud habituales, por ejemplo, el manejo de enfermedades de larga duración, como el cáncer, las enfermedades cardiovasculares y otras enfermedades graves, y la atención neonatal y de maternidad.</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Tener en cuenta y prestar asistencia a las personas afectadas en los márgenes de la sociedad (personas indocumentad</a:t>
            </a:r>
            <a:r>
              <a:rPr lang="en-US" sz="1600" b="0" strike="noStrike" spc="-1">
                <a:solidFill>
                  <a:srgbClr val="000000"/>
                </a:solidFill>
                <a:latin typeface="Roboto"/>
                <a:ea typeface="Roboto"/>
              </a:rPr>
              <a:t>a</a:t>
            </a:r>
            <a:r>
              <a:rPr lang="es" sz="1600" b="0" strike="noStrike" spc="-1">
                <a:solidFill>
                  <a:srgbClr val="000000"/>
                </a:solidFill>
                <a:latin typeface="Roboto"/>
                <a:ea typeface="Roboto"/>
              </a:rPr>
              <a:t>s, sin hogar, sin seguro, etc.).</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No hay un enfoque único; es necesario adaptar las directrices/medidas mundiales para que se ajusten a las normas y las prácticas sociales.</a:t>
            </a:r>
            <a:endParaRPr lang="en-US" sz="1600" b="0" strike="noStrike" spc="-1">
              <a:latin typeface="Arial"/>
            </a:endParaRPr>
          </a:p>
          <a:p>
            <a:pPr>
              <a:lnSpc>
                <a:spcPct val="100000"/>
              </a:lnSpc>
            </a:pPr>
            <a:endParaRPr lang="en-US" sz="1600" b="0" strike="noStrike" spc="-1">
              <a:latin typeface="Arial"/>
            </a:endParaRPr>
          </a:p>
          <a:p>
            <a:pPr marL="114480">
              <a:lnSpc>
                <a:spcPct val="100000"/>
              </a:lnSpc>
            </a:pPr>
            <a:r>
              <a:rPr lang="es" sz="1600" b="0" strike="noStrike" spc="-1">
                <a:solidFill>
                  <a:srgbClr val="000000"/>
                </a:solidFill>
                <a:latin typeface="Roboto"/>
                <a:ea typeface="Roboto"/>
              </a:rPr>
              <a:t>Entre otras cuestiones de importancia crucial relacionadas con la COVID-19 que deben ser examinadas a medio o largo plazo cabe citar:</a:t>
            </a:r>
            <a:endParaRPr lang="en-US" sz="1600" b="0" strike="noStrike" spc="-1">
              <a:latin typeface="Arial"/>
            </a:endParaRPr>
          </a:p>
          <a:p>
            <a:pPr marL="114480">
              <a:lnSpc>
                <a:spcPct val="100000"/>
              </a:lnSpc>
            </a:pP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La preparación para una segunda/tercera/cuarta ola y el apoyo a las capacidades para hacer frente a un gran aumento de </a:t>
            </a:r>
            <a:br/>
            <a:r>
              <a:rPr lang="es" sz="1600" b="0" strike="noStrike" spc="-1">
                <a:solidFill>
                  <a:srgbClr val="000000"/>
                </a:solidFill>
                <a:latin typeface="Roboto"/>
                <a:ea typeface="Roboto"/>
              </a:rPr>
              <a:t>la demanda.</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La preparación de estrategias de transición flexibles, incluida la transición entre las medidas de salud pública, lo que podría entrañar que se relajen y se vuelvan a instaurar las restricciones en función de cómo evolucione la situación.</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La reanudación de las actividades económicas importantes para los medios de vida y las empresas.</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La gestión de los focos incipientes de la enfermedad.</a:t>
            </a:r>
            <a:endParaRPr lang="en-US" sz="1600" b="0" strike="noStrike" spc="-1">
              <a:latin typeface="Arial"/>
            </a:endParaRPr>
          </a:p>
          <a:p>
            <a:pPr marL="457200" indent="-342720">
              <a:lnSpc>
                <a:spcPct val="100000"/>
              </a:lnSpc>
              <a:buClr>
                <a:srgbClr val="000000"/>
              </a:buClr>
              <a:buFont typeface="Roboto"/>
              <a:buChar char="●"/>
            </a:pPr>
            <a:r>
              <a:rPr lang="es" sz="1600" b="0" strike="noStrike" spc="-1">
                <a:solidFill>
                  <a:srgbClr val="000000"/>
                </a:solidFill>
                <a:latin typeface="Roboto"/>
                <a:ea typeface="Roboto"/>
              </a:rPr>
              <a:t>La preparación de estrategias de vacunación.</a:t>
            </a:r>
            <a:endParaRPr lang="en-US"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0" y="0"/>
            <a:ext cx="12236040" cy="768240"/>
          </a:xfrm>
          <a:prstGeom prst="rect">
            <a:avLst/>
          </a:prstGeom>
          <a:solidFill>
            <a:srgbClr val="2B92CB"/>
          </a:solidFill>
          <a:ln>
            <a:noFill/>
          </a:ln>
        </p:spPr>
        <p:txBody>
          <a:bodyPr anchor="ctr">
            <a:normAutofit/>
          </a:bodyPr>
          <a:lstStyle/>
          <a:p>
            <a:pPr>
              <a:lnSpc>
                <a:spcPct val="90000"/>
              </a:lnSpc>
            </a:pPr>
            <a:r>
              <a:rPr lang="es" sz="4400" b="0" strike="noStrike" spc="-1">
                <a:solidFill>
                  <a:srgbClr val="000000"/>
                </a:solidFill>
                <a:latin typeface="Roboto"/>
                <a:ea typeface="Roboto"/>
              </a:rPr>
              <a:t>	</a:t>
            </a:r>
            <a:r>
              <a:rPr lang="es" sz="3600" b="0" strike="noStrike" spc="-1">
                <a:solidFill>
                  <a:srgbClr val="FFFFFF"/>
                </a:solidFill>
                <a:latin typeface="Roboto"/>
                <a:ea typeface="Roboto"/>
              </a:rPr>
              <a:t>Finalidad, alcance y objetivos</a:t>
            </a:r>
            <a:endParaRPr lang="en-US" sz="3600" b="0" strike="noStrike" spc="-1">
              <a:solidFill>
                <a:srgbClr val="000000"/>
              </a:solidFill>
              <a:latin typeface="Calibri"/>
            </a:endParaRPr>
          </a:p>
        </p:txBody>
      </p:sp>
      <p:sp>
        <p:nvSpPr>
          <p:cNvPr id="113" name="CustomShape 2"/>
          <p:cNvSpPr/>
          <p:nvPr/>
        </p:nvSpPr>
        <p:spPr>
          <a:xfrm>
            <a:off x="1014120" y="901080"/>
            <a:ext cx="10556640" cy="5956560"/>
          </a:xfrm>
          <a:prstGeom prst="rect">
            <a:avLst/>
          </a:prstGeom>
          <a:noFill/>
          <a:ln>
            <a:noFill/>
          </a:ln>
        </p:spPr>
        <p:style>
          <a:lnRef idx="0">
            <a:scrgbClr r="0" g="0" b="0"/>
          </a:lnRef>
          <a:fillRef idx="0">
            <a:scrgbClr r="0" g="0" b="0"/>
          </a:fillRef>
          <a:effectRef idx="0">
            <a:scrgbClr r="0" g="0" b="0"/>
          </a:effectRef>
          <a:fontRef idx="minor"/>
        </p:style>
        <p:txBody>
          <a:bodyPr>
            <a:normAutofit fontScale="39000"/>
          </a:bodyPr>
          <a:lstStyle/>
          <a:p>
            <a:pPr marL="228600" indent="-228240">
              <a:lnSpc>
                <a:spcPct val="110000"/>
              </a:lnSpc>
              <a:spcBef>
                <a:spcPts val="1001"/>
              </a:spcBef>
              <a:tabLst>
                <a:tab pos="0" algn="l"/>
              </a:tabLst>
            </a:pPr>
            <a:r>
              <a:rPr lang="es-ES" sz="2400" b="1" strike="noStrike" spc="-1">
                <a:solidFill>
                  <a:srgbClr val="000000"/>
                </a:solidFill>
                <a:latin typeface="Calibri"/>
              </a:rPr>
              <a:t>Finalidad</a:t>
            </a:r>
            <a:endParaRPr lang="en-US" sz="2400" b="0" strike="noStrike" spc="-1">
              <a:latin typeface="Arial"/>
            </a:endParaRPr>
          </a:p>
          <a:p>
            <a:pPr marL="357120">
              <a:lnSpc>
                <a:spcPct val="110000"/>
              </a:lnSpc>
              <a:spcBef>
                <a:spcPts val="1001"/>
              </a:spcBef>
              <a:tabLst>
                <a:tab pos="0" algn="l"/>
              </a:tabLst>
            </a:pPr>
            <a:r>
              <a:rPr lang="es-ES" sz="2400" b="0" strike="noStrike" spc="-1">
                <a:solidFill>
                  <a:srgbClr val="000000"/>
                </a:solidFill>
                <a:latin typeface="Calibri"/>
              </a:rPr>
              <a:t>Examinar distintas cuestiones críticas en los entornos urbanos a medida que la pandemia se convierte en una enfermedad infecciosa común que puede tener periodos de mayor propagación en los que aumente el número de personas afectadas.</a:t>
            </a:r>
            <a:endParaRPr lang="en-US" sz="2400" b="0" strike="noStrike" spc="-1">
              <a:latin typeface="Arial"/>
            </a:endParaRPr>
          </a:p>
          <a:p>
            <a:pPr marL="228600" indent="-228240">
              <a:lnSpc>
                <a:spcPct val="110000"/>
              </a:lnSpc>
              <a:spcBef>
                <a:spcPts val="1001"/>
              </a:spcBef>
              <a:tabLst>
                <a:tab pos="0" algn="l"/>
              </a:tabLst>
            </a:pPr>
            <a:r>
              <a:rPr lang="es-ES" sz="2400" b="1" strike="noStrike" spc="-1">
                <a:solidFill>
                  <a:srgbClr val="000000"/>
                </a:solidFill>
                <a:latin typeface="Calibri"/>
              </a:rPr>
              <a:t>Alcance</a:t>
            </a:r>
            <a:endParaRPr lang="en-US" sz="2400" b="0" strike="noStrike" spc="-1">
              <a:latin typeface="Arial"/>
            </a:endParaRPr>
          </a:p>
          <a:p>
            <a:pPr marL="357120">
              <a:lnSpc>
                <a:spcPct val="110000"/>
              </a:lnSpc>
              <a:spcBef>
                <a:spcPts val="1001"/>
              </a:spcBef>
              <a:tabLst>
                <a:tab pos="0" algn="l"/>
              </a:tabLst>
            </a:pPr>
            <a:r>
              <a:rPr lang="es-ES" sz="2400" b="0" strike="noStrike" spc="-1">
                <a:solidFill>
                  <a:srgbClr val="000000"/>
                </a:solidFill>
                <a:latin typeface="Calibri"/>
              </a:rPr>
              <a:t>En este ejercicio se examinarán diferentes estrategias de salud pública relacionadas con la gestión de la propagación en zonas de alta densidad demográfica y se analizarán algunos de los principales desafíos de salud pública a los que se enfrentan las comunidades y las autoridades locales en el transcurso de los acontecimientos, incluida la gestión de las medidas y restricciones y sus repercusiones.</a:t>
            </a:r>
            <a:endParaRPr lang="en-US" sz="2400" b="0" strike="noStrike" spc="-1">
              <a:latin typeface="Arial"/>
            </a:endParaRPr>
          </a:p>
          <a:p>
            <a:pPr marL="357120">
              <a:lnSpc>
                <a:spcPct val="110000"/>
              </a:lnSpc>
              <a:spcBef>
                <a:spcPts val="1001"/>
              </a:spcBef>
              <a:tabLst>
                <a:tab pos="0" algn="l"/>
              </a:tabLst>
            </a:pPr>
            <a:endParaRPr lang="en-US" sz="2400" b="0" strike="noStrike" spc="-1">
              <a:latin typeface="Arial"/>
            </a:endParaRPr>
          </a:p>
          <a:p>
            <a:pPr marL="228600" indent="-228240">
              <a:lnSpc>
                <a:spcPct val="110000"/>
              </a:lnSpc>
              <a:spcBef>
                <a:spcPts val="1001"/>
              </a:spcBef>
              <a:tabLst>
                <a:tab pos="0" algn="l"/>
              </a:tabLst>
            </a:pPr>
            <a:r>
              <a:rPr lang="es-ES" sz="2400" b="1" strike="noStrike" spc="-1">
                <a:solidFill>
                  <a:srgbClr val="000000"/>
                </a:solidFill>
                <a:latin typeface="Calibri"/>
              </a:rPr>
              <a:t>Objetivos específicos</a:t>
            </a:r>
            <a:endParaRPr lang="en-US" sz="2400" b="0" strike="noStrike" spc="-1">
              <a:latin typeface="Arial"/>
            </a:endParaRPr>
          </a:p>
          <a:p>
            <a:pPr marL="714240" indent="-356760">
              <a:lnSpc>
                <a:spcPct val="110000"/>
              </a:lnSpc>
              <a:spcBef>
                <a:spcPts val="1001"/>
              </a:spcBef>
              <a:tabLst>
                <a:tab pos="0" algn="l"/>
              </a:tabLst>
            </a:pPr>
            <a:r>
              <a:rPr lang="es-ES" sz="2400" b="0" strike="noStrike" spc="-1">
                <a:solidFill>
                  <a:srgbClr val="000000"/>
                </a:solidFill>
                <a:latin typeface="Calibri"/>
              </a:rPr>
              <a:t>El ejercicio proporcionará un foro seguro para analizar:</a:t>
            </a:r>
            <a:endParaRPr lang="en-US" sz="2400" b="0" strike="noStrike" spc="-1">
              <a:latin typeface="Arial"/>
            </a:endParaRPr>
          </a:p>
          <a:p>
            <a:pPr marL="714240" indent="-356760">
              <a:lnSpc>
                <a:spcPct val="110000"/>
              </a:lnSpc>
              <a:spcBef>
                <a:spcPts val="1001"/>
              </a:spcBef>
              <a:buClr>
                <a:srgbClr val="000000"/>
              </a:buClr>
              <a:buFont typeface="Calibri Light"/>
              <a:buAutoNum type="arabicPeriod"/>
              <a:tabLst>
                <a:tab pos="0" algn="l"/>
              </a:tabLst>
            </a:pPr>
            <a:r>
              <a:rPr lang="es-ES" sz="2400" b="0" strike="noStrike" spc="-1">
                <a:solidFill>
                  <a:srgbClr val="000000"/>
                </a:solidFill>
                <a:latin typeface="Calibri"/>
              </a:rPr>
              <a:t>distintas medidas integrales de salud pública;</a:t>
            </a:r>
            <a:endParaRPr lang="en-US" sz="2400" b="0" strike="noStrike" spc="-1">
              <a:latin typeface="Arial"/>
            </a:endParaRPr>
          </a:p>
          <a:p>
            <a:pPr marL="714240" indent="-356760">
              <a:lnSpc>
                <a:spcPct val="110000"/>
              </a:lnSpc>
              <a:spcBef>
                <a:spcPts val="1001"/>
              </a:spcBef>
              <a:buClr>
                <a:srgbClr val="000000"/>
              </a:buClr>
              <a:buFont typeface="Calibri Light"/>
              <a:buAutoNum type="arabicPeriod"/>
              <a:tabLst>
                <a:tab pos="0" algn="l"/>
              </a:tabLst>
            </a:pPr>
            <a:r>
              <a:rPr lang="es-ES" sz="2400" b="0" strike="noStrike" spc="-1">
                <a:solidFill>
                  <a:srgbClr val="000000"/>
                </a:solidFill>
                <a:latin typeface="Calibri"/>
              </a:rPr>
              <a:t>el mantenimiento de los servicios de salud y la infraestructura vital;</a:t>
            </a:r>
            <a:endParaRPr lang="en-US" sz="2400" b="0" strike="noStrike" spc="-1">
              <a:latin typeface="Arial"/>
            </a:endParaRPr>
          </a:p>
          <a:p>
            <a:pPr marL="714240" indent="-356760">
              <a:lnSpc>
                <a:spcPct val="110000"/>
              </a:lnSpc>
              <a:spcBef>
                <a:spcPts val="1001"/>
              </a:spcBef>
              <a:buClr>
                <a:srgbClr val="000000"/>
              </a:buClr>
              <a:buFont typeface="Calibri Light"/>
              <a:buAutoNum type="arabicPeriod"/>
              <a:tabLst>
                <a:tab pos="0" algn="l"/>
              </a:tabLst>
            </a:pPr>
            <a:r>
              <a:rPr lang="es-ES" sz="2400" b="0" strike="noStrike" spc="-1">
                <a:solidFill>
                  <a:srgbClr val="000000"/>
                </a:solidFill>
                <a:latin typeface="Calibri"/>
              </a:rPr>
              <a:t>las comunicaciones de riesgo, incluida la gestión de la información inexacta y malintencionada;</a:t>
            </a:r>
            <a:endParaRPr lang="en-US" sz="2400" b="0" strike="noStrike" spc="-1">
              <a:latin typeface="Arial"/>
            </a:endParaRPr>
          </a:p>
          <a:p>
            <a:pPr marL="714240" indent="-356760">
              <a:lnSpc>
                <a:spcPct val="110000"/>
              </a:lnSpc>
              <a:spcBef>
                <a:spcPts val="1001"/>
              </a:spcBef>
              <a:buClr>
                <a:srgbClr val="000000"/>
              </a:buClr>
              <a:buFont typeface="Calibri Light"/>
              <a:buAutoNum type="arabicPeriod"/>
              <a:tabLst>
                <a:tab pos="0" algn="l"/>
              </a:tabLst>
            </a:pPr>
            <a:r>
              <a:rPr lang="es-ES" sz="2400" b="0" strike="noStrike" spc="-1">
                <a:solidFill>
                  <a:srgbClr val="000000"/>
                </a:solidFill>
                <a:latin typeface="Calibri"/>
              </a:rPr>
              <a:t>la limitación de las repercusiones sociales y económicas;</a:t>
            </a:r>
            <a:endParaRPr lang="en-US" sz="2400" b="0" strike="noStrike" spc="-1">
              <a:latin typeface="Arial"/>
            </a:endParaRPr>
          </a:p>
          <a:p>
            <a:pPr marL="714240" indent="-356760">
              <a:lnSpc>
                <a:spcPct val="110000"/>
              </a:lnSpc>
              <a:spcBef>
                <a:spcPts val="1001"/>
              </a:spcBef>
              <a:buClr>
                <a:srgbClr val="000000"/>
              </a:buClr>
              <a:buFont typeface="Calibri Light"/>
              <a:buAutoNum type="arabicPeriod"/>
              <a:tabLst>
                <a:tab pos="0" algn="l"/>
              </a:tabLst>
            </a:pPr>
            <a:r>
              <a:rPr lang="es-ES" sz="2400" b="0" strike="noStrike" spc="-1">
                <a:solidFill>
                  <a:srgbClr val="000000"/>
                </a:solidFill>
                <a:latin typeface="Calibri"/>
              </a:rPr>
              <a:t>el alivio de las restricciones y el avance hacia la recuperación.</a:t>
            </a:r>
            <a:endParaRPr lang="en-US" sz="2400" b="0" strike="noStrike" spc="-1">
              <a:latin typeface="Arial"/>
            </a:endParaRPr>
          </a:p>
          <a:p>
            <a:pPr>
              <a:lnSpc>
                <a:spcPct val="90000"/>
              </a:lnSpc>
              <a:spcBef>
                <a:spcPts val="1001"/>
              </a:spcBef>
              <a:tabLst>
                <a:tab pos="0" algn="l"/>
              </a:tabLst>
            </a:pPr>
            <a:endParaRPr lang="en-US"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TotalTime>
  <Words>6061</Words>
  <Application>Microsoft Office PowerPoint</Application>
  <PresentationFormat>Panorámica</PresentationFormat>
  <Paragraphs>373</Paragraphs>
  <Slides>29</Slides>
  <Notes>21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29</vt:i4>
      </vt:variant>
    </vt:vector>
  </HeadingPairs>
  <TitlesOfParts>
    <vt:vector size="39" baseType="lpstr">
      <vt:lpstr>Arial</vt:lpstr>
      <vt:lpstr>Calibri</vt:lpstr>
      <vt:lpstr>Calibri Light</vt:lpstr>
      <vt:lpstr>Roboto</vt:lpstr>
      <vt:lpstr>StarSymbol</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CORONAVIRUS  (COVID-19)</dc:title>
  <dc:subject/>
  <dc:creator>Allan Bell</dc:creator>
  <dc:description/>
  <cp:lastModifiedBy>RICARDO J. LEGUIZAMON ACOSTA</cp:lastModifiedBy>
  <cp:revision>86</cp:revision>
  <dcterms:created xsi:type="dcterms:W3CDTF">2020-04-14T13:52:56Z</dcterms:created>
  <dcterms:modified xsi:type="dcterms:W3CDTF">2021-11-11T05:02:41Z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0x0101004B8C5FCD04D76B4F9E83E1FFDAAD0434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29</vt:i4>
  </property>
</Properties>
</file>