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59"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5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A8A1BF4-5BBF-4F40-8AD1-3682B6F91E84}"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6400" cy="3086100"/>
          </a:xfrm>
          <a:prstGeom prst="rect">
            <a:avLst/>
          </a:prstGeom>
        </p:spPr>
      </p:sp>
      <p:sp>
        <p:nvSpPr>
          <p:cNvPr id="182"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r>
              <a:rPr lang="es" sz="1200" b="1" strike="noStrike" spc="-1">
                <a:latin typeface="Calibri"/>
                <a:ea typeface="Calibri"/>
              </a:rPr>
              <a:t>La finalidad</a:t>
            </a:r>
            <a:r>
              <a:rPr lang="es" sz="1200" b="0" strike="noStrike" spc="-1">
                <a:latin typeface="Calibri"/>
                <a:ea typeface="Calibri"/>
              </a:rPr>
              <a:t> de este ejercicio de simulación teórico es examinar distintas cuestiones críticas en los entornos urbanos a medida que la pandemia se convierte en una enfermedad infecciosa común que puede tener per</a:t>
            </a:r>
            <a:r>
              <a:rPr lang="en-US" sz="1200" b="0" strike="noStrike" spc="-1">
                <a:latin typeface="Calibri"/>
                <a:ea typeface="Calibri"/>
              </a:rPr>
              <a:t>i</a:t>
            </a:r>
            <a:r>
              <a:rPr lang="es" sz="1200" b="0" strike="noStrike" spc="-1">
                <a:latin typeface="Calibri"/>
                <a:ea typeface="Calibri"/>
              </a:rPr>
              <a:t>odos de mayor propagación en los que aumente el número de personas afectadas.</a:t>
            </a:r>
            <a:endParaRPr lang="en-US" sz="1200" b="0" strike="noStrike" spc="-1">
              <a:latin typeface="Arial"/>
            </a:endParaRPr>
          </a:p>
          <a:p>
            <a:pPr>
              <a:lnSpc>
                <a:spcPct val="100000"/>
              </a:lnSpc>
            </a:pPr>
            <a:r>
              <a:rPr lang="es" sz="1200" b="0" strike="noStrike" spc="-1">
                <a:latin typeface="Calibri"/>
                <a:ea typeface="Calibri"/>
              </a:rPr>
              <a:t> </a:t>
            </a:r>
            <a:endParaRPr lang="en-US" sz="1200" b="0" strike="noStrike" spc="-1">
              <a:latin typeface="Arial"/>
            </a:endParaRPr>
          </a:p>
          <a:p>
            <a:pPr>
              <a:lnSpc>
                <a:spcPct val="100000"/>
              </a:lnSpc>
            </a:pPr>
            <a:r>
              <a:rPr lang="es" sz="1200" b="1" strike="noStrike" spc="-1">
                <a:latin typeface="Calibri"/>
                <a:ea typeface="Calibri"/>
              </a:rPr>
              <a:t>Alcance</a:t>
            </a:r>
            <a:endParaRPr lang="en-US" sz="1200" b="0" strike="noStrike" spc="-1">
              <a:latin typeface="Arial"/>
            </a:endParaRPr>
          </a:p>
          <a:p>
            <a:pPr>
              <a:lnSpc>
                <a:spcPct val="100000"/>
              </a:lnSpc>
            </a:pPr>
            <a:r>
              <a:rPr lang="es" sz="1200" b="0" strike="noStrike" spc="-1">
                <a:latin typeface="Calibri"/>
                <a:ea typeface="Calibri"/>
              </a:rPr>
              <a:t>En este ejercicio se examinarán diferentes estrategias de salud pública relacionadas con la gestión de la propagación en zonas de alta densidad demográfica y se analizarán algunos de los principales desafíos de salud pública a los que se enfrentan las comunidades y las autoridades locales con el transcurso de los acontecimientos, incluida la gestión de las medidas y restricciones y sus repercusiones.</a:t>
            </a:r>
            <a:endParaRPr lang="en-US" sz="1200" b="0" strike="noStrike" spc="-1">
              <a:latin typeface="Arial"/>
            </a:endParaRPr>
          </a:p>
          <a:p>
            <a:pPr>
              <a:lnSpc>
                <a:spcPct val="100000"/>
              </a:lnSpc>
            </a:pPr>
            <a:r>
              <a:rPr lang="es" sz="1200" b="0" strike="noStrike" spc="-1">
                <a:latin typeface="Calibri"/>
                <a:ea typeface="Calibri"/>
              </a:rPr>
              <a:t> </a:t>
            </a:r>
            <a:endParaRPr lang="en-US" sz="1200" b="0" strike="noStrike" spc="-1">
              <a:latin typeface="Arial"/>
            </a:endParaRPr>
          </a:p>
          <a:p>
            <a:pPr>
              <a:lnSpc>
                <a:spcPct val="100000"/>
              </a:lnSpc>
            </a:pPr>
            <a:r>
              <a:rPr lang="es" sz="1200" b="1" strike="noStrike" spc="-1">
                <a:latin typeface="Calibri"/>
                <a:ea typeface="Calibri"/>
              </a:rPr>
              <a:t>Objetivos específicos</a:t>
            </a:r>
            <a:endParaRPr lang="en-US" sz="1200" b="0" strike="noStrike" spc="-1">
              <a:latin typeface="Arial"/>
            </a:endParaRPr>
          </a:p>
          <a:p>
            <a:pPr>
              <a:lnSpc>
                <a:spcPct val="100000"/>
              </a:lnSpc>
            </a:pPr>
            <a:r>
              <a:rPr lang="es" sz="1200" b="0" strike="noStrike" spc="-1">
                <a:latin typeface="Calibri"/>
                <a:ea typeface="Calibri"/>
              </a:rPr>
              <a:t>El ejercicio proporcionará un foro seguro para analizar:</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distintas medidas integrales de salud pública;</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el mantenimiento de los servicios de salud y la infraestructura vital;</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las comunicaciones de riesgo, incluida la gestión de documentación inexacta y malintencionada;</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la limitación de las repercusiones sociales y económicas;</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el alivio de las restricciones y el avance hacia la recuperación.</a:t>
            </a:r>
            <a:endParaRPr lang="en-US" sz="1200" b="0" strike="noStrike" spc="-1">
              <a:latin typeface="Arial"/>
            </a:endParaRPr>
          </a:p>
          <a:p>
            <a:pPr>
              <a:lnSpc>
                <a:spcPct val="100000"/>
              </a:lnSpc>
              <a:tabLst>
                <a:tab pos="457200" algn="l"/>
              </a:tabLst>
            </a:pPr>
            <a:r>
              <a:rPr lang="es" sz="1200" b="0" strike="noStrike" spc="-1">
                <a:latin typeface="Calibri"/>
                <a:ea typeface="Calibri"/>
              </a:rPr>
              <a:t> </a:t>
            </a:r>
            <a:endParaRPr lang="en-US" sz="1200" b="0" strike="noStrike" spc="-1">
              <a:latin typeface="Arial"/>
            </a:endParaRPr>
          </a:p>
          <a:p>
            <a:pPr>
              <a:lnSpc>
                <a:spcPct val="100000"/>
              </a:lnSpc>
              <a:tabLst>
                <a:tab pos="457200" algn="l"/>
              </a:tabLst>
            </a:pPr>
            <a:r>
              <a:rPr lang="es" sz="1200" b="0" strike="noStrike" spc="-1">
                <a:latin typeface="Calibri"/>
                <a:ea typeface="Calibri"/>
              </a:rPr>
              <a:t>El </a:t>
            </a:r>
            <a:r>
              <a:rPr lang="es" sz="1200" b="1" strike="noStrike" spc="-1">
                <a:latin typeface="Calibri"/>
                <a:ea typeface="Calibri"/>
              </a:rPr>
              <a:t>público objetivo</a:t>
            </a:r>
            <a:r>
              <a:rPr lang="es" sz="1200" b="0" strike="noStrike" spc="-1">
                <a:latin typeface="Calibri"/>
                <a:ea typeface="Calibri"/>
              </a:rPr>
              <a:t> son los dirigentes municipales y comunitarios, los encargados de la formulación de políticas urbanas y expertos técnicos de diferentes sectores.</a:t>
            </a:r>
            <a:endParaRPr lang="en-US" sz="1200" b="0" strike="noStrike" spc="-1">
              <a:latin typeface="Arial"/>
            </a:endParaRPr>
          </a:p>
          <a:p>
            <a:pPr>
              <a:lnSpc>
                <a:spcPct val="100000"/>
              </a:lnSpc>
              <a:tabLst>
                <a:tab pos="457200" algn="l"/>
              </a:tabLst>
            </a:pPr>
            <a:endParaRPr lang="en-US" sz="1200" b="0" strike="noStrike" spc="-1">
              <a:latin typeface="Arial"/>
            </a:endParaRPr>
          </a:p>
          <a:p>
            <a:pPr>
              <a:lnSpc>
                <a:spcPct val="100000"/>
              </a:lnSpc>
              <a:tabLst>
                <a:tab pos="457200" algn="l"/>
              </a:tabLst>
            </a:pPr>
            <a:r>
              <a:rPr lang="es" sz="1200" b="0" strike="noStrike" spc="-1">
                <a:latin typeface="Calibri"/>
                <a:ea typeface="Calibri"/>
              </a:rPr>
              <a:t>Con el fin de dejar </a:t>
            </a:r>
            <a:r>
              <a:rPr lang="es" sz="1200" b="1" strike="noStrike" spc="-1">
                <a:latin typeface="Calibri"/>
                <a:ea typeface="Calibri"/>
              </a:rPr>
              <a:t>tiempo suficiente</a:t>
            </a:r>
            <a:r>
              <a:rPr lang="es" sz="1200" b="0" strike="noStrike" spc="-1">
                <a:latin typeface="Calibri"/>
                <a:ea typeface="Calibri"/>
              </a:rPr>
              <a:t>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lang="en-US" sz="1200" b="0" strike="noStrike" spc="-1">
              <a:latin typeface="Arial"/>
            </a:endParaRPr>
          </a:p>
          <a:p>
            <a:pPr>
              <a:lnSpc>
                <a:spcPct val="100000"/>
              </a:lnSpc>
              <a:tabLst>
                <a:tab pos="457200" algn="l"/>
              </a:tabLst>
            </a:pPr>
            <a:endParaRPr lang="en-US" sz="1200" b="0" strike="noStrike" spc="-1">
              <a:latin typeface="Arial"/>
            </a:endParaRPr>
          </a:p>
        </p:txBody>
      </p:sp>
      <p:sp>
        <p:nvSpPr>
          <p:cNvPr id="183"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C74BCC82-D1C7-4009-A389-DEF16AE3A7D1}"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6400" cy="3086100"/>
          </a:xfrm>
          <a:prstGeom prst="rect">
            <a:avLst/>
          </a:prstGeom>
        </p:spPr>
      </p:sp>
      <p:sp>
        <p:nvSpPr>
          <p:cNvPr id="20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7"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2967178E-9F67-45C7-BC05-4379D7FBD397}"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685800" y="1143000"/>
            <a:ext cx="5486400" cy="3086100"/>
          </a:xfrm>
          <a:prstGeom prst="rect">
            <a:avLst/>
          </a:prstGeom>
        </p:spPr>
      </p:sp>
      <p:sp>
        <p:nvSpPr>
          <p:cNvPr id="20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10"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9873B52-5927-406D-8719-3A1B17C25283}"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685800" y="1143000"/>
            <a:ext cx="5486400" cy="3086100"/>
          </a:xfrm>
          <a:prstGeom prst="rect">
            <a:avLst/>
          </a:prstGeom>
        </p:spPr>
      </p:sp>
      <p:sp>
        <p:nvSpPr>
          <p:cNvPr id="21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13"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9E42E43-6EA6-4A5B-8FA7-2E6F1800AE63}"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6400" cy="3086100"/>
          </a:xfrm>
          <a:prstGeom prst="rect">
            <a:avLst/>
          </a:prstGeom>
        </p:spPr>
      </p:sp>
      <p:sp>
        <p:nvSpPr>
          <p:cNvPr id="18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17000"/>
              </a:lnSpc>
            </a:pPr>
            <a:r>
              <a:rPr lang="es" sz="1200" b="0" strike="noStrike" spc="-1">
                <a:latin typeface="Roboto"/>
                <a:ea typeface="Roboto"/>
              </a:rPr>
              <a:t>Bienvenida a cargo de un alto funcionario. </a:t>
            </a:r>
            <a:endParaRPr lang="en-US" sz="1200" b="0" strike="noStrike" spc="-1">
              <a:latin typeface="Arial"/>
            </a:endParaRPr>
          </a:p>
          <a:p>
            <a:pPr marL="216000" indent="-216000">
              <a:lnSpc>
                <a:spcPct val="117000"/>
              </a:lnSpc>
            </a:pPr>
            <a:r>
              <a:rPr lang="es" sz="1200" b="0" strike="noStrike" spc="-1">
                <a:latin typeface="Roboto"/>
                <a:ea typeface="Roboto"/>
              </a:rPr>
              <a:t>Presente el equipo de facilitación para comenzar las presentaciones en la sala.</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s" sz="1200" b="0" strike="noStrike" spc="-1">
                <a:latin typeface="Calibri"/>
                <a:ea typeface="Times New Roman"/>
              </a:rPr>
              <a:t>Datos del país y poblaciones en riesgo o focos. </a:t>
            </a:r>
            <a:endParaRPr lang="en-US" sz="1200" b="0" strike="noStrike" spc="-1">
              <a:latin typeface="Arial"/>
            </a:endParaRPr>
          </a:p>
          <a:p>
            <a:pPr marL="216000" indent="-216000">
              <a:lnSpc>
                <a:spcPct val="100000"/>
              </a:lnSpc>
            </a:pPr>
            <a:r>
              <a:rPr lang="es" sz="1200" b="0" strike="noStrike" spc="-1">
                <a:latin typeface="Calibri"/>
                <a:ea typeface="Times New Roman"/>
              </a:rPr>
              <a:t>Esta parte puede ser de mucha ayuda para contextualizar la simulación.</a:t>
            </a:r>
            <a:endParaRPr lang="en-US" sz="1200" b="0" strike="noStrike" spc="-1">
              <a:latin typeface="Arial"/>
            </a:endParaRPr>
          </a:p>
        </p:txBody>
      </p:sp>
      <p:sp>
        <p:nvSpPr>
          <p:cNvPr id="186"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7C722101-BAC9-4C42-867B-C74306F28D1C}"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6400" cy="3086100"/>
          </a:xfrm>
          <a:prstGeom prst="rect">
            <a:avLst/>
          </a:prstGeom>
        </p:spPr>
      </p:sp>
      <p:sp>
        <p:nvSpPr>
          <p:cNvPr id="18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s" sz="2000" b="0" strike="noStrike" spc="-1">
                <a:latin typeface="Arial"/>
              </a:rPr>
              <a:t>Con el fin de dejar tiempo suficiente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lang="en-US" sz="2000" b="0" strike="noStrike" spc="-1">
              <a:latin typeface="Arial"/>
            </a:endParaRPr>
          </a:p>
        </p:txBody>
      </p:sp>
      <p:sp>
        <p:nvSpPr>
          <p:cNvPr id="189"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A9EBC07D-DCD9-4CD3-BD13-CC0D2BDC46AF}"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6400" cy="3086100"/>
          </a:xfrm>
          <a:prstGeom prst="rect">
            <a:avLst/>
          </a:prstGeom>
        </p:spPr>
      </p:sp>
      <p:sp>
        <p:nvSpPr>
          <p:cNvPr id="19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17000"/>
              </a:lnSpc>
            </a:pPr>
            <a:r>
              <a:rPr lang="es" sz="2000" b="0" strike="noStrike" spc="-1">
                <a:latin typeface="Roboto"/>
                <a:ea typeface="Roboto"/>
              </a:rPr>
              <a:t>El facilitador resaltará los beneficios de poner a prueba los planes y de practicar cuando no hay vidas en juego, y lo que es más importante: que se trata de un entorno de aprendizaje seguro.</a:t>
            </a:r>
            <a:endParaRPr lang="en-US" sz="2000" b="0" strike="noStrike" spc="-1">
              <a:latin typeface="Arial"/>
            </a:endParaRPr>
          </a:p>
          <a:p>
            <a:pPr marL="216000" indent="-216000">
              <a:lnSpc>
                <a:spcPct val="117000"/>
              </a:lnSpc>
            </a:pPr>
            <a:endParaRPr lang="en-US" sz="2000" b="0" strike="noStrike" spc="-1">
              <a:latin typeface="Arial"/>
            </a:endParaRPr>
          </a:p>
          <a:p>
            <a:pPr marL="171360" indent="-171000">
              <a:lnSpc>
                <a:spcPct val="117000"/>
              </a:lnSpc>
              <a:tabLst>
                <a:tab pos="0" algn="l"/>
              </a:tabLst>
            </a:pPr>
            <a:r>
              <a:rPr lang="es" sz="2000" b="0" strike="noStrike" spc="-1">
                <a:latin typeface="Roboto"/>
                <a:ea typeface="Roboto"/>
              </a:rPr>
              <a:t>Esta diapositiva contiene un resumen general del ejercicio de simulación </a:t>
            </a:r>
            <a:endParaRPr lang="en-US" sz="2000" b="0" strike="noStrike" spc="-1">
              <a:latin typeface="Arial"/>
            </a:endParaRPr>
          </a:p>
          <a:p>
            <a:pPr marL="171360" indent="-171000">
              <a:lnSpc>
                <a:spcPct val="117000"/>
              </a:lnSpc>
              <a:tabLst>
                <a:tab pos="0" algn="l"/>
              </a:tabLst>
            </a:pPr>
            <a:r>
              <a:rPr lang="es" sz="1400" b="0" strike="noStrike" spc="-1">
                <a:latin typeface="+mn-lt"/>
                <a:ea typeface="Calibri"/>
              </a:rPr>
              <a:t>Hay muchas definiciones de ejercicio…</a:t>
            </a:r>
            <a:endParaRPr lang="en-US" sz="1400" b="0" strike="noStrike" spc="-1">
              <a:latin typeface="Arial"/>
            </a:endParaRPr>
          </a:p>
          <a:p>
            <a:pPr marL="171360" indent="-171000">
              <a:lnSpc>
                <a:spcPct val="115000"/>
              </a:lnSpc>
              <a:tabLst>
                <a:tab pos="0" algn="l"/>
              </a:tabLst>
            </a:pPr>
            <a:r>
              <a:rPr lang="es" sz="1400" b="0" strike="noStrike" spc="-1">
                <a:latin typeface="+mn-lt"/>
                <a:ea typeface="Calibri"/>
              </a:rPr>
              <a:t>Lo más importante es que se trata de un entorno de aprendizaje seguro para evaluar y reforzar los sistemas, los planes y las personas.</a:t>
            </a:r>
            <a:endParaRPr lang="en-US" sz="1400" b="0" strike="noStrike" spc="-1">
              <a:latin typeface="Arial"/>
            </a:endParaRPr>
          </a:p>
          <a:p>
            <a:pPr marL="171360" indent="-171000">
              <a:lnSpc>
                <a:spcPct val="115000"/>
              </a:lnSpc>
              <a:tabLst>
                <a:tab pos="0" algn="l"/>
              </a:tabLst>
            </a:pPr>
            <a:r>
              <a:rPr lang="es" sz="1400" b="0" strike="noStrike" spc="-1">
                <a:latin typeface="+mn-lt"/>
                <a:ea typeface="Calibri"/>
              </a:rPr>
              <a:t>Las metodologías son adaptables y redimensionables y se pueden utilizar actividades de formación sencillas o complejas.</a:t>
            </a:r>
            <a:endParaRPr lang="en-US" sz="1400" b="0" strike="noStrike" spc="-1">
              <a:latin typeface="Arial"/>
            </a:endParaRPr>
          </a:p>
          <a:p>
            <a:pPr marL="171360" indent="-171000">
              <a:lnSpc>
                <a:spcPct val="117000"/>
              </a:lnSpc>
              <a:tabLst>
                <a:tab pos="0" algn="l"/>
              </a:tabLst>
            </a:pPr>
            <a:endParaRPr lang="en-US" sz="1400" b="0" strike="noStrike" spc="-1">
              <a:latin typeface="Arial"/>
            </a:endParaRPr>
          </a:p>
          <a:p>
            <a:pPr marL="171360" indent="-171000">
              <a:lnSpc>
                <a:spcPct val="100000"/>
              </a:lnSpc>
              <a:tabLst>
                <a:tab pos="0" algn="l"/>
              </a:tabLst>
            </a:pPr>
            <a:r>
              <a:rPr lang="es" sz="1050" b="0" strike="noStrike" spc="-1">
                <a:latin typeface="+mn-lt"/>
                <a:ea typeface="Calibri"/>
              </a:rPr>
              <a:t>[1]</a:t>
            </a:r>
            <a:r>
              <a:rPr lang="es" sz="2000" b="0" strike="noStrike" spc="-1">
                <a:latin typeface="+mn-lt"/>
                <a:ea typeface="Calibri"/>
              </a:rPr>
              <a:t> Elena Skryabina y otros (diciembre de 2016). What is the value of health emergency preparedness exercises?</a:t>
            </a:r>
            <a:r>
              <a:rPr lang="es" sz="2000" b="0" i="1" strike="noStrike" spc="-1">
                <a:latin typeface="+mn-lt"/>
                <a:ea typeface="Calibri"/>
              </a:rPr>
              <a:t> International Journal of Disaster Risk Reduction</a:t>
            </a:r>
            <a:endParaRPr lang="en-US" sz="2000" b="0" strike="noStrike" spc="-1">
              <a:latin typeface="Arial"/>
            </a:endParaRPr>
          </a:p>
          <a:p>
            <a:pPr marL="171360" indent="-171000">
              <a:lnSpc>
                <a:spcPct val="100000"/>
              </a:lnSpc>
              <a:tabLst>
                <a:tab pos="0" algn="l"/>
              </a:tabLst>
            </a:pPr>
            <a:endParaRPr lang="en-US" sz="2000" b="0" strike="noStrike" spc="-1">
              <a:latin typeface="Arial"/>
            </a:endParaRPr>
          </a:p>
        </p:txBody>
      </p:sp>
      <p:sp>
        <p:nvSpPr>
          <p:cNvPr id="192"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42361CCB-F36A-4BBB-9190-0CD07E131D4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6400" cy="3086100"/>
          </a:xfrm>
          <a:prstGeom prst="rect">
            <a:avLst/>
          </a:prstGeom>
        </p:spPr>
      </p:sp>
      <p:sp>
        <p:nvSpPr>
          <p:cNvPr id="19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17000"/>
              </a:lnSpc>
            </a:pPr>
            <a:r>
              <a:rPr lang="es" sz="2000" b="0" strike="noStrike" spc="-1">
                <a:latin typeface="Roboto"/>
                <a:ea typeface="Roboto"/>
              </a:rPr>
              <a:t>El facilitador resaltará los beneficios de poner a prueba los planes y de practicar cuando no hay vidas en juego, y lo que es más importante: que se trata de un entorno de aprendizaje seguro.</a:t>
            </a:r>
            <a:endParaRPr lang="en-US" sz="2000" b="0" strike="noStrike" spc="-1">
              <a:latin typeface="Arial"/>
            </a:endParaRPr>
          </a:p>
          <a:p>
            <a:pPr marL="216000" indent="-216000">
              <a:lnSpc>
                <a:spcPct val="117000"/>
              </a:lnSpc>
            </a:pPr>
            <a:endParaRPr lang="en-US" sz="2000" b="0" strike="noStrike" spc="-1">
              <a:latin typeface="Arial"/>
            </a:endParaRPr>
          </a:p>
          <a:p>
            <a:pPr marL="171360" indent="-171000">
              <a:lnSpc>
                <a:spcPct val="117000"/>
              </a:lnSpc>
              <a:tabLst>
                <a:tab pos="0" algn="l"/>
              </a:tabLst>
            </a:pPr>
            <a:r>
              <a:rPr lang="es" sz="2000" b="0" strike="noStrike" spc="-1">
                <a:latin typeface="Roboto"/>
                <a:ea typeface="Roboto"/>
              </a:rPr>
              <a:t>Esta diapositiva contiene un resumen general del ejercicio de simulación </a:t>
            </a:r>
            <a:endParaRPr lang="en-US" sz="2000" b="0" strike="noStrike" spc="-1">
              <a:latin typeface="Arial"/>
            </a:endParaRPr>
          </a:p>
          <a:p>
            <a:pPr marL="171360" indent="-171000">
              <a:lnSpc>
                <a:spcPct val="117000"/>
              </a:lnSpc>
              <a:tabLst>
                <a:tab pos="0" algn="l"/>
              </a:tabLst>
            </a:pPr>
            <a:r>
              <a:rPr lang="es" sz="1400" b="0" strike="noStrike" spc="-1">
                <a:latin typeface="+mn-lt"/>
                <a:ea typeface="Calibri"/>
              </a:rPr>
              <a:t>Hay muchas definiciones de ejercicio…</a:t>
            </a:r>
            <a:endParaRPr lang="en-US" sz="1400" b="0" strike="noStrike" spc="-1">
              <a:latin typeface="Arial"/>
            </a:endParaRPr>
          </a:p>
          <a:p>
            <a:pPr marL="171360" indent="-171000">
              <a:lnSpc>
                <a:spcPct val="115000"/>
              </a:lnSpc>
              <a:tabLst>
                <a:tab pos="0" algn="l"/>
              </a:tabLst>
            </a:pPr>
            <a:r>
              <a:rPr lang="es" sz="1400" b="0" strike="noStrike" spc="-1">
                <a:latin typeface="+mn-lt"/>
                <a:ea typeface="Calibri"/>
              </a:rPr>
              <a:t>Lo más importante es que se trata de un entorno de aprendizaje seguro para evaluar y reforzar los sistemas, los planes y las personas.</a:t>
            </a:r>
            <a:endParaRPr lang="en-US" sz="1400" b="0" strike="noStrike" spc="-1">
              <a:latin typeface="Arial"/>
            </a:endParaRPr>
          </a:p>
          <a:p>
            <a:pPr marL="171360" indent="-171000">
              <a:lnSpc>
                <a:spcPct val="115000"/>
              </a:lnSpc>
              <a:tabLst>
                <a:tab pos="0" algn="l"/>
              </a:tabLst>
            </a:pPr>
            <a:r>
              <a:rPr lang="es" sz="1400" b="0" strike="noStrike" spc="-1">
                <a:latin typeface="+mn-lt"/>
                <a:ea typeface="Calibri"/>
              </a:rPr>
              <a:t>Las metodologías son adaptables y redimensionables y se pueden utilizar actividades de formación sencillas o complejas.</a:t>
            </a:r>
            <a:endParaRPr lang="en-US" sz="1400" b="0" strike="noStrike" spc="-1">
              <a:latin typeface="Arial"/>
            </a:endParaRPr>
          </a:p>
          <a:p>
            <a:pPr marL="171360" indent="-171000">
              <a:lnSpc>
                <a:spcPct val="117000"/>
              </a:lnSpc>
              <a:tabLst>
                <a:tab pos="0" algn="l"/>
              </a:tabLst>
            </a:pPr>
            <a:endParaRPr lang="en-US" sz="1400" b="0" strike="noStrike" spc="-1">
              <a:latin typeface="Arial"/>
            </a:endParaRPr>
          </a:p>
          <a:p>
            <a:pPr marL="171360" indent="-171000">
              <a:lnSpc>
                <a:spcPct val="100000"/>
              </a:lnSpc>
              <a:tabLst>
                <a:tab pos="0" algn="l"/>
              </a:tabLst>
            </a:pPr>
            <a:r>
              <a:rPr lang="es" sz="1050" b="0" strike="noStrike" spc="-1">
                <a:latin typeface="+mn-lt"/>
                <a:ea typeface="Calibri"/>
              </a:rPr>
              <a:t>[1]</a:t>
            </a:r>
            <a:r>
              <a:rPr lang="es" sz="2000" b="0" strike="noStrike" spc="-1">
                <a:latin typeface="+mn-lt"/>
                <a:ea typeface="Calibri"/>
              </a:rPr>
              <a:t> Elena Skryabina y otros (diciembre de 2016). What is the value of health emergency preparedness exercises?</a:t>
            </a:r>
            <a:r>
              <a:rPr lang="es" sz="2000" b="0" i="1" strike="noStrike" spc="-1">
                <a:latin typeface="+mn-lt"/>
                <a:ea typeface="Calibri"/>
              </a:rPr>
              <a:t> International Journal of Disaster Risk Reduction</a:t>
            </a:r>
            <a:endParaRPr lang="en-US" sz="2000" b="0" strike="noStrike" spc="-1">
              <a:latin typeface="Arial"/>
            </a:endParaRPr>
          </a:p>
          <a:p>
            <a:pPr marL="171360" indent="-171000">
              <a:lnSpc>
                <a:spcPct val="100000"/>
              </a:lnSpc>
              <a:tabLst>
                <a:tab pos="0" algn="l"/>
              </a:tabLst>
            </a:pPr>
            <a:endParaRPr lang="en-US" sz="2000" b="0" strike="noStrike" spc="-1">
              <a:latin typeface="Arial"/>
            </a:endParaRPr>
          </a:p>
        </p:txBody>
      </p:sp>
      <p:sp>
        <p:nvSpPr>
          <p:cNvPr id="192"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42361CCB-F36A-4BBB-9190-0CD07E131D43}" type="slidenum">
              <a:rPr lang="en-US" sz="1200" b="0" strike="noStrike" spc="-1">
                <a:latin typeface="Times New Roman"/>
              </a:rPr>
              <a:t>5</a:t>
            </a:fld>
            <a:endParaRPr lang="en-US" sz="1200" b="0" strike="noStrike" spc="-1">
              <a:latin typeface="Times New Roman"/>
            </a:endParaRPr>
          </a:p>
        </p:txBody>
      </p:sp>
    </p:spTree>
    <p:extLst>
      <p:ext uri="{BB962C8B-B14F-4D97-AF65-F5344CB8AC3E}">
        <p14:creationId xmlns:p14="http://schemas.microsoft.com/office/powerpoint/2010/main" val="298869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6400" cy="3086100"/>
          </a:xfrm>
          <a:prstGeom prst="rect">
            <a:avLst/>
          </a:prstGeom>
        </p:spPr>
      </p:sp>
      <p:sp>
        <p:nvSpPr>
          <p:cNvPr id="194" name="PlaceHolder 2"/>
          <p:cNvSpPr>
            <a:spLocks noGrp="1"/>
          </p:cNvSpPr>
          <p:nvPr>
            <p:ph type="body"/>
          </p:nvPr>
        </p:nvSpPr>
        <p:spPr>
          <a:xfrm>
            <a:off x="685800" y="4400640"/>
            <a:ext cx="5486040" cy="3600000"/>
          </a:xfrm>
          <a:prstGeom prst="rect">
            <a:avLst/>
          </a:prstGeom>
        </p:spPr>
        <p:txBody>
          <a:bodyPr>
            <a:noAutofit/>
          </a:bodyPr>
          <a:lstStyle/>
          <a:p>
            <a:pPr>
              <a:lnSpc>
                <a:spcPct val="110000"/>
              </a:lnSpc>
              <a:tabLst>
                <a:tab pos="0" algn="l"/>
              </a:tabLst>
            </a:pPr>
            <a:r>
              <a:rPr lang="es" sz="2000" b="1" strike="noStrike" spc="-1">
                <a:solidFill>
                  <a:srgbClr val="000000"/>
                </a:solidFill>
                <a:latin typeface="+mn-lt"/>
                <a:ea typeface="+mn-ea"/>
              </a:rPr>
              <a:t>La finalidad</a:t>
            </a:r>
            <a:r>
              <a:rPr lang="es" sz="2000" b="0" strike="noStrike" spc="-1">
                <a:solidFill>
                  <a:srgbClr val="000000"/>
                </a:solidFill>
                <a:latin typeface="+mn-lt"/>
                <a:ea typeface="+mn-ea"/>
              </a:rPr>
              <a:t> de este ejercicio es examinar distintas cuestiones críticas en los entornos urbanos a medida que la pandemia se convierte en una enfermedad infecciosa común que puede tener per</a:t>
            </a:r>
            <a:r>
              <a:rPr lang="en-US" sz="2000" b="0" strike="noStrike" spc="-1">
                <a:solidFill>
                  <a:srgbClr val="000000"/>
                </a:solidFill>
                <a:latin typeface="+mn-lt"/>
                <a:ea typeface="+mn-ea"/>
              </a:rPr>
              <a:t>i</a:t>
            </a:r>
            <a:r>
              <a:rPr lang="es" sz="2000" b="0" strike="noStrike" spc="-1">
                <a:solidFill>
                  <a:srgbClr val="000000"/>
                </a:solidFill>
                <a:latin typeface="+mn-lt"/>
                <a:ea typeface="+mn-ea"/>
              </a:rPr>
              <a:t>odos de mayor propagación en los que aumente el número de personas afectadas. </a:t>
            </a:r>
            <a:endParaRPr lang="en-US" sz="2000" b="0" strike="noStrike" spc="-1">
              <a:latin typeface="Arial"/>
            </a:endParaRPr>
          </a:p>
          <a:p>
            <a:pPr marL="228600" indent="-228240">
              <a:lnSpc>
                <a:spcPct val="120000"/>
              </a:lnSpc>
              <a:spcBef>
                <a:spcPts val="1001"/>
              </a:spcBef>
              <a:tabLst>
                <a:tab pos="0" algn="l"/>
              </a:tabLst>
            </a:pPr>
            <a:endParaRPr lang="en-US" sz="2000" b="0" strike="noStrike" spc="-1">
              <a:latin typeface="Arial"/>
            </a:endParaRPr>
          </a:p>
          <a:p>
            <a:pPr marL="228600" indent="-228240">
              <a:lnSpc>
                <a:spcPct val="120000"/>
              </a:lnSpc>
              <a:spcBef>
                <a:spcPts val="1001"/>
              </a:spcBef>
              <a:tabLst>
                <a:tab pos="0" algn="l"/>
              </a:tabLst>
            </a:pPr>
            <a:r>
              <a:rPr lang="es" sz="2000" b="0" strike="noStrike" spc="-1">
                <a:solidFill>
                  <a:srgbClr val="000000"/>
                </a:solidFill>
                <a:latin typeface="+mn-lt"/>
                <a:ea typeface="+mn-ea"/>
              </a:rPr>
              <a:t>Por lo tanto, entre el </a:t>
            </a:r>
            <a:r>
              <a:rPr lang="es" sz="2000" b="1" strike="noStrike" spc="-1">
                <a:solidFill>
                  <a:srgbClr val="000000"/>
                </a:solidFill>
                <a:latin typeface="+mn-lt"/>
                <a:ea typeface="+mn-ea"/>
              </a:rPr>
              <a:t>público objetivo</a:t>
            </a:r>
            <a:r>
              <a:rPr lang="es" sz="2000" b="0" strike="noStrike" spc="-1">
                <a:solidFill>
                  <a:srgbClr val="000000"/>
                </a:solidFill>
                <a:latin typeface="+mn-lt"/>
                <a:ea typeface="+mn-ea"/>
              </a:rPr>
              <a:t> deberían estar </a:t>
            </a:r>
            <a:r>
              <a:rPr lang="es" sz="2600" b="1" strike="noStrike" spc="-1">
                <a:solidFill>
                  <a:srgbClr val="000000"/>
                </a:solidFill>
                <a:latin typeface="+mn-lt"/>
                <a:ea typeface="+mn-ea"/>
              </a:rPr>
              <a:t>los dirigentes municipales y comunitarios, los encargados de la formulación de políticas urbanas y expertos técnicos</a:t>
            </a:r>
            <a:r>
              <a:rPr lang="es" sz="2600" b="0" strike="noStrike" spc="-1">
                <a:solidFill>
                  <a:srgbClr val="000000"/>
                </a:solidFill>
                <a:latin typeface="+mn-lt"/>
                <a:ea typeface="+mn-ea"/>
              </a:rPr>
              <a:t> de diferentes ámbitos, entre ellos: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el sector de la salud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el sector social y económico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las finanzas</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la logística</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los servicios de seguridad y emergencias (bomberos, ambulancias y policía)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las comunicaciones públicas y las relaciones con los medios de comunicación, etc.</a:t>
            </a:r>
            <a:endParaRPr lang="en-US" sz="2600" b="0" strike="noStrike" spc="-1">
              <a:latin typeface="Arial"/>
            </a:endParaRPr>
          </a:p>
          <a:p>
            <a:pPr>
              <a:lnSpc>
                <a:spcPct val="110000"/>
              </a:lnSpc>
              <a:tabLst>
                <a:tab pos="0" algn="l"/>
              </a:tabLst>
            </a:pPr>
            <a:endParaRPr lang="en-US" sz="2600" b="0" strike="noStrike" spc="-1">
              <a:latin typeface="Arial"/>
            </a:endParaRPr>
          </a:p>
        </p:txBody>
      </p:sp>
      <p:sp>
        <p:nvSpPr>
          <p:cNvPr id="195"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4FC0E4C7-55A2-4ABC-8797-05B07F2975FE}"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6400" cy="3086100"/>
          </a:xfrm>
          <a:prstGeom prst="rect">
            <a:avLst/>
          </a:prstGeom>
        </p:spPr>
      </p:sp>
      <p:sp>
        <p:nvSpPr>
          <p:cNvPr id="19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buClr>
                <a:srgbClr val="000000"/>
              </a:buClr>
              <a:buFont typeface="Arial"/>
              <a:buChar char="●"/>
            </a:pPr>
            <a:r>
              <a:rPr lang="es" sz="1200" b="1" strike="noStrike" spc="-1">
                <a:solidFill>
                  <a:srgbClr val="000000"/>
                </a:solidFill>
                <a:latin typeface="Arial"/>
              </a:rPr>
              <a:t>La situación está cambiando rápidamente.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strike="noStrike" spc="-1">
                <a:solidFill>
                  <a:srgbClr val="000000"/>
                </a:solidFill>
                <a:latin typeface="Arial"/>
              </a:rPr>
              <a:t>Tome la información del último</a:t>
            </a:r>
            <a:r>
              <a:rPr lang="es" sz="1200" b="1" strike="noStrike" spc="-1">
                <a:solidFill>
                  <a:srgbClr val="FF0000"/>
                </a:solidFill>
                <a:latin typeface="Arial"/>
              </a:rPr>
              <a:t> </a:t>
            </a:r>
            <a:r>
              <a:rPr lang="es" sz="1200" b="1" strike="noStrike" spc="-1">
                <a:solidFill>
                  <a:srgbClr val="000000"/>
                </a:solidFill>
                <a:latin typeface="Arial"/>
              </a:rPr>
              <a:t>informe de situación de la OMS o del Ministerio de Salud.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strike="noStrike" spc="-1">
                <a:solidFill>
                  <a:srgbClr val="000000"/>
                </a:solidFill>
                <a:latin typeface="Arial"/>
              </a:rPr>
              <a:t>Si pulsa en la imagen accederá a la página web en la que se publican los informes de situación de la OMS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strike="noStrike" spc="-1">
                <a:solidFill>
                  <a:srgbClr val="000000"/>
                </a:solidFill>
                <a:latin typeface="Arial"/>
              </a:rPr>
              <a:t>También puede facilitar copias impresas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u="sng" strike="noStrike" spc="-1">
                <a:solidFill>
                  <a:srgbClr val="000000"/>
                </a:solidFill>
                <a:uFillTx/>
                <a:latin typeface="Arial"/>
              </a:rPr>
              <a:t>Recurso:</a:t>
            </a:r>
            <a:endParaRPr lang="en-US" sz="1200" b="0" strike="noStrike" spc="-1">
              <a:latin typeface="Arial"/>
            </a:endParaRPr>
          </a:p>
          <a:p>
            <a:pPr marL="216000" indent="-216000">
              <a:lnSpc>
                <a:spcPct val="100000"/>
              </a:lnSpc>
            </a:pPr>
            <a:r>
              <a:rPr lang="es" sz="1200" b="0" strike="noStrike" spc="-1">
                <a:solidFill>
                  <a:srgbClr val="000000"/>
                </a:solidFill>
                <a:latin typeface="Arial"/>
              </a:rPr>
              <a:t>https://www.who.int/emergencies/diseases/novel-coronavirus-2019/situation-reports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98"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08D1BB1B-1B76-4ED1-BB14-EE676396B227}"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6400" cy="3086100"/>
          </a:xfrm>
          <a:prstGeom prst="rect">
            <a:avLst/>
          </a:prstGeom>
        </p:spPr>
      </p:sp>
      <p:sp>
        <p:nvSpPr>
          <p:cNvPr id="20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1"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82A02CE-8F8F-434C-B555-6356F772C06A}"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6400" cy="3086100"/>
          </a:xfrm>
          <a:prstGeom prst="rect">
            <a:avLst/>
          </a:prstGeom>
        </p:spPr>
      </p:sp>
      <p:sp>
        <p:nvSpPr>
          <p:cNvPr id="20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4"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BA2B610-4992-411C-8028-A8A46F989263}"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GB"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CFBDE215-2117-490D-BCE3-FEDE4375FDD6}" type="datetime">
              <a:rPr lang="en-US" sz="1200" b="0" strike="noStrike" spc="-1">
                <a:solidFill>
                  <a:srgbClr val="8B8B8B"/>
                </a:solidFill>
                <a:latin typeface="Calibri"/>
              </a:rPr>
              <a:t>11/11/2021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02B6389B-BFAF-4D28-8D14-8254433818A4}" type="slidenum">
              <a:rPr lang="en-US" sz="1200" b="0" strike="noStrike" spc="-1">
                <a:solidFill>
                  <a:srgbClr val="8B8B8B"/>
                </a:solidFill>
                <a:latin typeface="Calibri"/>
              </a:rPr>
              <a:t>‹Nº›</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GB"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GB"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GB"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GB"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GB"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GB"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6D65FF1B-4532-49A7-B1C4-B6A8AB4DDCD6}" type="datetime">
              <a:rPr lang="en-US" sz="1200" b="0" strike="noStrike" spc="-1">
                <a:solidFill>
                  <a:srgbClr val="8B8B8B"/>
                </a:solidFill>
                <a:latin typeface="Calibri"/>
              </a:rPr>
              <a:t>11/11/2021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0918889-BD81-4CE9-8CC6-3017D3A03FA1}" type="slidenum">
              <a:rPr lang="en-US" sz="1200" b="0" strike="noStrike" spc="-1">
                <a:solidFill>
                  <a:srgbClr val="8B8B8B"/>
                </a:solidFill>
                <a:latin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4" descr="A close up of a logo&#10;&#10;Description automatically generated"/>
          <p:cNvPicPr/>
          <p:nvPr/>
        </p:nvPicPr>
        <p:blipFill>
          <a:blip r:embed="rId3"/>
          <a:stretch/>
        </p:blipFill>
        <p:spPr>
          <a:xfrm>
            <a:off x="0" y="-2520"/>
            <a:ext cx="12191760" cy="6860160"/>
          </a:xfrm>
          <a:prstGeom prst="rect">
            <a:avLst/>
          </a:prstGeom>
          <a:ln>
            <a:noFill/>
          </a:ln>
        </p:spPr>
      </p:pic>
      <p:sp>
        <p:nvSpPr>
          <p:cNvPr id="89" name="TextShape 1"/>
          <p:cNvSpPr txBox="1"/>
          <p:nvPr/>
        </p:nvSpPr>
        <p:spPr>
          <a:xfrm>
            <a:off x="208800" y="2001960"/>
            <a:ext cx="4680360" cy="2387160"/>
          </a:xfrm>
          <a:prstGeom prst="rect">
            <a:avLst/>
          </a:prstGeom>
          <a:noFill/>
          <a:ln>
            <a:noFill/>
          </a:ln>
        </p:spPr>
        <p:txBody>
          <a:bodyPr anchor="b">
            <a:normAutofit/>
          </a:bodyPr>
          <a:lstStyle/>
          <a:p>
            <a:pPr>
              <a:lnSpc>
                <a:spcPct val="90000"/>
              </a:lnSpc>
            </a:pPr>
            <a:r>
              <a:rPr lang="es" sz="4800" b="1" strike="noStrike" spc="-1">
                <a:solidFill>
                  <a:srgbClr val="FFFFFF"/>
                </a:solidFill>
                <a:latin typeface="Roboto"/>
                <a:ea typeface="Roboto"/>
              </a:rPr>
              <a:t>VACUNADOS PARAGUAY</a:t>
            </a:r>
            <a:br/>
            <a:r>
              <a:rPr lang="es" sz="4800" b="1" strike="noStrike" spc="-1">
                <a:solidFill>
                  <a:srgbClr val="FFFFFF"/>
                </a:solidFill>
                <a:latin typeface="Roboto"/>
                <a:ea typeface="Roboto"/>
              </a:rPr>
              <a:t> (COVID-19)</a:t>
            </a:r>
            <a:endParaRPr lang="en-US" sz="4800" b="0" strike="noStrike" spc="-1">
              <a:solidFill>
                <a:srgbClr val="000000"/>
              </a:solidFill>
              <a:latin typeface="Calibri"/>
            </a:endParaRPr>
          </a:p>
        </p:txBody>
      </p:sp>
      <p:sp>
        <p:nvSpPr>
          <p:cNvPr id="90" name="TextShape 2"/>
          <p:cNvSpPr txBox="1"/>
          <p:nvPr/>
        </p:nvSpPr>
        <p:spPr>
          <a:xfrm>
            <a:off x="7931520" y="4660560"/>
            <a:ext cx="4051080" cy="1096920"/>
          </a:xfrm>
          <a:prstGeom prst="rect">
            <a:avLst/>
          </a:prstGeom>
          <a:noFill/>
          <a:ln>
            <a:noFill/>
          </a:ln>
        </p:spPr>
        <p:txBody>
          <a:bodyPr>
            <a:normAutofit/>
          </a:bodyPr>
          <a:lstStyle/>
          <a:p>
            <a:pPr algn="r">
              <a:lnSpc>
                <a:spcPct val="90000"/>
              </a:lnSpc>
              <a:spcBef>
                <a:spcPts val="1001"/>
              </a:spcBef>
              <a:tabLst>
                <a:tab pos="0" algn="l"/>
              </a:tabLst>
            </a:pPr>
            <a:r>
              <a:rPr lang="es" sz="2200" b="1" strike="noStrike" spc="-1">
                <a:solidFill>
                  <a:srgbClr val="C55A11"/>
                </a:solidFill>
                <a:latin typeface="Roboto"/>
              </a:rPr>
              <a:t>Trabajo Final</a:t>
            </a:r>
            <a:endParaRPr lang="en-US" sz="2200" b="0" strike="noStrike" spc="-1">
              <a:latin typeface="Arial"/>
            </a:endParaRPr>
          </a:p>
          <a:p>
            <a:pPr algn="r">
              <a:lnSpc>
                <a:spcPct val="90000"/>
              </a:lnSpc>
              <a:spcBef>
                <a:spcPts val="1001"/>
              </a:spcBef>
              <a:tabLst>
                <a:tab pos="0" algn="l"/>
              </a:tabLst>
            </a:pPr>
            <a:r>
              <a:rPr lang="es" sz="2200" b="1" strike="noStrike" spc="-1">
                <a:solidFill>
                  <a:srgbClr val="C55A11"/>
                </a:solidFill>
                <a:latin typeface="Roboto"/>
              </a:rPr>
              <a:t>Data Science</a:t>
            </a:r>
            <a:endParaRPr lang="en-US" sz="2200" b="0" strike="noStrike" spc="-1">
              <a:latin typeface="Arial"/>
            </a:endParaRPr>
          </a:p>
        </p:txBody>
      </p:sp>
      <p:sp>
        <p:nvSpPr>
          <p:cNvPr id="91" name="CustomShape 3"/>
          <p:cNvSpPr/>
          <p:nvPr/>
        </p:nvSpPr>
        <p:spPr>
          <a:xfrm>
            <a:off x="3899647" y="4809600"/>
            <a:ext cx="4320988" cy="7984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90000"/>
              </a:lnSpc>
              <a:spcBef>
                <a:spcPts val="1001"/>
              </a:spcBef>
              <a:tabLst>
                <a:tab pos="0" algn="l"/>
              </a:tabLst>
            </a:pPr>
            <a:r>
              <a:rPr lang="es" sz="2800" b="1" strike="noStrike" spc="-1" dirty="0">
                <a:solidFill>
                  <a:srgbClr val="D7550D"/>
                </a:solidFill>
                <a:latin typeface="Roboto"/>
                <a:ea typeface="Roboto"/>
              </a:rPr>
              <a:t>EQUIPO 20</a:t>
            </a:r>
            <a:br>
              <a:rPr sz="2800" dirty="0"/>
            </a:br>
            <a:r>
              <a:rPr lang="es" sz="2800" b="1" strike="noStrike" spc="-1" dirty="0">
                <a:solidFill>
                  <a:srgbClr val="0092CB"/>
                </a:solidFill>
                <a:latin typeface="Roboto"/>
                <a:ea typeface="Roboto"/>
              </a:rPr>
              <a:t>Prof. Dra. Margarita Ruiz Olazar</a:t>
            </a:r>
            <a:endParaRPr lang="en-US"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0" y="0"/>
            <a:ext cx="12236040" cy="768240"/>
          </a:xfrm>
          <a:prstGeom prst="rect">
            <a:avLst/>
          </a:prstGeom>
          <a:solidFill>
            <a:srgbClr val="2B92CB"/>
          </a:solidFill>
          <a:ln>
            <a:noFill/>
          </a:ln>
        </p:spPr>
        <p:txBody>
          <a:bodyPr anchor="ctr">
            <a:normAutofit/>
          </a:bodyPr>
          <a:lstStyle/>
          <a:p>
            <a:pPr algn="ctr">
              <a:lnSpc>
                <a:spcPct val="90000"/>
              </a:lnSpc>
            </a:pPr>
            <a:r>
              <a:rPr lang="es-MX" sz="3200" spc="-1" dirty="0">
                <a:solidFill>
                  <a:srgbClr val="FFFFFF"/>
                </a:solidFill>
                <a:latin typeface="Roboto"/>
                <a:ea typeface="Roboto"/>
              </a:rPr>
              <a:t>Disminución de infectados después de la aplicación </a:t>
            </a:r>
            <a:endParaRPr lang="en-US" sz="3200" spc="-1" dirty="0">
              <a:solidFill>
                <a:srgbClr val="FFFFFF"/>
              </a:solidFill>
              <a:latin typeface="Roboto"/>
              <a:ea typeface="Roboto"/>
            </a:endParaRPr>
          </a:p>
        </p:txBody>
      </p:sp>
      <p:sp>
        <p:nvSpPr>
          <p:cNvPr id="113" name="CustomShape 2"/>
          <p:cNvSpPr/>
          <p:nvPr/>
        </p:nvSpPr>
        <p:spPr>
          <a:xfrm>
            <a:off x="839700" y="901440"/>
            <a:ext cx="10556640" cy="5956560"/>
          </a:xfrm>
          <a:prstGeom prst="rect">
            <a:avLst/>
          </a:prstGeom>
          <a:noFill/>
          <a:ln>
            <a:noFill/>
          </a:ln>
        </p:spPr>
        <p:style>
          <a:lnRef idx="0">
            <a:scrgbClr r="0" g="0" b="0"/>
          </a:lnRef>
          <a:fillRef idx="0">
            <a:scrgbClr r="0" g="0" b="0"/>
          </a:fillRef>
          <a:effectRef idx="0">
            <a:scrgbClr r="0" g="0" b="0"/>
          </a:effectRef>
          <a:fontRef idx="minor"/>
        </p:style>
        <p:txBody>
          <a:bodyPr>
            <a:normAutofit fontScale="99000"/>
          </a:bodyPr>
          <a:lstStyle/>
          <a:p>
            <a:pPr>
              <a:lnSpc>
                <a:spcPct val="90000"/>
              </a:lnSpc>
              <a:spcBef>
                <a:spcPts val="1001"/>
              </a:spcBef>
              <a:tabLst>
                <a:tab pos="0" algn="l"/>
              </a:tabLst>
            </a:pPr>
            <a:endParaRPr lang="en-US" sz="2400" b="0" strike="noStrike" spc="-1" dirty="0">
              <a:latin typeface="Arial"/>
            </a:endParaRPr>
          </a:p>
        </p:txBody>
      </p:sp>
      <p:pic>
        <p:nvPicPr>
          <p:cNvPr id="3" name="Imagen 2">
            <a:extLst>
              <a:ext uri="{FF2B5EF4-FFF2-40B4-BE49-F238E27FC236}">
                <a16:creationId xmlns:a16="http://schemas.microsoft.com/office/drawing/2014/main" id="{39DFC986-FFD8-45F9-924D-0D2EA0ECC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36" y="1501347"/>
            <a:ext cx="4085929" cy="2805953"/>
          </a:xfrm>
          <a:prstGeom prst="rect">
            <a:avLst/>
          </a:prstGeom>
        </p:spPr>
      </p:pic>
      <p:sp>
        <p:nvSpPr>
          <p:cNvPr id="7" name="CuadroTexto 6">
            <a:extLst>
              <a:ext uri="{FF2B5EF4-FFF2-40B4-BE49-F238E27FC236}">
                <a16:creationId xmlns:a16="http://schemas.microsoft.com/office/drawing/2014/main" id="{6CC58A2C-011E-43AA-BF9A-F76B82C2CD2F}"/>
              </a:ext>
            </a:extLst>
          </p:cNvPr>
          <p:cNvSpPr txBox="1"/>
          <p:nvPr/>
        </p:nvSpPr>
        <p:spPr>
          <a:xfrm>
            <a:off x="5280212" y="1796533"/>
            <a:ext cx="6524065" cy="923330"/>
          </a:xfrm>
          <a:prstGeom prst="rect">
            <a:avLst/>
          </a:prstGeom>
          <a:noFill/>
        </p:spPr>
        <p:txBody>
          <a:bodyPr wrap="square">
            <a:spAutoFit/>
          </a:bodyPr>
          <a:lstStyle/>
          <a:p>
            <a:r>
              <a:rPr lang="es-MX" dirty="0">
                <a:solidFill>
                  <a:srgbClr val="111111"/>
                </a:solidFill>
                <a:latin typeface="Playfair Display" panose="020B0604020202020204" pitchFamily="2" charset="0"/>
              </a:rPr>
              <a:t>Luego la vacuna para las terminaciones de CI 6 – 9 fueron afectadas por escasez que luego fueron retomadas a comienzos de septiembre </a:t>
            </a:r>
            <a:endParaRPr lang="es-MX" dirty="0"/>
          </a:p>
        </p:txBody>
      </p:sp>
      <p:pic>
        <p:nvPicPr>
          <p:cNvPr id="6" name="Imagen 5">
            <a:extLst>
              <a:ext uri="{FF2B5EF4-FFF2-40B4-BE49-F238E27FC236}">
                <a16:creationId xmlns:a16="http://schemas.microsoft.com/office/drawing/2014/main" id="{EBF8E275-70ED-46FB-BB81-4295206C2E0A}"/>
              </a:ext>
            </a:extLst>
          </p:cNvPr>
          <p:cNvPicPr>
            <a:picLocks noChangeAspect="1"/>
          </p:cNvPicPr>
          <p:nvPr/>
        </p:nvPicPr>
        <p:blipFill>
          <a:blip r:embed="rId3"/>
          <a:stretch>
            <a:fillRect/>
          </a:stretch>
        </p:blipFill>
        <p:spPr>
          <a:xfrm>
            <a:off x="5018856" y="3759922"/>
            <a:ext cx="7056603" cy="2305403"/>
          </a:xfrm>
          <a:prstGeom prst="rect">
            <a:avLst/>
          </a:prstGeom>
        </p:spPr>
      </p:pic>
      <p:sp>
        <p:nvSpPr>
          <p:cNvPr id="11" name="CuadroTexto 10">
            <a:extLst>
              <a:ext uri="{FF2B5EF4-FFF2-40B4-BE49-F238E27FC236}">
                <a16:creationId xmlns:a16="http://schemas.microsoft.com/office/drawing/2014/main" id="{CD7E4D2C-F286-417B-91BC-975E994C0EA8}"/>
              </a:ext>
            </a:extLst>
          </p:cNvPr>
          <p:cNvSpPr txBox="1"/>
          <p:nvPr/>
        </p:nvSpPr>
        <p:spPr>
          <a:xfrm>
            <a:off x="431763" y="4307300"/>
            <a:ext cx="4610920" cy="400110"/>
          </a:xfrm>
          <a:prstGeom prst="rect">
            <a:avLst/>
          </a:prstGeom>
          <a:noFill/>
        </p:spPr>
        <p:txBody>
          <a:bodyPr wrap="square">
            <a:spAutoFit/>
          </a:bodyPr>
          <a:lstStyle/>
          <a:p>
            <a:r>
              <a:rPr lang="es-MX" sz="1000" dirty="0"/>
              <a:t>Noticia de La Nación dando a conocer que las vacunas terminaron. 27-Julio-2021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0" y="0"/>
            <a:ext cx="12191760" cy="783720"/>
          </a:xfrm>
          <a:prstGeom prst="rect">
            <a:avLst/>
          </a:prstGeom>
          <a:solidFill>
            <a:srgbClr val="2B92CB"/>
          </a:solidFill>
          <a:ln>
            <a:noFill/>
          </a:ln>
        </p:spPr>
        <p:txBody>
          <a:bodyPr tIns="91440" bIns="91440" anchor="ctr">
            <a:noAutofit/>
          </a:bodyPr>
          <a:lstStyle/>
          <a:p>
            <a:pPr>
              <a:lnSpc>
                <a:spcPct val="90000"/>
              </a:lnSpc>
            </a:pPr>
            <a:r>
              <a:rPr lang="es" sz="3200" spc="-1" dirty="0">
                <a:solidFill>
                  <a:srgbClr val="FFFFFF"/>
                </a:solidFill>
                <a:latin typeface="Roboto"/>
                <a:ea typeface="Roboto"/>
              </a:rPr>
              <a:t>	Vacunatorios mas concurridos</a:t>
            </a:r>
            <a:endParaRPr lang="en-US" sz="3200" spc="-1" dirty="0">
              <a:solidFill>
                <a:srgbClr val="FFFFFF"/>
              </a:solidFill>
              <a:latin typeface="Roboto"/>
              <a:ea typeface="Roboto"/>
            </a:endParaRPr>
          </a:p>
        </p:txBody>
      </p:sp>
      <p:sp>
        <p:nvSpPr>
          <p:cNvPr id="115" name="CustomShape 2"/>
          <p:cNvSpPr/>
          <p:nvPr/>
        </p:nvSpPr>
        <p:spPr>
          <a:xfrm>
            <a:off x="881280" y="968040"/>
            <a:ext cx="10556640" cy="47674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90000"/>
              </a:lnSpc>
              <a:spcBef>
                <a:spcPts val="700"/>
              </a:spcBef>
              <a:tabLst>
                <a:tab pos="0" algn="l"/>
              </a:tabLst>
            </a:pPr>
            <a:endParaRPr lang="en-US" sz="2800" b="0" strike="noStrike" spc="-1" dirty="0">
              <a:latin typeface="Arial"/>
            </a:endParaRPr>
          </a:p>
        </p:txBody>
      </p:sp>
      <p:pic>
        <p:nvPicPr>
          <p:cNvPr id="3" name="Imagen 2">
            <a:extLst>
              <a:ext uri="{FF2B5EF4-FFF2-40B4-BE49-F238E27FC236}">
                <a16:creationId xmlns:a16="http://schemas.microsoft.com/office/drawing/2014/main" id="{D9144BA2-25CB-4DD1-8255-5F945D0CF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3" y="1463767"/>
            <a:ext cx="5191125" cy="3571875"/>
          </a:xfrm>
          <a:prstGeom prst="rect">
            <a:avLst/>
          </a:prstGeom>
        </p:spPr>
      </p:pic>
      <p:sp>
        <p:nvSpPr>
          <p:cNvPr id="9" name="CuadroTexto 8">
            <a:extLst>
              <a:ext uri="{FF2B5EF4-FFF2-40B4-BE49-F238E27FC236}">
                <a16:creationId xmlns:a16="http://schemas.microsoft.com/office/drawing/2014/main" id="{EEBC2093-80E9-4EFF-9942-A24551F604CE}"/>
              </a:ext>
            </a:extLst>
          </p:cNvPr>
          <p:cNvSpPr txBox="1"/>
          <p:nvPr/>
        </p:nvSpPr>
        <p:spPr>
          <a:xfrm>
            <a:off x="6072405" y="1747228"/>
            <a:ext cx="6096000" cy="2031325"/>
          </a:xfrm>
          <a:prstGeom prst="rect">
            <a:avLst/>
          </a:prstGeom>
          <a:noFill/>
        </p:spPr>
        <p:txBody>
          <a:bodyPr wrap="square">
            <a:spAutoFit/>
          </a:bodyPr>
          <a:lstStyle/>
          <a:p>
            <a:r>
              <a:rPr lang="es-MX" dirty="0">
                <a:solidFill>
                  <a:srgbClr val="111111"/>
                </a:solidFill>
                <a:latin typeface="Playfair Display" panose="020B0604020202020204" pitchFamily="2" charset="0"/>
              </a:rPr>
              <a:t>En esta grafica se puede observar como la mayor cantidad de vacunados se encuentra distribuido en </a:t>
            </a:r>
            <a:r>
              <a:rPr lang="es-MX" dirty="0" err="1">
                <a:solidFill>
                  <a:srgbClr val="111111"/>
                </a:solidFill>
                <a:latin typeface="Playfair Display" panose="020B0604020202020204" pitchFamily="2" charset="0"/>
              </a:rPr>
              <a:t>vacunatorios</a:t>
            </a:r>
            <a:r>
              <a:rPr lang="es-MX" dirty="0">
                <a:solidFill>
                  <a:srgbClr val="111111"/>
                </a:solidFill>
                <a:latin typeface="Playfair Display" panose="020B0604020202020204" pitchFamily="2" charset="0"/>
              </a:rPr>
              <a:t> en el área de Central donde se encontraba la mayor tasa de infectados en el Paraguay. Siendo el Rubén </a:t>
            </a:r>
            <a:r>
              <a:rPr lang="es-MX" dirty="0" err="1">
                <a:solidFill>
                  <a:srgbClr val="111111"/>
                </a:solidFill>
                <a:latin typeface="Playfair Display" panose="020B0604020202020204" pitchFamily="2" charset="0"/>
              </a:rPr>
              <a:t>Dumot</a:t>
            </a:r>
            <a:r>
              <a:rPr lang="es-MX" dirty="0">
                <a:solidFill>
                  <a:srgbClr val="111111"/>
                </a:solidFill>
                <a:latin typeface="Playfair Display" panose="020B0604020202020204" pitchFamily="2" charset="0"/>
              </a:rPr>
              <a:t> el </a:t>
            </a:r>
            <a:r>
              <a:rPr lang="es-MX" dirty="0" err="1">
                <a:solidFill>
                  <a:srgbClr val="111111"/>
                </a:solidFill>
                <a:latin typeface="Playfair Display" panose="020B0604020202020204" pitchFamily="2" charset="0"/>
              </a:rPr>
              <a:t>vacunatorio</a:t>
            </a:r>
            <a:r>
              <a:rPr lang="es-MX" dirty="0">
                <a:solidFill>
                  <a:srgbClr val="111111"/>
                </a:solidFill>
                <a:latin typeface="Playfair Display" panose="020B0604020202020204" pitchFamily="2" charset="0"/>
              </a:rPr>
              <a:t> mas concurrido, ya que en el mismo albergó a la población sin controlar la terminación de CI.</a:t>
            </a:r>
            <a:endParaRPr lang="es-MX" dirty="0"/>
          </a:p>
        </p:txBody>
      </p:sp>
      <p:pic>
        <p:nvPicPr>
          <p:cNvPr id="8" name="Imagen 7">
            <a:extLst>
              <a:ext uri="{FF2B5EF4-FFF2-40B4-BE49-F238E27FC236}">
                <a16:creationId xmlns:a16="http://schemas.microsoft.com/office/drawing/2014/main" id="{9F568C54-7C91-448C-892C-4977BDFC1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681" y="3711387"/>
            <a:ext cx="3613431" cy="30802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0" y="-5040"/>
            <a:ext cx="12191760" cy="699120"/>
          </a:xfrm>
          <a:prstGeom prst="rect">
            <a:avLst/>
          </a:prstGeom>
          <a:solidFill>
            <a:srgbClr val="2B92CB"/>
          </a:solidFill>
          <a:ln>
            <a:noFill/>
          </a:ln>
        </p:spPr>
        <p:txBody>
          <a:bodyPr tIns="91440" bIns="91440" anchor="ctr">
            <a:noAutofit/>
          </a:bodyPr>
          <a:lstStyle/>
          <a:p>
            <a:pPr>
              <a:lnSpc>
                <a:spcPct val="90000"/>
              </a:lnSpc>
            </a:pPr>
            <a:r>
              <a:rPr lang="es-MX" sz="3200" spc="-1" dirty="0">
                <a:solidFill>
                  <a:srgbClr val="FFFFFF"/>
                </a:solidFill>
                <a:latin typeface="Roboto"/>
                <a:ea typeface="Roboto"/>
              </a:rPr>
              <a:t>Vitrinas del conocimiento BIREME/OPS/OMS </a:t>
            </a:r>
            <a:endParaRPr lang="en-US" sz="3200" spc="-1" dirty="0">
              <a:solidFill>
                <a:srgbClr val="FFFFFF"/>
              </a:solidFill>
              <a:latin typeface="Roboto"/>
              <a:ea typeface="Roboto"/>
            </a:endParaRPr>
          </a:p>
        </p:txBody>
      </p:sp>
      <p:sp>
        <p:nvSpPr>
          <p:cNvPr id="18" name="CuadroTexto 17">
            <a:extLst>
              <a:ext uri="{FF2B5EF4-FFF2-40B4-BE49-F238E27FC236}">
                <a16:creationId xmlns:a16="http://schemas.microsoft.com/office/drawing/2014/main" id="{0D8D4BD8-9D43-43A0-B314-F508FCE2B849}"/>
              </a:ext>
            </a:extLst>
          </p:cNvPr>
          <p:cNvSpPr txBox="1"/>
          <p:nvPr/>
        </p:nvSpPr>
        <p:spPr>
          <a:xfrm>
            <a:off x="2781300" y="815352"/>
            <a:ext cx="6172200" cy="646331"/>
          </a:xfrm>
          <a:prstGeom prst="rect">
            <a:avLst/>
          </a:prstGeom>
          <a:noFill/>
        </p:spPr>
        <p:txBody>
          <a:bodyPr wrap="square">
            <a:spAutoFit/>
          </a:bodyPr>
          <a:lstStyle/>
          <a:p>
            <a:r>
              <a:rPr lang="es-MX" dirty="0"/>
              <a:t>https://bvsalud.org/vitrinas/es/post_vitrines/nuevo_coronavirus/</a:t>
            </a:r>
          </a:p>
        </p:txBody>
      </p:sp>
      <p:pic>
        <p:nvPicPr>
          <p:cNvPr id="6" name="Imagen 5">
            <a:extLst>
              <a:ext uri="{FF2B5EF4-FFF2-40B4-BE49-F238E27FC236}">
                <a16:creationId xmlns:a16="http://schemas.microsoft.com/office/drawing/2014/main" id="{0B4BAB96-ECE2-48D5-9206-B2F1764E9E7A}"/>
              </a:ext>
            </a:extLst>
          </p:cNvPr>
          <p:cNvPicPr>
            <a:picLocks noChangeAspect="1"/>
          </p:cNvPicPr>
          <p:nvPr/>
        </p:nvPicPr>
        <p:blipFill>
          <a:blip r:embed="rId3"/>
          <a:stretch>
            <a:fillRect/>
          </a:stretch>
        </p:blipFill>
        <p:spPr>
          <a:xfrm>
            <a:off x="2178092" y="1461683"/>
            <a:ext cx="7575508" cy="50921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3200" spc="-1" dirty="0">
                <a:solidFill>
                  <a:srgbClr val="FFFFFF"/>
                </a:solidFill>
                <a:latin typeface="Roboto"/>
                <a:ea typeface="Roboto"/>
              </a:rPr>
              <a:t>Conclusion</a:t>
            </a:r>
            <a:r>
              <a:rPr lang="es" sz="4400" b="0" strike="noStrike" spc="-1" dirty="0">
                <a:solidFill>
                  <a:srgbClr val="000000"/>
                </a:solidFill>
                <a:latin typeface="Roboto"/>
                <a:ea typeface="Roboto"/>
              </a:rPr>
              <a:t> </a:t>
            </a:r>
            <a:endParaRPr lang="en-US" sz="3600" b="0" strike="noStrike" spc="-1" dirty="0">
              <a:solidFill>
                <a:srgbClr val="000000"/>
              </a:solidFill>
              <a:latin typeface="Calibri"/>
            </a:endParaRPr>
          </a:p>
        </p:txBody>
      </p:sp>
      <p:sp>
        <p:nvSpPr>
          <p:cNvPr id="130" name="CustomShape 2"/>
          <p:cNvSpPr/>
          <p:nvPr/>
        </p:nvSpPr>
        <p:spPr>
          <a:xfrm>
            <a:off x="1060863" y="1691965"/>
            <a:ext cx="10706400" cy="5565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28600" indent="-228240">
              <a:lnSpc>
                <a:spcPct val="100000"/>
              </a:lnSpc>
              <a:tabLst>
                <a:tab pos="0" algn="l"/>
              </a:tabLst>
            </a:pPr>
            <a:r>
              <a:rPr lang="es" sz="2400" b="0" strike="noStrike" spc="-1" dirty="0">
                <a:solidFill>
                  <a:srgbClr val="4472C4"/>
                </a:solidFill>
                <a:latin typeface="Calibri"/>
              </a:rPr>
              <a:t> </a:t>
            </a:r>
            <a:endParaRPr lang="en-US" sz="2400" b="0" strike="noStrike" spc="-1" dirty="0">
              <a:latin typeface="Arial"/>
            </a:endParaRPr>
          </a:p>
          <a:p>
            <a:pPr marL="228600" indent="-228240">
              <a:lnSpc>
                <a:spcPct val="100000"/>
              </a:lnSpc>
              <a:spcBef>
                <a:spcPts val="700"/>
              </a:spcBef>
              <a:tabLst>
                <a:tab pos="0" algn="l"/>
              </a:tabLst>
            </a:pPr>
            <a:endParaRPr lang="en-US" sz="2400" b="0" strike="noStrike" spc="-1" dirty="0">
              <a:latin typeface="Arial"/>
            </a:endParaRPr>
          </a:p>
        </p:txBody>
      </p:sp>
      <p:sp>
        <p:nvSpPr>
          <p:cNvPr id="10" name="CuadroTexto 9">
            <a:extLst>
              <a:ext uri="{FF2B5EF4-FFF2-40B4-BE49-F238E27FC236}">
                <a16:creationId xmlns:a16="http://schemas.microsoft.com/office/drawing/2014/main" id="{13C0928D-72AE-4485-9421-7FEB5BAD5CBD}"/>
              </a:ext>
            </a:extLst>
          </p:cNvPr>
          <p:cNvSpPr txBox="1"/>
          <p:nvPr/>
        </p:nvSpPr>
        <p:spPr>
          <a:xfrm>
            <a:off x="62753" y="1077240"/>
            <a:ext cx="11940748" cy="3690754"/>
          </a:xfrm>
          <a:prstGeom prst="rect">
            <a:avLst/>
          </a:prstGeom>
          <a:noFill/>
        </p:spPr>
        <p:txBody>
          <a:bodyPr wrap="square">
            <a:spAutoFit/>
          </a:bodyPr>
          <a:lstStyle/>
          <a:p>
            <a:pPr marL="228600" indent="-228240">
              <a:lnSpc>
                <a:spcPct val="100000"/>
              </a:lnSpc>
              <a:spcBef>
                <a:spcPts val="700"/>
              </a:spcBef>
              <a:tabLst>
                <a:tab pos="0" algn="l"/>
              </a:tabLst>
            </a:pPr>
            <a:r>
              <a:rPr lang="en-US" sz="2800" dirty="0">
                <a:solidFill>
                  <a:srgbClr val="111111"/>
                </a:solidFill>
                <a:latin typeface="Playfair Display" panose="020B0604020202020204" pitchFamily="2" charset="0"/>
              </a:rPr>
              <a:t>	</a:t>
            </a:r>
            <a:r>
              <a:rPr lang="en-US" sz="2000" dirty="0">
                <a:solidFill>
                  <a:srgbClr val="111111"/>
                </a:solidFill>
                <a:latin typeface="Playfair Display" panose="020B0604020202020204" pitchFamily="2" charset="0"/>
              </a:rPr>
              <a:t>Este </a:t>
            </a:r>
            <a:r>
              <a:rPr lang="en-US" sz="2000" dirty="0" err="1">
                <a:solidFill>
                  <a:srgbClr val="111111"/>
                </a:solidFill>
                <a:latin typeface="Playfair Display" panose="020B0604020202020204" pitchFamily="2" charset="0"/>
              </a:rPr>
              <a:t>proyecto</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nos</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lleva</a:t>
            </a:r>
            <a:r>
              <a:rPr lang="en-US" sz="2000" dirty="0">
                <a:solidFill>
                  <a:srgbClr val="111111"/>
                </a:solidFill>
                <a:latin typeface="Playfair Display" panose="020B0604020202020204" pitchFamily="2" charset="0"/>
              </a:rPr>
              <a:t> a </a:t>
            </a:r>
            <a:r>
              <a:rPr lang="en-US" sz="2000" dirty="0" err="1">
                <a:solidFill>
                  <a:srgbClr val="111111"/>
                </a:solidFill>
                <a:latin typeface="Playfair Display" panose="020B0604020202020204" pitchFamily="2" charset="0"/>
              </a:rPr>
              <a:t>ampliar</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conocimientos</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en</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donde</a:t>
            </a:r>
            <a:r>
              <a:rPr lang="en-US" sz="2000" dirty="0">
                <a:solidFill>
                  <a:srgbClr val="111111"/>
                </a:solidFill>
                <a:latin typeface="Playfair Display" panose="020B0604020202020204" pitchFamily="2" charset="0"/>
              </a:rPr>
              <a:t> la </a:t>
            </a:r>
            <a:r>
              <a:rPr lang="en-US" sz="2000" dirty="0" err="1">
                <a:solidFill>
                  <a:srgbClr val="111111"/>
                </a:solidFill>
                <a:latin typeface="Playfair Display" panose="020B0604020202020204" pitchFamily="2" charset="0"/>
              </a:rPr>
              <a:t>Ciencias</a:t>
            </a:r>
            <a:r>
              <a:rPr lang="en-US" sz="2000" dirty="0">
                <a:solidFill>
                  <a:srgbClr val="111111"/>
                </a:solidFill>
                <a:latin typeface="Playfair Display" panose="020B0604020202020204" pitchFamily="2" charset="0"/>
              </a:rPr>
              <a:t> de </a:t>
            </a:r>
            <a:r>
              <a:rPr lang="en-US" sz="2000" dirty="0" err="1">
                <a:solidFill>
                  <a:srgbClr val="111111"/>
                </a:solidFill>
                <a:latin typeface="Playfair Display" panose="020B0604020202020204" pitchFamily="2" charset="0"/>
              </a:rPr>
              <a:t>Datos</a:t>
            </a:r>
            <a:r>
              <a:rPr lang="en-US" sz="2000" dirty="0">
                <a:solidFill>
                  <a:srgbClr val="111111"/>
                </a:solidFill>
                <a:latin typeface="Playfair Display" panose="020B0604020202020204" pitchFamily="2" charset="0"/>
              </a:rPr>
              <a:t> es </a:t>
            </a:r>
            <a:r>
              <a:rPr lang="en-US" sz="2000" dirty="0" err="1">
                <a:solidFill>
                  <a:srgbClr val="111111"/>
                </a:solidFill>
                <a:latin typeface="Playfair Display" panose="020B0604020202020204" pitchFamily="2" charset="0"/>
              </a:rPr>
              <a:t>esencial</a:t>
            </a:r>
            <a:r>
              <a:rPr lang="en-US" sz="2000" dirty="0">
                <a:solidFill>
                  <a:srgbClr val="111111"/>
                </a:solidFill>
                <a:latin typeface="Playfair Display" panose="020B0604020202020204" pitchFamily="2" charset="0"/>
              </a:rPr>
              <a:t> para que una persona </a:t>
            </a:r>
            <a:r>
              <a:rPr lang="en-US" sz="2000" dirty="0" err="1">
                <a:solidFill>
                  <a:srgbClr val="111111"/>
                </a:solidFill>
                <a:latin typeface="Playfair Display" panose="020B0604020202020204" pitchFamily="2" charset="0"/>
              </a:rPr>
              <a:t>tenga</a:t>
            </a:r>
            <a:r>
              <a:rPr lang="en-US" sz="2000" dirty="0">
                <a:solidFill>
                  <a:srgbClr val="111111"/>
                </a:solidFill>
                <a:latin typeface="Playfair Display" panose="020B0604020202020204" pitchFamily="2" charset="0"/>
              </a:rPr>
              <a:t> la </a:t>
            </a:r>
            <a:r>
              <a:rPr lang="en-US" sz="2000" dirty="0" err="1">
                <a:solidFill>
                  <a:srgbClr val="111111"/>
                </a:solidFill>
                <a:latin typeface="Playfair Display" panose="020B0604020202020204" pitchFamily="2" charset="0"/>
              </a:rPr>
              <a:t>capacidad</a:t>
            </a:r>
            <a:r>
              <a:rPr lang="en-US" sz="2000" dirty="0">
                <a:solidFill>
                  <a:srgbClr val="111111"/>
                </a:solidFill>
                <a:latin typeface="Playfair Display" panose="020B0604020202020204" pitchFamily="2" charset="0"/>
              </a:rPr>
              <a:t> de </a:t>
            </a:r>
            <a:r>
              <a:rPr lang="en-US" sz="2000" dirty="0" err="1">
                <a:solidFill>
                  <a:srgbClr val="111111"/>
                </a:solidFill>
                <a:latin typeface="Playfair Display" panose="020B0604020202020204" pitchFamily="2" charset="0"/>
              </a:rPr>
              <a:t>analizar</a:t>
            </a:r>
            <a:r>
              <a:rPr lang="en-US" sz="2000" dirty="0">
                <a:solidFill>
                  <a:srgbClr val="111111"/>
                </a:solidFill>
                <a:latin typeface="Playfair Display" panose="020B0604020202020204" pitchFamily="2" charset="0"/>
              </a:rPr>
              <a:t> la </a:t>
            </a:r>
            <a:r>
              <a:rPr lang="en-US" sz="2000" dirty="0" err="1">
                <a:solidFill>
                  <a:srgbClr val="111111"/>
                </a:solidFill>
                <a:latin typeface="Playfair Display" panose="020B0604020202020204" pitchFamily="2" charset="0"/>
              </a:rPr>
              <a:t>informacion</a:t>
            </a:r>
            <a:r>
              <a:rPr lang="en-US" sz="2000" dirty="0">
                <a:solidFill>
                  <a:srgbClr val="111111"/>
                </a:solidFill>
                <a:latin typeface="Playfair Display" panose="020B0604020202020204" pitchFamily="2" charset="0"/>
              </a:rPr>
              <a:t> que son de </a:t>
            </a:r>
            <a:r>
              <a:rPr lang="en-US" sz="2000" dirty="0" err="1">
                <a:solidFill>
                  <a:srgbClr val="111111"/>
                </a:solidFill>
                <a:latin typeface="Playfair Display" panose="020B0604020202020204" pitchFamily="2" charset="0"/>
              </a:rPr>
              <a:t>distintos</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canales</a:t>
            </a:r>
            <a:r>
              <a:rPr lang="en-US" sz="2000" dirty="0">
                <a:solidFill>
                  <a:srgbClr val="111111"/>
                </a:solidFill>
                <a:latin typeface="Playfair Display" panose="020B0604020202020204" pitchFamily="2" charset="0"/>
              </a:rPr>
              <a:t>, </a:t>
            </a:r>
            <a:r>
              <a:rPr lang="en-US" sz="2000" dirty="0" err="1">
                <a:solidFill>
                  <a:srgbClr val="111111"/>
                </a:solidFill>
                <a:latin typeface="Playfair Display" panose="020B0604020202020204" pitchFamily="2" charset="0"/>
              </a:rPr>
              <a:t>fuentes</a:t>
            </a:r>
            <a:r>
              <a:rPr lang="en-US" sz="2000" dirty="0">
                <a:solidFill>
                  <a:srgbClr val="111111"/>
                </a:solidFill>
                <a:latin typeface="Playfair Display" panose="020B0604020202020204" pitchFamily="2" charset="0"/>
              </a:rPr>
              <a:t> y </a:t>
            </a:r>
            <a:r>
              <a:rPr lang="en-US" sz="2000" dirty="0" err="1">
                <a:solidFill>
                  <a:srgbClr val="111111"/>
                </a:solidFill>
                <a:latin typeface="Playfair Display" panose="020B0604020202020204" pitchFamily="2" charset="0"/>
              </a:rPr>
              <a:t>publicaciones</a:t>
            </a:r>
            <a:r>
              <a:rPr lang="es-MX" sz="2000" dirty="0">
                <a:solidFill>
                  <a:srgbClr val="111111"/>
                </a:solidFill>
                <a:latin typeface="Playfair Display" panose="020B0604020202020204" pitchFamily="2" charset="0"/>
              </a:rPr>
              <a:t>.</a:t>
            </a:r>
          </a:p>
          <a:p>
            <a:pPr marL="228600" indent="-228240">
              <a:spcBef>
                <a:spcPts val="700"/>
              </a:spcBef>
              <a:tabLst>
                <a:tab pos="0" algn="l"/>
              </a:tabLst>
            </a:pPr>
            <a:r>
              <a:rPr lang="es-ES" altLang="es-PY" sz="2000" dirty="0">
                <a:solidFill>
                  <a:srgbClr val="111111"/>
                </a:solidFill>
                <a:latin typeface="Playfair Display" panose="020B0604020202020204" pitchFamily="2" charset="0"/>
              </a:rPr>
              <a:t>	Centrándonos en las metodologías de ciencia de datos, llevamos a cabo un estudio detallado sobre el estado del país con respecto a la cantidad de vacunados y como esto esta distribuido por zonas. De los trabajos que abordan el escenario pandémico actual, consideramos varios dominios analíticos de datos actuales de COVID-19, como las dosis aplicadas y las efectividad de la misma, el porcentaje de menores vacunados y de inmunizados total y parcialmente. El estudio actual debería dar un esbozo detallado de la hoja de ruta para manejar situaciones similares al COVID-19 aprovechando a los expertos en ciencia de datos para elegir las herramientas adecuadas. </a:t>
            </a:r>
            <a:endParaRPr lang="es-MX" sz="2000" dirty="0">
              <a:solidFill>
                <a:srgbClr val="111111"/>
              </a:solidFill>
              <a:latin typeface="Playfair Display" panose="020B0604020202020204" pitchFamily="2" charset="0"/>
            </a:endParaRPr>
          </a:p>
          <a:p>
            <a:r>
              <a:rPr lang="es-MX" sz="20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0" y="0"/>
            <a:ext cx="12191760" cy="751680"/>
          </a:xfrm>
          <a:prstGeom prst="rect">
            <a:avLst/>
          </a:prstGeom>
          <a:solidFill>
            <a:srgbClr val="2B92CB"/>
          </a:solidFill>
          <a:ln>
            <a:noFill/>
          </a:ln>
        </p:spPr>
        <p:txBody>
          <a:bodyPr tIns="91440" bIns="91440" anchor="ctr">
            <a:noAutofit/>
          </a:bodyPr>
          <a:lstStyle/>
          <a:p>
            <a:pPr>
              <a:lnSpc>
                <a:spcPct val="90000"/>
              </a:lnSpc>
            </a:pPr>
            <a:r>
              <a:rPr lang="es" sz="3600" b="0" strike="noStrike" spc="-1" dirty="0">
                <a:solidFill>
                  <a:schemeClr val="bg1"/>
                </a:solidFill>
                <a:latin typeface="Roboto"/>
                <a:ea typeface="Roboto"/>
              </a:rPr>
              <a:t>Introduccion </a:t>
            </a:r>
            <a:endParaRPr lang="en-US" sz="3600" b="0" strike="noStrike" spc="-1" dirty="0">
              <a:solidFill>
                <a:schemeClr val="bg1"/>
              </a:solidFill>
              <a:latin typeface="Calibri"/>
            </a:endParaRPr>
          </a:p>
        </p:txBody>
      </p:sp>
      <p:sp>
        <p:nvSpPr>
          <p:cNvPr id="93" name="TextShape 2"/>
          <p:cNvSpPr txBox="1"/>
          <p:nvPr/>
        </p:nvSpPr>
        <p:spPr>
          <a:xfrm>
            <a:off x="0" y="1472004"/>
            <a:ext cx="12249360" cy="3108960"/>
          </a:xfrm>
          <a:prstGeom prst="rect">
            <a:avLst/>
          </a:prstGeom>
          <a:noFill/>
          <a:ln>
            <a:noFill/>
          </a:ln>
        </p:spPr>
        <p:txBody>
          <a:bodyPr lIns="90000" tIns="45000" rIns="90000" bIns="45000">
            <a:noAutofit/>
          </a:bodyPr>
          <a:lstStyle/>
          <a:p>
            <a:r>
              <a:rPr lang="en-US" sz="2800" dirty="0" err="1">
                <a:solidFill>
                  <a:srgbClr val="111111"/>
                </a:solidFill>
                <a:latin typeface="Playfair Display" panose="020B0604020202020204" pitchFamily="2" charset="0"/>
              </a:rPr>
              <a:t>Desde</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comienzo</a:t>
            </a:r>
            <a:r>
              <a:rPr lang="en-US" sz="2800" dirty="0">
                <a:solidFill>
                  <a:srgbClr val="111111"/>
                </a:solidFill>
                <a:latin typeface="Playfair Display" panose="020B0604020202020204" pitchFamily="2" charset="0"/>
              </a:rPr>
              <a:t> de la </a:t>
            </a:r>
            <a:r>
              <a:rPr lang="en-US" sz="2800" dirty="0" err="1">
                <a:solidFill>
                  <a:srgbClr val="111111"/>
                </a:solidFill>
                <a:latin typeface="Playfair Display" panose="020B0604020202020204" pitchFamily="2" charset="0"/>
              </a:rPr>
              <a:t>pandemia</a:t>
            </a:r>
            <a:r>
              <a:rPr lang="en-US" sz="2800" dirty="0">
                <a:solidFill>
                  <a:srgbClr val="111111"/>
                </a:solidFill>
                <a:latin typeface="Playfair Display" panose="020B0604020202020204" pitchFamily="2" charset="0"/>
              </a:rPr>
              <a:t> de COVID, se </a:t>
            </a:r>
            <a:r>
              <a:rPr lang="en-US" sz="2800" dirty="0" err="1">
                <a:solidFill>
                  <a:srgbClr val="111111"/>
                </a:solidFill>
                <a:latin typeface="Playfair Display" panose="020B0604020202020204" pitchFamily="2" charset="0"/>
              </a:rPr>
              <a:t>han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publicado</a:t>
            </a:r>
            <a:r>
              <a:rPr lang="en-US" sz="2800" dirty="0">
                <a:solidFill>
                  <a:srgbClr val="111111"/>
                </a:solidFill>
                <a:latin typeface="Playfair Display" panose="020B0604020202020204" pitchFamily="2" charset="0"/>
              </a:rPr>
              <a:t> miles </a:t>
            </a:r>
            <a:r>
              <a:rPr lang="en-US" sz="2800" dirty="0" err="1">
                <a:solidFill>
                  <a:srgbClr val="111111"/>
                </a:solidFill>
                <a:latin typeface="Playfair Display" panose="020B0604020202020204" pitchFamily="2" charset="0"/>
              </a:rPr>
              <a:t>artículos</a:t>
            </a:r>
            <a:r>
              <a:rPr lang="en-US" sz="2800" dirty="0">
                <a:solidFill>
                  <a:srgbClr val="111111"/>
                </a:solidFill>
                <a:latin typeface="Playfair Display" panose="020B0604020202020204" pitchFamily="2" charset="0"/>
              </a:rPr>
              <a:t> </a:t>
            </a:r>
            <a:r>
              <a:rPr lang="es-MX" sz="2800" dirty="0">
                <a:solidFill>
                  <a:srgbClr val="111111"/>
                </a:solidFill>
                <a:latin typeface="Playfair Display" panose="020B0604020202020204" pitchFamily="2" charset="0"/>
              </a:rPr>
              <a:t>científicos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sobre</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tema</a:t>
            </a:r>
            <a:r>
              <a:rPr lang="en-US" sz="2800" dirty="0">
                <a:solidFill>
                  <a:srgbClr val="111111"/>
                </a:solidFill>
                <a:latin typeface="Playfair Display" panose="020B0604020202020204" pitchFamily="2" charset="0"/>
              </a:rPr>
              <a:t>. por lo tanto, es </a:t>
            </a:r>
            <a:r>
              <a:rPr lang="en-US" sz="2800" dirty="0" err="1">
                <a:solidFill>
                  <a:srgbClr val="111111"/>
                </a:solidFill>
                <a:latin typeface="Playfair Display" panose="020B0604020202020204" pitchFamily="2" charset="0"/>
              </a:rPr>
              <a:t>muy</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necesaria</a:t>
            </a:r>
            <a:r>
              <a:rPr lang="en-US" sz="2800" dirty="0">
                <a:solidFill>
                  <a:srgbClr val="111111"/>
                </a:solidFill>
                <a:latin typeface="Playfair Display" panose="020B0604020202020204" pitchFamily="2" charset="0"/>
              </a:rPr>
              <a:t> la </a:t>
            </a:r>
            <a:r>
              <a:rPr lang="en-US" sz="2800" dirty="0" err="1">
                <a:solidFill>
                  <a:srgbClr val="111111"/>
                </a:solidFill>
                <a:latin typeface="Playfair Display" panose="020B0604020202020204" pitchFamily="2" charset="0"/>
              </a:rPr>
              <a:t>ayuda</a:t>
            </a:r>
            <a:r>
              <a:rPr lang="en-US" sz="2800" dirty="0">
                <a:solidFill>
                  <a:srgbClr val="111111"/>
                </a:solidFill>
                <a:latin typeface="Playfair Display" panose="020B0604020202020204" pitchFamily="2" charset="0"/>
              </a:rPr>
              <a:t> de la IA para </a:t>
            </a:r>
            <a:r>
              <a:rPr lang="en-US" sz="2800" dirty="0" err="1">
                <a:solidFill>
                  <a:srgbClr val="111111"/>
                </a:solidFill>
                <a:latin typeface="Playfair Display" panose="020B0604020202020204" pitchFamily="2" charset="0"/>
              </a:rPr>
              <a:t>obtener</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datos</a:t>
            </a:r>
            <a:r>
              <a:rPr lang="en-US" sz="2800" dirty="0">
                <a:solidFill>
                  <a:srgbClr val="111111"/>
                </a:solidFill>
                <a:latin typeface="Playfair Display" panose="020B0604020202020204" pitchFamily="2" charset="0"/>
              </a:rPr>
              <a:t> que </a:t>
            </a:r>
            <a:r>
              <a:rPr lang="en-US" sz="2800" dirty="0" err="1">
                <a:solidFill>
                  <a:srgbClr val="111111"/>
                </a:solidFill>
                <a:latin typeface="Playfair Display" panose="020B0604020202020204" pitchFamily="2" charset="0"/>
              </a:rPr>
              <a:t>puedan</a:t>
            </a:r>
            <a:r>
              <a:rPr lang="en-US" sz="2800" dirty="0">
                <a:solidFill>
                  <a:srgbClr val="111111"/>
                </a:solidFill>
                <a:latin typeface="Playfair Display" panose="020B0604020202020204" pitchFamily="2" charset="0"/>
              </a:rPr>
              <a:t> ser </a:t>
            </a:r>
            <a:r>
              <a:rPr lang="en-US" sz="2800" dirty="0" err="1">
                <a:solidFill>
                  <a:srgbClr val="111111"/>
                </a:solidFill>
                <a:latin typeface="Playfair Display" panose="020B0604020202020204" pitchFamily="2" charset="0"/>
              </a:rPr>
              <a:t>mejor</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interpretados</a:t>
            </a:r>
            <a:r>
              <a:rPr lang="en-US" sz="2800" dirty="0">
                <a:solidFill>
                  <a:srgbClr val="111111"/>
                </a:solidFill>
                <a:latin typeface="Playfair Display" panose="020B0604020202020204" pitchFamily="2" charset="0"/>
              </a:rPr>
              <a:t> por la </a:t>
            </a:r>
            <a:r>
              <a:rPr lang="en-US" sz="2800" dirty="0" err="1">
                <a:solidFill>
                  <a:srgbClr val="111111"/>
                </a:solidFill>
                <a:latin typeface="Playfair Display" panose="020B0604020202020204" pitchFamily="2" charset="0"/>
              </a:rPr>
              <a:t>poblacion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paraguaya</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este</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trabajo</a:t>
            </a:r>
            <a:r>
              <a:rPr lang="en-US" sz="2800" dirty="0">
                <a:solidFill>
                  <a:srgbClr val="111111"/>
                </a:solidFill>
                <a:latin typeface="Playfair Display" panose="020B0604020202020204" pitchFamily="2" charset="0"/>
              </a:rPr>
              <a:t> final de la </a:t>
            </a:r>
            <a:r>
              <a:rPr lang="en-US" sz="2800" dirty="0" err="1">
                <a:solidFill>
                  <a:srgbClr val="111111"/>
                </a:solidFill>
                <a:latin typeface="Playfair Display" panose="020B0604020202020204" pitchFamily="2" charset="0"/>
              </a:rPr>
              <a:t>materia</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mostraremos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cómo</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podemos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extraer</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algunos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conocimientos</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artículos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publicados</a:t>
            </a:r>
            <a:r>
              <a:rPr lang="en-US" sz="2800" dirty="0">
                <a:solidFill>
                  <a:srgbClr val="111111"/>
                </a:solidFill>
                <a:latin typeface="Playfair Display" panose="020B0604020202020204" pitchFamily="2" charset="0"/>
              </a:rPr>
              <a:t> por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Ministerio</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Salud</a:t>
            </a:r>
            <a:r>
              <a:rPr lang="en-US" sz="2800" dirty="0">
                <a:solidFill>
                  <a:srgbClr val="111111"/>
                </a:solidFill>
                <a:latin typeface="Playfair Display" panose="020B0604020202020204" pitchFamily="2" charset="0"/>
              </a:rPr>
              <a:t> y de </a:t>
            </a:r>
            <a:r>
              <a:rPr lang="en-US" sz="2800" dirty="0" err="1">
                <a:solidFill>
                  <a:srgbClr val="111111"/>
                </a:solidFill>
                <a:latin typeface="Playfair Display" panose="020B0604020202020204" pitchFamily="2" charset="0"/>
              </a:rPr>
              <a:t>varios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otros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articulos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mundo</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obtener</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información</a:t>
            </a:r>
            <a:r>
              <a:rPr lang="en-US" sz="2800" dirty="0">
                <a:solidFill>
                  <a:srgbClr val="111111"/>
                </a:solidFill>
                <a:latin typeface="Playfair Display" panose="020B0604020202020204" pitchFamily="2" charset="0"/>
              </a:rPr>
              <a:t> y </a:t>
            </a:r>
            <a:r>
              <a:rPr lang="en-US" sz="2800" dirty="0" err="1">
                <a:solidFill>
                  <a:srgbClr val="111111"/>
                </a:solidFill>
                <a:latin typeface="Playfair Display" panose="020B0604020202020204" pitchFamily="2" charset="0"/>
              </a:rPr>
              <a:t>crear</a:t>
            </a:r>
            <a:r>
              <a:rPr lang="en-US" sz="2800" dirty="0">
                <a:solidFill>
                  <a:srgbClr val="111111"/>
                </a:solidFill>
                <a:latin typeface="Playfair Display" panose="020B0604020202020204" pitchFamily="2" charset="0"/>
              </a:rPr>
              <a:t> una </a:t>
            </a:r>
            <a:r>
              <a:rPr lang="en-US" sz="2800" dirty="0" err="1">
                <a:solidFill>
                  <a:srgbClr val="111111"/>
                </a:solidFill>
                <a:latin typeface="Playfair Display" panose="020B0604020202020204" pitchFamily="2" charset="0"/>
              </a:rPr>
              <a:t>herramienta</a:t>
            </a:r>
            <a:r>
              <a:rPr lang="en-US" sz="2800" dirty="0">
                <a:solidFill>
                  <a:srgbClr val="111111"/>
                </a:solidFill>
                <a:latin typeface="Playfair Display" panose="020B0604020202020204" pitchFamily="2" charset="0"/>
              </a:rPr>
              <a:t> para </a:t>
            </a:r>
            <a:r>
              <a:rPr lang="en-US" sz="2800" dirty="0" err="1">
                <a:solidFill>
                  <a:srgbClr val="111111"/>
                </a:solidFill>
                <a:latin typeface="Playfair Display" panose="020B0604020202020204" pitchFamily="2" charset="0"/>
              </a:rPr>
              <a:t>ayudar</a:t>
            </a:r>
            <a:r>
              <a:rPr lang="en-US" sz="2800" dirty="0">
                <a:solidFill>
                  <a:srgbClr val="111111"/>
                </a:solidFill>
                <a:latin typeface="Playfair Display" panose="020B0604020202020204" pitchFamily="2" charset="0"/>
              </a:rPr>
              <a:t> al </a:t>
            </a:r>
            <a:r>
              <a:rPr lang="en-US" sz="2800" dirty="0" err="1">
                <a:solidFill>
                  <a:srgbClr val="111111"/>
                </a:solidFill>
                <a:latin typeface="Playfair Display" panose="020B0604020202020204" pitchFamily="2" charset="0"/>
              </a:rPr>
              <a:t>investigador</a:t>
            </a:r>
            <a:r>
              <a:rPr lang="en-US" sz="2800" dirty="0">
                <a:solidFill>
                  <a:srgbClr val="111111"/>
                </a:solidFill>
                <a:latin typeface="Playfair Display" panose="020B0604020202020204" pitchFamily="2" charset="0"/>
              </a:rPr>
              <a:t> a </a:t>
            </a:r>
            <a:r>
              <a:rPr lang="en-US" sz="2800" dirty="0" err="1">
                <a:solidFill>
                  <a:srgbClr val="111111"/>
                </a:solidFill>
                <a:latin typeface="Playfair Display" panose="020B0604020202020204" pitchFamily="2" charset="0"/>
              </a:rPr>
              <a:t>navegar</a:t>
            </a:r>
            <a:r>
              <a:rPr lang="en-US" sz="2800" dirty="0">
                <a:solidFill>
                  <a:srgbClr val="111111"/>
                </a:solidFill>
                <a:latin typeface="Playfair Display" panose="020B0604020202020204" pitchFamily="2" charset="0"/>
              </a:rPr>
              <a:t> por la </a:t>
            </a:r>
            <a:r>
              <a:rPr lang="en-US" sz="2800" dirty="0" err="1">
                <a:solidFill>
                  <a:srgbClr val="111111"/>
                </a:solidFill>
                <a:latin typeface="Playfair Display" panose="020B0604020202020204" pitchFamily="2" charset="0"/>
              </a:rPr>
              <a:t>colección</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artículos</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manera</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significativa</a:t>
            </a:r>
            <a:r>
              <a:rPr lang="en-US" sz="2800" dirty="0">
                <a:solidFill>
                  <a:srgbClr val="111111"/>
                </a:solidFill>
                <a:latin typeface="Playfair Display" panose="020B0604020202020204" pitchFamily="2"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0" y="0"/>
            <a:ext cx="12191760" cy="77148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90000"/>
              </a:lnSpc>
            </a:pPr>
            <a:r>
              <a:rPr lang="es" sz="4400" b="0" strike="noStrike" spc="-1" dirty="0">
                <a:solidFill>
                  <a:srgbClr val="000000"/>
                </a:solidFill>
                <a:latin typeface="Roboto"/>
                <a:ea typeface="Roboto"/>
              </a:rPr>
              <a:t>	</a:t>
            </a:r>
            <a:r>
              <a:rPr lang="es" sz="4400" b="0" strike="noStrike" spc="-1" dirty="0">
                <a:solidFill>
                  <a:srgbClr val="FFFFFF"/>
                </a:solidFill>
                <a:latin typeface="Roboto"/>
                <a:ea typeface="Roboto"/>
              </a:rPr>
              <a:t>Resumen</a:t>
            </a:r>
            <a:endParaRPr lang="en-US" sz="4400" b="0" strike="noStrike" spc="-1" dirty="0">
              <a:latin typeface="Arial"/>
            </a:endParaRPr>
          </a:p>
        </p:txBody>
      </p:sp>
      <p:sp>
        <p:nvSpPr>
          <p:cNvPr id="95" name="CustomShape 2"/>
          <p:cNvSpPr/>
          <p:nvPr/>
        </p:nvSpPr>
        <p:spPr>
          <a:xfrm>
            <a:off x="514440" y="1372680"/>
            <a:ext cx="5581440" cy="4831200"/>
          </a:xfrm>
          <a:prstGeom prst="rect">
            <a:avLst/>
          </a:prstGeom>
          <a:noFill/>
          <a:ln>
            <a:noFill/>
          </a:ln>
        </p:spPr>
        <p:style>
          <a:lnRef idx="0">
            <a:scrgbClr r="0" g="0" b="0"/>
          </a:lnRef>
          <a:fillRef idx="0">
            <a:scrgbClr r="0" g="0" b="0"/>
          </a:fillRef>
          <a:effectRef idx="0">
            <a:scrgbClr r="0" g="0" b="0"/>
          </a:effectRef>
          <a:fontRef idx="minor"/>
        </p:style>
      </p:sp>
      <p:sp>
        <p:nvSpPr>
          <p:cNvPr id="96" name="CustomShape 3"/>
          <p:cNvSpPr/>
          <p:nvPr/>
        </p:nvSpPr>
        <p:spPr>
          <a:xfrm>
            <a:off x="6267600" y="1372680"/>
            <a:ext cx="5581440" cy="5065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04560">
              <a:lnSpc>
                <a:spcPct val="90000"/>
              </a:lnSpc>
              <a:spcBef>
                <a:spcPts val="1199"/>
              </a:spcBef>
              <a:spcAft>
                <a:spcPts val="1001"/>
              </a:spcAft>
              <a:buClr>
                <a:srgbClr val="000000"/>
              </a:buClr>
              <a:buFont typeface="Calibri"/>
              <a:buChar char="•"/>
            </a:pPr>
            <a:r>
              <a:rPr lang="es" sz="1800" b="0" strike="noStrike" spc="-1">
                <a:solidFill>
                  <a:srgbClr val="F79646"/>
                </a:solidFill>
                <a:latin typeface="Calibri"/>
                <a:ea typeface="Roboto"/>
              </a:rPr>
              <a:t>	</a:t>
            </a:r>
            <a:endParaRPr lang="en-US" sz="1800" b="0" strike="noStrike" spc="-1">
              <a:latin typeface="Arial"/>
            </a:endParaRPr>
          </a:p>
          <a:p>
            <a:pPr marL="228600" indent="-228240">
              <a:lnSpc>
                <a:spcPct val="90000"/>
              </a:lnSpc>
              <a:tabLst>
                <a:tab pos="0" algn="l"/>
              </a:tabLst>
            </a:pPr>
            <a:endParaRPr lang="en-US" sz="1800" b="0" strike="noStrike" spc="-1">
              <a:latin typeface="Arial"/>
            </a:endParaRPr>
          </a:p>
        </p:txBody>
      </p:sp>
      <p:sp>
        <p:nvSpPr>
          <p:cNvPr id="97" name="TextShape 4"/>
          <p:cNvSpPr txBox="1"/>
          <p:nvPr/>
        </p:nvSpPr>
        <p:spPr>
          <a:xfrm>
            <a:off x="116100" y="1073385"/>
            <a:ext cx="11959560" cy="858600"/>
          </a:xfrm>
          <a:prstGeom prst="rect">
            <a:avLst/>
          </a:prstGeom>
          <a:noFill/>
          <a:ln>
            <a:noFill/>
          </a:ln>
        </p:spPr>
        <p:txBody>
          <a:bodyPr lIns="90000" tIns="45000" rIns="90000" bIns="45000">
            <a:noAutofit/>
          </a:bodyPr>
          <a:lstStyle/>
          <a:p>
            <a:r>
              <a:rPr lang="en-US" sz="2800" dirty="0" err="1">
                <a:solidFill>
                  <a:srgbClr val="111111"/>
                </a:solidFill>
                <a:latin typeface="Playfair Display" panose="020B0604020202020204" pitchFamily="2" charset="0"/>
              </a:rPr>
              <a:t>En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este</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proyecto</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proponemos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analizar</a:t>
            </a:r>
            <a:r>
              <a:rPr lang="en-US" sz="2800" dirty="0">
                <a:solidFill>
                  <a:srgbClr val="111111"/>
                </a:solidFill>
                <a:latin typeface="Playfair Display" panose="020B0604020202020204" pitchFamily="2" charset="0"/>
              </a:rPr>
              <a:t> los </a:t>
            </a:r>
            <a:r>
              <a:rPr lang="en-US" sz="2800" dirty="0" err="1">
                <a:solidFill>
                  <a:srgbClr val="111111"/>
                </a:solidFill>
                <a:latin typeface="Playfair Display" panose="020B0604020202020204" pitchFamily="2" charset="0"/>
              </a:rPr>
              <a:t>datos</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pacientes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vacunados</a:t>
            </a:r>
            <a:r>
              <a:rPr lang="en-US" sz="2800" dirty="0">
                <a:solidFill>
                  <a:srgbClr val="111111"/>
                </a:solidFill>
                <a:latin typeface="Playfair Display" panose="020B0604020202020204" pitchFamily="2" charset="0"/>
              </a:rPr>
              <a:t> contra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Covid-19 </a:t>
            </a:r>
            <a:r>
              <a:rPr lang="en-US" sz="2800" dirty="0" err="1">
                <a:solidFill>
                  <a:srgbClr val="111111"/>
                </a:solidFill>
                <a:latin typeface="Playfair Display" panose="020B0604020202020204" pitchFamily="2" charset="0"/>
              </a:rPr>
              <a:t>en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todo</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territorio</a:t>
            </a:r>
            <a:r>
              <a:rPr lang="en-US" sz="2800" dirty="0">
                <a:solidFill>
                  <a:srgbClr val="111111"/>
                </a:solidFill>
                <a:latin typeface="Playfair Display" panose="020B0604020202020204" pitchFamily="2" charset="0"/>
              </a:rPr>
              <a:t> </a:t>
            </a:r>
            <a:r>
              <a:rPr lang="es-ES" sz="2800" dirty="0">
                <a:solidFill>
                  <a:srgbClr val="111111"/>
                </a:solidFill>
                <a:latin typeface="Playfair Display" panose="020B0604020202020204" pitchFamily="2" charset="0"/>
              </a:rPr>
              <a:t>paraguayo</a:t>
            </a:r>
            <a:r>
              <a:rPr lang="en-US" sz="2800" dirty="0">
                <a:solidFill>
                  <a:srgbClr val="111111"/>
                </a:solidFill>
                <a:latin typeface="Playfair Display" panose="020B0604020202020204" pitchFamily="2" charset="0"/>
              </a:rPr>
              <a:t>, con </a:t>
            </a:r>
            <a:r>
              <a:rPr lang="en-US" sz="2800" dirty="0" err="1">
                <a:solidFill>
                  <a:srgbClr val="111111"/>
                </a:solidFill>
                <a:latin typeface="Playfair Display" panose="020B0604020202020204" pitchFamily="2" charset="0"/>
              </a:rPr>
              <a:t>el</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propósito</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mostrar</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como</a:t>
            </a:r>
            <a:r>
              <a:rPr lang="en-US" sz="2800" dirty="0">
                <a:solidFill>
                  <a:srgbClr val="111111"/>
                </a:solidFill>
                <a:latin typeface="Playfair Display" panose="020B0604020202020204" pitchFamily="2" charset="0"/>
              </a:rPr>
              <a:t> </a:t>
            </a:r>
            <a:r>
              <a:rPr lang="es-ES" sz="2800" dirty="0">
                <a:solidFill>
                  <a:srgbClr val="111111"/>
                </a:solidFill>
                <a:latin typeface="Playfair Display" panose="020B0604020202020204" pitchFamily="2" charset="0"/>
              </a:rPr>
              <a:t>disminuyó</a:t>
            </a:r>
            <a:r>
              <a:rPr lang="en-US" sz="2800" dirty="0">
                <a:solidFill>
                  <a:srgbClr val="111111"/>
                </a:solidFill>
                <a:latin typeface="Playfair Display" panose="020B0604020202020204" pitchFamily="2" charset="0"/>
              </a:rPr>
              <a:t> la </a:t>
            </a:r>
            <a:r>
              <a:rPr lang="en-US" sz="2800" dirty="0" err="1">
                <a:solidFill>
                  <a:srgbClr val="111111"/>
                </a:solidFill>
                <a:latin typeface="Playfair Display" panose="020B0604020202020204" pitchFamily="2" charset="0"/>
              </a:rPr>
              <a:t>tasa</a:t>
            </a:r>
            <a:r>
              <a:rPr lang="en-US" sz="2800" dirty="0">
                <a:solidFill>
                  <a:srgbClr val="111111"/>
                </a:solidFill>
                <a:latin typeface="Playfair Display" panose="020B0604020202020204" pitchFamily="2" charset="0"/>
              </a:rPr>
              <a:t> de </a:t>
            </a:r>
            <a:r>
              <a:rPr lang="en-US" sz="2800" dirty="0" err="1">
                <a:solidFill>
                  <a:srgbClr val="111111"/>
                </a:solidFill>
                <a:latin typeface="Playfair Display" panose="020B0604020202020204" pitchFamily="2" charset="0"/>
              </a:rPr>
              <a:t>muertes</a:t>
            </a:r>
            <a:r>
              <a:rPr lang="en-US" sz="2800" dirty="0">
                <a:solidFill>
                  <a:srgbClr val="111111"/>
                </a:solidFill>
                <a:latin typeface="Playfair Display" panose="020B0604020202020204" pitchFamily="2" charset="0"/>
              </a:rPr>
              <a:t> y </a:t>
            </a:r>
            <a:r>
              <a:rPr lang="es-MX" sz="2800" dirty="0">
                <a:solidFill>
                  <a:srgbClr val="111111"/>
                </a:solidFill>
                <a:latin typeface="Playfair Display" panose="020B0604020202020204" pitchFamily="2" charset="0"/>
              </a:rPr>
              <a:t>contagiados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despues</a:t>
            </a:r>
            <a:r>
              <a:rPr lang="en-US" sz="2800" dirty="0">
                <a:solidFill>
                  <a:srgbClr val="111111"/>
                </a:solidFill>
                <a:latin typeface="Playfair Display" panose="020B0604020202020204" pitchFamily="2" charset="0"/>
              </a:rPr>
              <a:t> de la </a:t>
            </a:r>
            <a:r>
              <a:rPr lang="es-MX" sz="2800" dirty="0" err="1">
                <a:solidFill>
                  <a:srgbClr val="111111"/>
                </a:solidFill>
                <a:latin typeface="Playfair Display" panose="020B0604020202020204" pitchFamily="2" charset="0"/>
              </a:rPr>
              <a:t>aplicacion</a:t>
            </a:r>
            <a:r>
              <a:rPr lang="en-US" sz="2800" dirty="0">
                <a:solidFill>
                  <a:srgbClr val="111111"/>
                </a:solidFill>
                <a:latin typeface="Playfair Display" panose="020B0604020202020204" pitchFamily="2" charset="0"/>
              </a:rPr>
              <a:t>.  Para </a:t>
            </a:r>
            <a:r>
              <a:rPr lang="en-US" sz="2800" dirty="0" err="1">
                <a:solidFill>
                  <a:srgbClr val="111111"/>
                </a:solidFill>
                <a:latin typeface="Playfair Display" panose="020B0604020202020204" pitchFamily="2" charset="0"/>
              </a:rPr>
              <a:t>este</a:t>
            </a:r>
            <a:r>
              <a:rPr lang="en-US" sz="2800" dirty="0">
                <a:solidFill>
                  <a:srgbClr val="111111"/>
                </a:solidFill>
                <a:latin typeface="Playfair Display" panose="020B0604020202020204" pitchFamily="2" charset="0"/>
              </a:rPr>
              <a:t> fin </a:t>
            </a:r>
            <a:r>
              <a:rPr lang="en-US" sz="2800" dirty="0" err="1">
                <a:solidFill>
                  <a:srgbClr val="111111"/>
                </a:solidFill>
                <a:latin typeface="Playfair Display" panose="020B0604020202020204" pitchFamily="2" charset="0"/>
              </a:rPr>
              <a:t>utilizamos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metodos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aprendidos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en</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clases</a:t>
            </a:r>
            <a:r>
              <a:rPr lang="en-US" sz="2800" dirty="0">
                <a:solidFill>
                  <a:srgbClr val="111111"/>
                </a:solidFill>
                <a:latin typeface="Playfair Display" panose="020B0604020202020204" pitchFamily="2" charset="0"/>
              </a:rPr>
              <a:t> y  </a:t>
            </a:r>
            <a:r>
              <a:rPr lang="en-US" sz="2800" dirty="0" err="1">
                <a:solidFill>
                  <a:srgbClr val="111111"/>
                </a:solidFill>
                <a:latin typeface="Playfair Display" panose="020B0604020202020204" pitchFamily="2" charset="0"/>
              </a:rPr>
              <a:t>algunos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metodos</a:t>
            </a:r>
            <a:r>
              <a:rPr lang="en-US" sz="2800" dirty="0">
                <a:solidFill>
                  <a:srgbClr val="111111"/>
                </a:solidFill>
                <a:latin typeface="Playfair Display" panose="020B0604020202020204" pitchFamily="2" charset="0"/>
              </a:rPr>
              <a:t> </a:t>
            </a:r>
            <a:r>
              <a:rPr lang="en-US" sz="2800" dirty="0" err="1">
                <a:solidFill>
                  <a:srgbClr val="111111"/>
                </a:solidFill>
                <a:latin typeface="Playfair Display" panose="020B0604020202020204" pitchFamily="2" charset="0"/>
              </a:rPr>
              <a:t>geograficos</a:t>
            </a:r>
            <a:r>
              <a:rPr lang="en-US" sz="2800" dirty="0">
                <a:solidFill>
                  <a:srgbClr val="111111"/>
                </a:solidFill>
                <a:latin typeface="Playfair Display" panose="020B0604020202020204" pitchFamily="2" charset="0"/>
              </a:rPr>
              <a:t>.</a:t>
            </a:r>
          </a:p>
        </p:txBody>
      </p:sp>
      <p:pic>
        <p:nvPicPr>
          <p:cNvPr id="98" name="Imagen 97"/>
          <p:cNvPicPr/>
          <p:nvPr/>
        </p:nvPicPr>
        <p:blipFill>
          <a:blip r:embed="rId3"/>
          <a:stretch/>
        </p:blipFill>
        <p:spPr>
          <a:xfrm>
            <a:off x="3165326" y="3429000"/>
            <a:ext cx="5029200" cy="33483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4400" b="0" strike="noStrike" spc="-1" dirty="0">
                <a:solidFill>
                  <a:srgbClr val="FFFFFF"/>
                </a:solidFill>
                <a:latin typeface="Roboto"/>
                <a:ea typeface="Roboto"/>
              </a:rPr>
              <a:t>	</a:t>
            </a:r>
            <a:r>
              <a:rPr lang="es" sz="3600" b="0" strike="noStrike" spc="-1" dirty="0">
                <a:solidFill>
                  <a:srgbClr val="FFFFFF"/>
                </a:solidFill>
                <a:latin typeface="Roboto"/>
                <a:ea typeface="Roboto"/>
              </a:rPr>
              <a:t>Porcent</a:t>
            </a:r>
            <a:r>
              <a:rPr lang="es" sz="3600" spc="-1" dirty="0">
                <a:solidFill>
                  <a:srgbClr val="FFFFFF"/>
                </a:solidFill>
                <a:latin typeface="Roboto"/>
                <a:ea typeface="Roboto"/>
              </a:rPr>
              <a:t>aje inmunizado </a:t>
            </a:r>
            <a:r>
              <a:rPr lang="es" sz="3600" b="0" strike="noStrike" spc="-1" dirty="0">
                <a:solidFill>
                  <a:srgbClr val="FFFFFF"/>
                </a:solidFill>
                <a:latin typeface="Roboto"/>
                <a:ea typeface="Roboto"/>
              </a:rPr>
              <a:t> </a:t>
            </a:r>
            <a:endParaRPr lang="en-US" sz="3600" b="0" strike="noStrike" spc="-1" dirty="0">
              <a:solidFill>
                <a:srgbClr val="000000"/>
              </a:solidFill>
              <a:latin typeface="Calibri"/>
            </a:endParaRPr>
          </a:p>
        </p:txBody>
      </p:sp>
      <p:sp>
        <p:nvSpPr>
          <p:cNvPr id="100" name="CustomShape 2"/>
          <p:cNvSpPr/>
          <p:nvPr/>
        </p:nvSpPr>
        <p:spPr>
          <a:xfrm>
            <a:off x="269640" y="768600"/>
            <a:ext cx="11289960" cy="5452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endParaRPr lang="en-US" sz="2400" b="0" strike="noStrike" spc="-1" dirty="0">
              <a:latin typeface="Arial"/>
            </a:endParaRPr>
          </a:p>
        </p:txBody>
      </p:sp>
      <p:pic>
        <p:nvPicPr>
          <p:cNvPr id="3" name="Imagen 2">
            <a:extLst>
              <a:ext uri="{FF2B5EF4-FFF2-40B4-BE49-F238E27FC236}">
                <a16:creationId xmlns:a16="http://schemas.microsoft.com/office/drawing/2014/main" id="{2004BA07-6F8E-4E3F-B5F5-A8E2EE99F2D9}"/>
              </a:ext>
            </a:extLst>
          </p:cNvPr>
          <p:cNvPicPr>
            <a:picLocks noChangeAspect="1"/>
          </p:cNvPicPr>
          <p:nvPr/>
        </p:nvPicPr>
        <p:blipFill rotWithShape="1">
          <a:blip r:embed="rId3"/>
          <a:srcRect l="-1" t="7188" r="-1470"/>
          <a:stretch/>
        </p:blipFill>
        <p:spPr>
          <a:xfrm>
            <a:off x="812702" y="1539280"/>
            <a:ext cx="4117885" cy="3571991"/>
          </a:xfrm>
          <a:prstGeom prst="rect">
            <a:avLst/>
          </a:prstGeom>
        </p:spPr>
      </p:pic>
      <p:sp>
        <p:nvSpPr>
          <p:cNvPr id="7" name="CuadroTexto 6">
            <a:extLst>
              <a:ext uri="{FF2B5EF4-FFF2-40B4-BE49-F238E27FC236}">
                <a16:creationId xmlns:a16="http://schemas.microsoft.com/office/drawing/2014/main" id="{78E7C412-6391-4F8D-9725-BEA62018746D}"/>
              </a:ext>
            </a:extLst>
          </p:cNvPr>
          <p:cNvSpPr txBox="1"/>
          <p:nvPr/>
        </p:nvSpPr>
        <p:spPr>
          <a:xfrm>
            <a:off x="5140559" y="1539280"/>
            <a:ext cx="6096000" cy="1477328"/>
          </a:xfrm>
          <a:prstGeom prst="rect">
            <a:avLst/>
          </a:prstGeom>
          <a:noFill/>
        </p:spPr>
        <p:txBody>
          <a:bodyPr wrap="square">
            <a:spAutoFit/>
          </a:bodyPr>
          <a:lstStyle/>
          <a:p>
            <a:r>
              <a:rPr lang="es-MX" b="0" i="0" dirty="0">
                <a:solidFill>
                  <a:srgbClr val="111111"/>
                </a:solidFill>
                <a:effectLst/>
                <a:latin typeface="Playfair Display" panose="020B0604020202020204" pitchFamily="2" charset="0"/>
              </a:rPr>
              <a:t>Según los datos proveídos por el Ministerio de Salud , el porcentaje de personas que han recibido al menos una dosis es de aproximadamente 42 % (2,896,407) mientras que un 33,4% (2,287,339) de la población ya fue inoculada con el esquema de vacunación completo. </a:t>
            </a:r>
            <a:endParaRPr lang="es-MX" dirty="0"/>
          </a:p>
        </p:txBody>
      </p:sp>
      <p:pic>
        <p:nvPicPr>
          <p:cNvPr id="9" name="Imagen 8">
            <a:extLst>
              <a:ext uri="{FF2B5EF4-FFF2-40B4-BE49-F238E27FC236}">
                <a16:creationId xmlns:a16="http://schemas.microsoft.com/office/drawing/2014/main" id="{73A7377E-A876-4995-B132-59293B00F4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6951" y="3395807"/>
            <a:ext cx="3776532" cy="19229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4400" b="0" strike="noStrike" spc="-1" dirty="0">
                <a:solidFill>
                  <a:srgbClr val="FFFFFF"/>
                </a:solidFill>
                <a:latin typeface="Roboto"/>
                <a:ea typeface="Roboto"/>
              </a:rPr>
              <a:t>	</a:t>
            </a:r>
            <a:r>
              <a:rPr lang="es" sz="3600" b="0" strike="noStrike" spc="-1" dirty="0">
                <a:solidFill>
                  <a:srgbClr val="FFFFFF"/>
                </a:solidFill>
                <a:latin typeface="Roboto"/>
                <a:ea typeface="Roboto"/>
              </a:rPr>
              <a:t>Porcent</a:t>
            </a:r>
            <a:r>
              <a:rPr lang="es" sz="3600" spc="-1" dirty="0">
                <a:solidFill>
                  <a:srgbClr val="FFFFFF"/>
                </a:solidFill>
                <a:latin typeface="Roboto"/>
                <a:ea typeface="Roboto"/>
              </a:rPr>
              <a:t>aje inmunizado </a:t>
            </a:r>
            <a:r>
              <a:rPr lang="es" sz="3600" b="0" strike="noStrike" spc="-1" dirty="0">
                <a:solidFill>
                  <a:srgbClr val="FFFFFF"/>
                </a:solidFill>
                <a:latin typeface="Roboto"/>
                <a:ea typeface="Roboto"/>
              </a:rPr>
              <a:t> </a:t>
            </a:r>
            <a:endParaRPr lang="en-US" sz="3600" b="0" strike="noStrike" spc="-1" dirty="0">
              <a:solidFill>
                <a:srgbClr val="000000"/>
              </a:solidFill>
              <a:latin typeface="Calibri"/>
            </a:endParaRPr>
          </a:p>
        </p:txBody>
      </p:sp>
      <p:sp>
        <p:nvSpPr>
          <p:cNvPr id="100" name="CustomShape 2"/>
          <p:cNvSpPr/>
          <p:nvPr/>
        </p:nvSpPr>
        <p:spPr>
          <a:xfrm>
            <a:off x="269640" y="768600"/>
            <a:ext cx="11289960" cy="5452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endParaRPr lang="en-US" sz="2400" b="0" strike="noStrike" spc="-1" dirty="0">
              <a:latin typeface="Arial"/>
            </a:endParaRPr>
          </a:p>
        </p:txBody>
      </p:sp>
      <p:pic>
        <p:nvPicPr>
          <p:cNvPr id="4" name="Imagen 3">
            <a:extLst>
              <a:ext uri="{FF2B5EF4-FFF2-40B4-BE49-F238E27FC236}">
                <a16:creationId xmlns:a16="http://schemas.microsoft.com/office/drawing/2014/main" id="{43DA43C6-3FDD-4026-B8C1-CC54680DF42E}"/>
              </a:ext>
            </a:extLst>
          </p:cNvPr>
          <p:cNvPicPr>
            <a:picLocks noChangeAspect="1"/>
          </p:cNvPicPr>
          <p:nvPr/>
        </p:nvPicPr>
        <p:blipFill>
          <a:blip r:embed="rId3"/>
          <a:stretch>
            <a:fillRect/>
          </a:stretch>
        </p:blipFill>
        <p:spPr>
          <a:xfrm>
            <a:off x="0" y="1901258"/>
            <a:ext cx="12192000" cy="4113320"/>
          </a:xfrm>
          <a:prstGeom prst="rect">
            <a:avLst/>
          </a:prstGeom>
        </p:spPr>
      </p:pic>
    </p:spTree>
    <p:extLst>
      <p:ext uri="{BB962C8B-B14F-4D97-AF65-F5344CB8AC3E}">
        <p14:creationId xmlns:p14="http://schemas.microsoft.com/office/powerpoint/2010/main" val="211304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749160" y="759960"/>
            <a:ext cx="10883520" cy="6224760"/>
          </a:xfrm>
          <a:prstGeom prst="rect">
            <a:avLst/>
          </a:prstGeom>
          <a:noFill/>
          <a:ln>
            <a:noFill/>
          </a:ln>
        </p:spPr>
        <p:txBody>
          <a:bodyPr>
            <a:normAutofit fontScale="99000"/>
          </a:bodyPr>
          <a:lstStyle/>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02" name="TextShape 2"/>
          <p:cNvSpPr txBox="1"/>
          <p:nvPr/>
        </p:nvSpPr>
        <p:spPr>
          <a:xfrm>
            <a:off x="0" y="0"/>
            <a:ext cx="12191760" cy="759600"/>
          </a:xfrm>
          <a:prstGeom prst="rect">
            <a:avLst/>
          </a:prstGeom>
          <a:solidFill>
            <a:srgbClr val="2B92CB"/>
          </a:solidFill>
          <a:ln>
            <a:noFill/>
          </a:ln>
        </p:spPr>
        <p:txBody>
          <a:bodyPr tIns="91440" bIns="91440" anchor="ctr">
            <a:noAutofit/>
          </a:bodyPr>
          <a:lstStyle/>
          <a:p>
            <a:pPr>
              <a:lnSpc>
                <a:spcPct val="90000"/>
              </a:lnSpc>
            </a:pPr>
            <a:r>
              <a:rPr lang="es" sz="4400" b="0" strike="noStrike" spc="-1" dirty="0">
                <a:solidFill>
                  <a:srgbClr val="000000"/>
                </a:solidFill>
                <a:latin typeface="Roboto"/>
                <a:ea typeface="Roboto"/>
              </a:rPr>
              <a:t>	</a:t>
            </a:r>
            <a:r>
              <a:rPr lang="es" sz="3600" b="0" strike="noStrike" spc="-1" dirty="0">
                <a:solidFill>
                  <a:srgbClr val="FFFFFF"/>
                </a:solidFill>
                <a:latin typeface="Roboto"/>
                <a:ea typeface="Roboto"/>
              </a:rPr>
              <a:t>Distribucion de las vacunas </a:t>
            </a:r>
            <a:endParaRPr lang="en-US" sz="3600" b="0" strike="noStrike" spc="-1" dirty="0">
              <a:solidFill>
                <a:srgbClr val="000000"/>
              </a:solidFill>
              <a:latin typeface="Calibri"/>
            </a:endParaRPr>
          </a:p>
        </p:txBody>
      </p:sp>
      <p:pic>
        <p:nvPicPr>
          <p:cNvPr id="3" name="Imagen 2">
            <a:extLst>
              <a:ext uri="{FF2B5EF4-FFF2-40B4-BE49-F238E27FC236}">
                <a16:creationId xmlns:a16="http://schemas.microsoft.com/office/drawing/2014/main" id="{F3CA5E92-C59C-40F8-933C-7BF673B59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72" y="1084728"/>
            <a:ext cx="4523668" cy="3606009"/>
          </a:xfrm>
          <a:prstGeom prst="rect">
            <a:avLst/>
          </a:prstGeom>
        </p:spPr>
      </p:pic>
      <p:sp>
        <p:nvSpPr>
          <p:cNvPr id="7" name="CuadroTexto 6">
            <a:extLst>
              <a:ext uri="{FF2B5EF4-FFF2-40B4-BE49-F238E27FC236}">
                <a16:creationId xmlns:a16="http://schemas.microsoft.com/office/drawing/2014/main" id="{A3954DB2-CD90-4268-A4BB-53C6978C0481}"/>
              </a:ext>
            </a:extLst>
          </p:cNvPr>
          <p:cNvSpPr txBox="1"/>
          <p:nvPr/>
        </p:nvSpPr>
        <p:spPr>
          <a:xfrm>
            <a:off x="5726520" y="1720840"/>
            <a:ext cx="6096000" cy="2585323"/>
          </a:xfrm>
          <a:prstGeom prst="rect">
            <a:avLst/>
          </a:prstGeom>
          <a:noFill/>
        </p:spPr>
        <p:txBody>
          <a:bodyPr wrap="square">
            <a:spAutoFit/>
          </a:bodyPr>
          <a:lstStyle/>
          <a:p>
            <a:r>
              <a:rPr lang="es-MX" dirty="0">
                <a:solidFill>
                  <a:srgbClr val="111111"/>
                </a:solidFill>
                <a:latin typeface="Playfair Display" panose="020B0604020202020204" pitchFamily="2" charset="0"/>
              </a:rPr>
              <a:t>El Ministerio de Salud </a:t>
            </a:r>
            <a:r>
              <a:rPr lang="es-MX" dirty="0" err="1">
                <a:solidFill>
                  <a:srgbClr val="111111"/>
                </a:solidFill>
                <a:latin typeface="Playfair Display" panose="020B0604020202020204" pitchFamily="2" charset="0"/>
              </a:rPr>
              <a:t>tambien</a:t>
            </a:r>
            <a:r>
              <a:rPr lang="es-MX" dirty="0">
                <a:solidFill>
                  <a:srgbClr val="111111"/>
                </a:solidFill>
                <a:latin typeface="Playfair Display" panose="020B0604020202020204" pitchFamily="2" charset="0"/>
              </a:rPr>
              <a:t> entregó los tipos de vacuna aplicada a cada habitante en el territorio. que incluyó a las vacunas CoronaVac, Pfizer-BioNTech, AstraZeneca-</a:t>
            </a:r>
            <a:r>
              <a:rPr lang="es-MX" dirty="0" err="1">
                <a:solidFill>
                  <a:srgbClr val="111111"/>
                </a:solidFill>
                <a:latin typeface="Playfair Display" panose="020B0604020202020204" pitchFamily="2" charset="0"/>
              </a:rPr>
              <a:t>Vaxzevria</a:t>
            </a:r>
            <a:r>
              <a:rPr lang="es-MX" dirty="0">
                <a:solidFill>
                  <a:srgbClr val="111111"/>
                </a:solidFill>
                <a:latin typeface="Playfair Display" panose="020B0604020202020204" pitchFamily="2" charset="0"/>
              </a:rPr>
              <a:t>, Moderna, </a:t>
            </a:r>
            <a:r>
              <a:rPr lang="es-MX" dirty="0" err="1">
                <a:solidFill>
                  <a:srgbClr val="111111"/>
                </a:solidFill>
                <a:latin typeface="Playfair Display" panose="020B0604020202020204" pitchFamily="2" charset="0"/>
              </a:rPr>
              <a:t>Hayat</a:t>
            </a:r>
            <a:r>
              <a:rPr lang="es-MX" dirty="0">
                <a:solidFill>
                  <a:srgbClr val="111111"/>
                </a:solidFill>
                <a:latin typeface="Playfair Display" panose="020B0604020202020204" pitchFamily="2" charset="0"/>
              </a:rPr>
              <a:t>, Sputnik V y </a:t>
            </a:r>
            <a:r>
              <a:rPr lang="es-MX" dirty="0" err="1">
                <a:solidFill>
                  <a:srgbClr val="111111"/>
                </a:solidFill>
                <a:latin typeface="Playfair Display" panose="020B0604020202020204" pitchFamily="2" charset="0"/>
              </a:rPr>
              <a:t>Covaxin</a:t>
            </a:r>
            <a:r>
              <a:rPr lang="es-MX" dirty="0">
                <a:solidFill>
                  <a:srgbClr val="111111"/>
                </a:solidFill>
                <a:latin typeface="Playfair Display" panose="020B0604020202020204" pitchFamily="2" charset="0"/>
              </a:rPr>
              <a:t>. </a:t>
            </a:r>
            <a:br>
              <a:rPr lang="es-MX" dirty="0">
                <a:solidFill>
                  <a:srgbClr val="111111"/>
                </a:solidFill>
                <a:latin typeface="Playfair Display" panose="020B0604020202020204" pitchFamily="2" charset="0"/>
              </a:rPr>
            </a:br>
            <a:endParaRPr lang="es-MX" dirty="0">
              <a:solidFill>
                <a:srgbClr val="111111"/>
              </a:solidFill>
              <a:latin typeface="Playfair Display" panose="020B0604020202020204" pitchFamily="2" charset="0"/>
            </a:endParaRPr>
          </a:p>
          <a:p>
            <a:r>
              <a:rPr lang="es-MX" dirty="0">
                <a:solidFill>
                  <a:srgbClr val="111111"/>
                </a:solidFill>
                <a:latin typeface="Playfair Display" panose="020B0604020202020204" pitchFamily="2" charset="0"/>
              </a:rPr>
              <a:t>En la siguiente grafica se puede observar la cantidad de vacunas aplicadas por tipo:</a:t>
            </a:r>
          </a:p>
          <a:p>
            <a:endParaRPr lang="es-MX" dirty="0">
              <a:solidFill>
                <a:srgbClr val="111111"/>
              </a:solidFill>
              <a:latin typeface="Playfair Display" panose="020B0604020202020204" pitchFamily="2" charset="0"/>
            </a:endParaRPr>
          </a:p>
        </p:txBody>
      </p:sp>
      <p:pic>
        <p:nvPicPr>
          <p:cNvPr id="6" name="Imagen 5">
            <a:extLst>
              <a:ext uri="{FF2B5EF4-FFF2-40B4-BE49-F238E27FC236}">
                <a16:creationId xmlns:a16="http://schemas.microsoft.com/office/drawing/2014/main" id="{1143A450-C0C0-4117-BDE1-BDD426A2A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485" y="4306163"/>
            <a:ext cx="6692773" cy="23083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0" y="-6120"/>
            <a:ext cx="12191760" cy="78768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tIns="91440" bIns="91440" anchor="ctr">
            <a:normAutofit/>
          </a:bodyPr>
          <a:lstStyle/>
          <a:p>
            <a:pPr>
              <a:lnSpc>
                <a:spcPct val="90000"/>
              </a:lnSpc>
            </a:pPr>
            <a:r>
              <a:rPr lang="es" sz="3200" b="0" strike="noStrike" spc="-1" dirty="0">
                <a:solidFill>
                  <a:srgbClr val="FFFFFF"/>
                </a:solidFill>
                <a:latin typeface="Roboto"/>
                <a:ea typeface="Roboto"/>
              </a:rPr>
              <a:t>Distribucion de las vacunas</a:t>
            </a:r>
            <a:endParaRPr lang="en-US" sz="3600" b="0" strike="noStrike" spc="-1" dirty="0">
              <a:latin typeface="Arial"/>
            </a:endParaRPr>
          </a:p>
        </p:txBody>
      </p:sp>
      <p:sp>
        <p:nvSpPr>
          <p:cNvPr id="104" name="CustomShape 2"/>
          <p:cNvSpPr/>
          <p:nvPr/>
        </p:nvSpPr>
        <p:spPr>
          <a:xfrm>
            <a:off x="311760" y="1505880"/>
            <a:ext cx="3999600" cy="3075840"/>
          </a:xfrm>
          <a:prstGeom prst="rect">
            <a:avLst/>
          </a:prstGeom>
          <a:noFill/>
          <a:ln>
            <a:noFill/>
          </a:ln>
        </p:spPr>
        <p:style>
          <a:lnRef idx="0">
            <a:scrgbClr r="0" g="0" b="0"/>
          </a:lnRef>
          <a:fillRef idx="0">
            <a:scrgbClr r="0" g="0" b="0"/>
          </a:fillRef>
          <a:effectRef idx="0">
            <a:scrgbClr r="0" g="0" b="0"/>
          </a:effectRef>
          <a:fontRef idx="minor"/>
        </p:style>
        <p:txBody>
          <a:bodyPr>
            <a:normAutofit fontScale="96500"/>
          </a:bodyPr>
          <a:lstStyle/>
          <a:p>
            <a:pPr>
              <a:lnSpc>
                <a:spcPct val="90000"/>
              </a:lnSpc>
              <a:spcBef>
                <a:spcPts val="1001"/>
              </a:spcBef>
              <a:tabLst>
                <a:tab pos="0" algn="l"/>
              </a:tabLst>
            </a:pPr>
            <a:endParaRPr lang="en-US" sz="2800" b="0" strike="noStrike" spc="-1" dirty="0">
              <a:latin typeface="Arial"/>
            </a:endParaRPr>
          </a:p>
          <a:p>
            <a:pPr>
              <a:lnSpc>
                <a:spcPct val="90000"/>
              </a:lnSpc>
              <a:spcBef>
                <a:spcPts val="1001"/>
              </a:spcBef>
              <a:tabLst>
                <a:tab pos="0" algn="l"/>
              </a:tabLst>
            </a:pPr>
            <a:endParaRPr lang="en-US" sz="2800" b="0" strike="noStrike" spc="-1" dirty="0">
              <a:latin typeface="Arial"/>
            </a:endParaRPr>
          </a:p>
        </p:txBody>
      </p:sp>
      <p:pic>
        <p:nvPicPr>
          <p:cNvPr id="3" name="Imagen 2">
            <a:extLst>
              <a:ext uri="{FF2B5EF4-FFF2-40B4-BE49-F238E27FC236}">
                <a16:creationId xmlns:a16="http://schemas.microsoft.com/office/drawing/2014/main" id="{B846C470-5C49-417F-B231-60BD4F32E144}"/>
              </a:ext>
            </a:extLst>
          </p:cNvPr>
          <p:cNvPicPr>
            <a:picLocks noChangeAspect="1"/>
          </p:cNvPicPr>
          <p:nvPr/>
        </p:nvPicPr>
        <p:blipFill>
          <a:blip r:embed="rId3"/>
          <a:stretch>
            <a:fillRect/>
          </a:stretch>
        </p:blipFill>
        <p:spPr>
          <a:xfrm>
            <a:off x="504053" y="1081537"/>
            <a:ext cx="5004180" cy="4001452"/>
          </a:xfrm>
          <a:prstGeom prst="rect">
            <a:avLst/>
          </a:prstGeom>
        </p:spPr>
      </p:pic>
      <p:pic>
        <p:nvPicPr>
          <p:cNvPr id="5" name="Imagen 4">
            <a:extLst>
              <a:ext uri="{FF2B5EF4-FFF2-40B4-BE49-F238E27FC236}">
                <a16:creationId xmlns:a16="http://schemas.microsoft.com/office/drawing/2014/main" id="{40A6EF2F-E0FD-44B5-ACCD-AEC791396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713" y="6016325"/>
            <a:ext cx="4814047" cy="995212"/>
          </a:xfrm>
          <a:prstGeom prst="rect">
            <a:avLst/>
          </a:prstGeom>
        </p:spPr>
      </p:pic>
      <p:sp>
        <p:nvSpPr>
          <p:cNvPr id="13" name="CuadroTexto 12">
            <a:extLst>
              <a:ext uri="{FF2B5EF4-FFF2-40B4-BE49-F238E27FC236}">
                <a16:creationId xmlns:a16="http://schemas.microsoft.com/office/drawing/2014/main" id="{9FF56615-8466-431C-AD46-5FE10B6332C5}"/>
              </a:ext>
            </a:extLst>
          </p:cNvPr>
          <p:cNvSpPr txBox="1"/>
          <p:nvPr/>
        </p:nvSpPr>
        <p:spPr>
          <a:xfrm>
            <a:off x="5700526" y="1433463"/>
            <a:ext cx="6172200" cy="4524315"/>
          </a:xfrm>
          <a:prstGeom prst="rect">
            <a:avLst/>
          </a:prstGeom>
          <a:noFill/>
        </p:spPr>
        <p:txBody>
          <a:bodyPr wrap="square">
            <a:spAutoFit/>
          </a:bodyPr>
          <a:lstStyle/>
          <a:p>
            <a:r>
              <a:rPr lang="es-MX" dirty="0">
                <a:solidFill>
                  <a:srgbClr val="111111"/>
                </a:solidFill>
                <a:latin typeface="Playfair Display" panose="020B0604020202020204" pitchFamily="2" charset="0"/>
              </a:rPr>
              <a:t>Algunos datos importantes a tener en cuenta sobre las vacunas mayormente aplicadas en el territorio paraguayo:</a:t>
            </a:r>
            <a:br>
              <a:rPr lang="es-MX" dirty="0">
                <a:solidFill>
                  <a:srgbClr val="111111"/>
                </a:solidFill>
                <a:latin typeface="Playfair Display" panose="020B0604020202020204" pitchFamily="2" charset="0"/>
              </a:rPr>
            </a:br>
            <a:r>
              <a:rPr lang="es-PY" b="1" dirty="0">
                <a:solidFill>
                  <a:srgbClr val="111111"/>
                </a:solidFill>
                <a:latin typeface="Playfair Display" panose="020B0604020202020204" pitchFamily="2" charset="0"/>
              </a:rPr>
              <a:t>Sobre la vacuna Pfizer-BioNTech:</a:t>
            </a:r>
            <a:br>
              <a:rPr lang="es-PY" dirty="0">
                <a:solidFill>
                  <a:srgbClr val="111111"/>
                </a:solidFill>
                <a:latin typeface="Playfair Display" panose="020B0604020202020204" pitchFamily="2" charset="0"/>
              </a:rPr>
            </a:br>
            <a:r>
              <a:rPr lang="es-MX" dirty="0">
                <a:solidFill>
                  <a:srgbClr val="111111"/>
                </a:solidFill>
                <a:latin typeface="Playfair Display" panose="020B0604020202020204" pitchFamily="2" charset="0"/>
              </a:rPr>
              <a:t>-87,69% de efectividad para prevenir COVID-19 sintomático</a:t>
            </a:r>
          </a:p>
          <a:p>
            <a:r>
              <a:rPr lang="es-MX" dirty="0">
                <a:solidFill>
                  <a:srgbClr val="111111"/>
                </a:solidFill>
                <a:latin typeface="Playfair Display" panose="020B0604020202020204" pitchFamily="2" charset="0"/>
              </a:rPr>
              <a:t>-97,15% de efectividad para prevenir hospitalización</a:t>
            </a:r>
          </a:p>
          <a:p>
            <a:r>
              <a:rPr lang="es-MX" dirty="0">
                <a:solidFill>
                  <a:srgbClr val="111111"/>
                </a:solidFill>
                <a:latin typeface="Playfair Display" panose="020B0604020202020204" pitchFamily="2" charset="0"/>
              </a:rPr>
              <a:t>-98,29% de efectividad para prevenir ingreso a UTI</a:t>
            </a:r>
          </a:p>
          <a:p>
            <a:r>
              <a:rPr lang="es-MX" dirty="0">
                <a:solidFill>
                  <a:srgbClr val="111111"/>
                </a:solidFill>
                <a:latin typeface="Playfair Display" panose="020B0604020202020204" pitchFamily="2" charset="0"/>
              </a:rPr>
              <a:t>-100% de efectividad para prevenir muerte</a:t>
            </a:r>
          </a:p>
          <a:p>
            <a:r>
              <a:rPr lang="es-PY" b="1" dirty="0">
                <a:solidFill>
                  <a:srgbClr val="111111"/>
                </a:solidFill>
                <a:latin typeface="Playfair Display" panose="020B0604020202020204" pitchFamily="2" charset="0"/>
              </a:rPr>
              <a:t>Sobre la vacuna AstraZeneca</a:t>
            </a:r>
            <a:endParaRPr lang="es-MX" b="1" dirty="0">
              <a:solidFill>
                <a:srgbClr val="111111"/>
              </a:solidFill>
              <a:latin typeface="Playfair Display" panose="020B0604020202020204" pitchFamily="2" charset="0"/>
            </a:endParaRPr>
          </a:p>
          <a:p>
            <a:r>
              <a:rPr lang="es-MX" dirty="0">
                <a:solidFill>
                  <a:srgbClr val="111111"/>
                </a:solidFill>
                <a:latin typeface="Playfair Display" panose="020B0604020202020204" pitchFamily="2" charset="0"/>
              </a:rPr>
              <a:t>-68,68% de efectividad para prevenir COVID-19 sintomático</a:t>
            </a:r>
          </a:p>
          <a:p>
            <a:r>
              <a:rPr lang="es-MX" dirty="0">
                <a:solidFill>
                  <a:srgbClr val="111111"/>
                </a:solidFill>
                <a:latin typeface="Playfair Display" panose="020B0604020202020204" pitchFamily="2" charset="0"/>
              </a:rPr>
              <a:t>-100% de efectividad para prevenir hospitalización</a:t>
            </a:r>
          </a:p>
          <a:p>
            <a:r>
              <a:rPr lang="es-MX" dirty="0">
                <a:solidFill>
                  <a:srgbClr val="111111"/>
                </a:solidFill>
                <a:latin typeface="Playfair Display" panose="020B0604020202020204" pitchFamily="2" charset="0"/>
              </a:rPr>
              <a:t>-100% de efectividad para prevenir ingreso a UTI</a:t>
            </a:r>
          </a:p>
          <a:p>
            <a:r>
              <a:rPr lang="es-MX" dirty="0">
                <a:solidFill>
                  <a:srgbClr val="111111"/>
                </a:solidFill>
                <a:latin typeface="Playfair Display" panose="020B0604020202020204" pitchFamily="2" charset="0"/>
              </a:rPr>
              <a:t>-100% de efectividad para prevenir muerte</a:t>
            </a:r>
          </a:p>
          <a:p>
            <a:pPr algn="just"/>
            <a:endParaRPr lang="es-MX" b="0" i="0" dirty="0">
              <a:solidFill>
                <a:srgbClr val="475156"/>
              </a:solidFill>
              <a:effectLst/>
              <a:latin typeface="Open Sans" panose="020B0606030504020204" pitchFamily="34" charset="0"/>
            </a:endParaRPr>
          </a:p>
          <a:p>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0" y="1440"/>
            <a:ext cx="12191760" cy="68904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90000"/>
              </a:lnSpc>
            </a:pPr>
            <a:r>
              <a:rPr lang="es-MX" sz="3600" b="0" strike="noStrike" spc="-1" dirty="0">
                <a:solidFill>
                  <a:srgbClr val="FFFFFF"/>
                </a:solidFill>
                <a:latin typeface="Roboto"/>
                <a:ea typeface="Roboto"/>
              </a:rPr>
              <a:t>Disminución de infectados después de la aplicación </a:t>
            </a:r>
            <a:endParaRPr lang="en-US" sz="3600" b="0" strike="noStrike" spc="-1" dirty="0">
              <a:latin typeface="Arial"/>
            </a:endParaRPr>
          </a:p>
        </p:txBody>
      </p:sp>
      <p:sp>
        <p:nvSpPr>
          <p:cNvPr id="108" name="CustomShape 2"/>
          <p:cNvSpPr/>
          <p:nvPr/>
        </p:nvSpPr>
        <p:spPr>
          <a:xfrm>
            <a:off x="312000" y="2745416"/>
            <a:ext cx="11880000" cy="2314800"/>
          </a:xfrm>
          <a:prstGeom prst="rect">
            <a:avLst/>
          </a:prstGeom>
          <a:noFill/>
          <a:ln>
            <a:noFill/>
          </a:ln>
        </p:spPr>
        <p:style>
          <a:lnRef idx="0">
            <a:scrgbClr r="0" g="0" b="0"/>
          </a:lnRef>
          <a:fillRef idx="0">
            <a:scrgbClr r="0" g="0" b="0"/>
          </a:fillRef>
          <a:effectRef idx="0">
            <a:scrgbClr r="0" g="0" b="0"/>
          </a:effectRef>
          <a:fontRef idx="minor"/>
        </p:style>
        <p:txBody>
          <a:bodyPr>
            <a:normAutofit fontScale="98500"/>
          </a:bodyPr>
          <a:lstStyle/>
          <a:p>
            <a:pPr algn="l" rtl="0"/>
            <a:r>
              <a:rPr lang="es-MX" dirty="0">
                <a:solidFill>
                  <a:srgbClr val="111111"/>
                </a:solidFill>
                <a:latin typeface="Playfair Display" panose="020B0604020202020204" pitchFamily="2" charset="0"/>
              </a:rPr>
              <a:t>Dos semanas después de la segunda dosis de la D contra la covid-19, los efectos protectores de la misma estarán en su punto más alto.</a:t>
            </a:r>
          </a:p>
          <a:p>
            <a:pPr algn="l" rtl="0"/>
            <a:r>
              <a:rPr lang="es-MX" dirty="0">
                <a:solidFill>
                  <a:srgbClr val="111111"/>
                </a:solidFill>
                <a:latin typeface="Playfair Display" panose="020B0604020202020204" pitchFamily="2" charset="0"/>
              </a:rPr>
              <a:t>Ahí es cuando una persona puede decir que está completamente vacunada. Si después de eso contrae covid-19, entonces ha sufrido una llamada "</a:t>
            </a:r>
            <a:r>
              <a:rPr lang="es-MX" dirty="0" err="1">
                <a:solidFill>
                  <a:srgbClr val="111111"/>
                </a:solidFill>
                <a:latin typeface="Playfair Display" panose="020B0604020202020204" pitchFamily="2" charset="0"/>
              </a:rPr>
              <a:t>breakthrough</a:t>
            </a:r>
            <a:r>
              <a:rPr lang="es-MX" dirty="0">
                <a:solidFill>
                  <a:srgbClr val="111111"/>
                </a:solidFill>
                <a:latin typeface="Playfair Display" panose="020B0604020202020204" pitchFamily="2" charset="0"/>
              </a:rPr>
              <a:t> </a:t>
            </a:r>
            <a:r>
              <a:rPr lang="es-MX" dirty="0" err="1">
                <a:solidFill>
                  <a:srgbClr val="111111"/>
                </a:solidFill>
                <a:latin typeface="Playfair Display" panose="020B0604020202020204" pitchFamily="2" charset="0"/>
              </a:rPr>
              <a:t>infection</a:t>
            </a:r>
            <a:r>
              <a:rPr lang="es-MX" dirty="0">
                <a:solidFill>
                  <a:srgbClr val="111111"/>
                </a:solidFill>
                <a:latin typeface="Playfair Display" panose="020B0604020202020204" pitchFamily="2" charset="0"/>
              </a:rPr>
              <a:t>" o infección en vacunados.</a:t>
            </a:r>
          </a:p>
          <a:p>
            <a:pPr>
              <a:lnSpc>
                <a:spcPct val="90000"/>
              </a:lnSpc>
              <a:spcBef>
                <a:spcPts val="1001"/>
              </a:spcBef>
              <a:tabLst>
                <a:tab pos="0" algn="l"/>
              </a:tabLst>
            </a:pPr>
            <a:endParaRPr lang="en-US" sz="1600" b="0" strike="noStrike" spc="-1" dirty="0">
              <a:latin typeface="Arial"/>
            </a:endParaRPr>
          </a:p>
          <a:p>
            <a:pPr>
              <a:lnSpc>
                <a:spcPct val="90000"/>
              </a:lnSpc>
              <a:spcBef>
                <a:spcPts val="1001"/>
              </a:spcBef>
              <a:tabLst>
                <a:tab pos="0" algn="l"/>
              </a:tabLst>
            </a:pPr>
            <a:endParaRPr lang="en-US" sz="1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gn="ctr">
              <a:lnSpc>
                <a:spcPct val="90000"/>
              </a:lnSpc>
            </a:pPr>
            <a:r>
              <a:rPr lang="es-MX" sz="3200" b="0" strike="noStrike" spc="-1" dirty="0">
                <a:solidFill>
                  <a:srgbClr val="FFFFFF"/>
                </a:solidFill>
                <a:latin typeface="Roboto"/>
                <a:ea typeface="Roboto"/>
              </a:rPr>
              <a:t>Disminución de infectados después de la aplicación </a:t>
            </a:r>
            <a:endParaRPr lang="en-US" sz="3200" b="0" strike="noStrike" spc="-1" dirty="0">
              <a:latin typeface="Arial"/>
            </a:endParaRPr>
          </a:p>
        </p:txBody>
      </p:sp>
      <p:sp>
        <p:nvSpPr>
          <p:cNvPr id="111" name="CustomShape 2"/>
          <p:cNvSpPr/>
          <p:nvPr/>
        </p:nvSpPr>
        <p:spPr>
          <a:xfrm>
            <a:off x="189000" y="768600"/>
            <a:ext cx="11926440" cy="6089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14480">
              <a:lnSpc>
                <a:spcPct val="100000"/>
              </a:lnSpc>
              <a:buClr>
                <a:srgbClr val="000000"/>
              </a:buClr>
            </a:pPr>
            <a:endParaRPr lang="en-US" sz="1600" b="0" strike="noStrike" spc="-1" dirty="0">
              <a:latin typeface="Arial"/>
            </a:endParaRPr>
          </a:p>
        </p:txBody>
      </p:sp>
      <p:pic>
        <p:nvPicPr>
          <p:cNvPr id="3" name="Imagen 2">
            <a:extLst>
              <a:ext uri="{FF2B5EF4-FFF2-40B4-BE49-F238E27FC236}">
                <a16:creationId xmlns:a16="http://schemas.microsoft.com/office/drawing/2014/main" id="{46D1C714-3677-467F-9C31-85DC42FA4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61" y="1288995"/>
            <a:ext cx="2524125" cy="2524125"/>
          </a:xfrm>
          <a:prstGeom prst="rect">
            <a:avLst/>
          </a:prstGeom>
        </p:spPr>
      </p:pic>
      <p:sp>
        <p:nvSpPr>
          <p:cNvPr id="7" name="CuadroTexto 6">
            <a:extLst>
              <a:ext uri="{FF2B5EF4-FFF2-40B4-BE49-F238E27FC236}">
                <a16:creationId xmlns:a16="http://schemas.microsoft.com/office/drawing/2014/main" id="{43C72BA8-1779-40C7-AEA1-E21F76381480}"/>
              </a:ext>
            </a:extLst>
          </p:cNvPr>
          <p:cNvSpPr txBox="1"/>
          <p:nvPr/>
        </p:nvSpPr>
        <p:spPr>
          <a:xfrm>
            <a:off x="4167847" y="1679992"/>
            <a:ext cx="6096000" cy="1200329"/>
          </a:xfrm>
          <a:prstGeom prst="rect">
            <a:avLst/>
          </a:prstGeom>
          <a:noFill/>
        </p:spPr>
        <p:txBody>
          <a:bodyPr wrap="square">
            <a:spAutoFit/>
          </a:bodyPr>
          <a:lstStyle/>
          <a:p>
            <a:r>
              <a:rPr lang="es-MX" dirty="0">
                <a:solidFill>
                  <a:srgbClr val="111111"/>
                </a:solidFill>
                <a:latin typeface="Playfair Display" panose="020B0604020202020204" pitchFamily="2" charset="0"/>
              </a:rPr>
              <a:t>En este </a:t>
            </a:r>
            <a:r>
              <a:rPr lang="es-MX" dirty="0" err="1">
                <a:solidFill>
                  <a:srgbClr val="111111"/>
                </a:solidFill>
                <a:latin typeface="Playfair Display" panose="020B0604020202020204" pitchFamily="2" charset="0"/>
              </a:rPr>
              <a:t>dataframe</a:t>
            </a:r>
            <a:r>
              <a:rPr lang="es-MX" dirty="0">
                <a:solidFill>
                  <a:srgbClr val="111111"/>
                </a:solidFill>
                <a:latin typeface="Playfair Display" panose="020B0604020202020204" pitchFamily="2" charset="0"/>
              </a:rPr>
              <a:t> podemos observar como la cantidad de vacunados subió entre el 21 – 26 de julio del 2021, ya que en ese momento se había habilitado las vacunas para mayores de 20 años </a:t>
            </a:r>
            <a:endParaRPr lang="es-MX" dirty="0"/>
          </a:p>
        </p:txBody>
      </p:sp>
      <p:pic>
        <p:nvPicPr>
          <p:cNvPr id="6" name="Imagen 5">
            <a:extLst>
              <a:ext uri="{FF2B5EF4-FFF2-40B4-BE49-F238E27FC236}">
                <a16:creationId xmlns:a16="http://schemas.microsoft.com/office/drawing/2014/main" id="{4DF39F44-607B-43F3-9E1C-F0EB0CDF3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275" y="3333775"/>
            <a:ext cx="3070411" cy="3070411"/>
          </a:xfrm>
          <a:prstGeom prst="rect">
            <a:avLst/>
          </a:prstGeom>
        </p:spPr>
      </p:pic>
      <p:pic>
        <p:nvPicPr>
          <p:cNvPr id="9" name="Imagen 8">
            <a:extLst>
              <a:ext uri="{FF2B5EF4-FFF2-40B4-BE49-F238E27FC236}">
                <a16:creationId xmlns:a16="http://schemas.microsoft.com/office/drawing/2014/main" id="{4861E662-CDF6-4BC4-851C-7DA17CBCB422}"/>
              </a:ext>
            </a:extLst>
          </p:cNvPr>
          <p:cNvPicPr>
            <a:picLocks noChangeAspect="1"/>
          </p:cNvPicPr>
          <p:nvPr/>
        </p:nvPicPr>
        <p:blipFill>
          <a:blip r:embed="rId5"/>
          <a:stretch>
            <a:fillRect/>
          </a:stretch>
        </p:blipFill>
        <p:spPr>
          <a:xfrm>
            <a:off x="6902006" y="4774850"/>
            <a:ext cx="5100994" cy="1629336"/>
          </a:xfrm>
          <a:prstGeom prst="rect">
            <a:avLst/>
          </a:prstGeom>
        </p:spPr>
      </p:pic>
      <p:sp>
        <p:nvSpPr>
          <p:cNvPr id="13" name="CuadroTexto 12">
            <a:extLst>
              <a:ext uri="{FF2B5EF4-FFF2-40B4-BE49-F238E27FC236}">
                <a16:creationId xmlns:a16="http://schemas.microsoft.com/office/drawing/2014/main" id="{5F22801F-FD36-4631-8894-98C4AF91CAC0}"/>
              </a:ext>
            </a:extLst>
          </p:cNvPr>
          <p:cNvSpPr txBox="1"/>
          <p:nvPr/>
        </p:nvSpPr>
        <p:spPr>
          <a:xfrm>
            <a:off x="6789566" y="4381500"/>
            <a:ext cx="5402434" cy="369332"/>
          </a:xfrm>
          <a:prstGeom prst="rect">
            <a:avLst/>
          </a:prstGeom>
          <a:noFill/>
        </p:spPr>
        <p:txBody>
          <a:bodyPr wrap="square">
            <a:spAutoFit/>
          </a:bodyPr>
          <a:lstStyle/>
          <a:p>
            <a:r>
              <a:rPr lang="es-MX" dirty="0">
                <a:solidFill>
                  <a:srgbClr val="111111"/>
                </a:solidFill>
                <a:latin typeface="Playfair Display" panose="020B0604020202020204" pitchFamily="2" charset="0"/>
              </a:rPr>
              <a:t>Incremento porcentual de vacunados en julio/2021</a:t>
            </a:r>
            <a:endParaRPr lang="es-MX"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TotalTime>
  <Words>1622</Words>
  <Application>Microsoft Office PowerPoint</Application>
  <PresentationFormat>Panorámica</PresentationFormat>
  <Paragraphs>112</Paragraphs>
  <Slides>13</Slides>
  <Notes>12</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13</vt:i4>
      </vt:variant>
    </vt:vector>
  </HeadingPairs>
  <TitlesOfParts>
    <vt:vector size="24" baseType="lpstr">
      <vt:lpstr>Arial</vt:lpstr>
      <vt:lpstr>Calibri</vt:lpstr>
      <vt:lpstr>Calibri Light</vt:lpstr>
      <vt:lpstr>Open Sans</vt:lpstr>
      <vt:lpstr>Playfair Display</vt:lpstr>
      <vt:lpstr>Roboto</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CORONAVIRUS  (COVID-19)</dc:title>
  <dc:subject/>
  <dc:creator>Allan Bell</dc:creator>
  <dc:description/>
  <cp:lastModifiedBy>RICARDO J. LEGUIZAMON ACOSTA</cp:lastModifiedBy>
  <cp:revision>90</cp:revision>
  <dcterms:created xsi:type="dcterms:W3CDTF">2020-04-14T13:52:56Z</dcterms:created>
  <dcterms:modified xsi:type="dcterms:W3CDTF">2021-11-12T01:07:52Z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0x0101004B8C5FCD04D76B4F9E83E1FFDAAD0434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29</vt:i4>
  </property>
</Properties>
</file>