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11.jpeg" ContentType="image/jpeg"/>
  <Override PartName="/ppt/media/image8.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jpeg" ContentType="image/jpeg"/>
  <Override PartName="/ppt/media/image7.png" ContentType="image/png"/>
  <Override PartName="/ppt/media/image1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s-PY" sz="1800" spc="-1" strike="noStrike">
                <a:solidFill>
                  <a:srgbClr val="000000"/>
                </a:solidFill>
                <a:latin typeface="Arial"/>
              </a:rPr>
              <a:t>Click to move the slide</a:t>
            </a:r>
            <a:endParaRPr b="0" lang="es-PY" sz="1800" spc="-1" strike="noStrike">
              <a:solidFill>
                <a:srgbClr val="000000"/>
              </a:solidFill>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22D2DA2-2A62-485C-AE9B-BD860A76154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85800" y="1143000"/>
            <a:ext cx="5486040" cy="3085920"/>
          </a:xfrm>
          <a:prstGeom prst="rect">
            <a:avLst/>
          </a:prstGeom>
        </p:spPr>
      </p:sp>
      <p:sp>
        <p:nvSpPr>
          <p:cNvPr id="138"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pPr>
            <a:r>
              <a:rPr b="0" lang="es" sz="1200" spc="-1" strike="noStrike">
                <a:latin typeface="Calibri"/>
                <a:ea typeface="Calibri"/>
              </a:rPr>
              <a:t>Buenas Tardes soy Ricardo Leguizamon en representacion del grupo 20  y estare hablando sobre los vacunados anti-covid19 en el paraguay. </a:t>
            </a:r>
            <a:endParaRPr b="0" lang="en-US" sz="1200" spc="-1" strike="noStrike">
              <a:latin typeface="Arial"/>
            </a:endParaRPr>
          </a:p>
        </p:txBody>
      </p:sp>
      <p:sp>
        <p:nvSpPr>
          <p:cNvPr id="13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BC0D1AB6-11AA-4FEC-A690-609E72A647CF}"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380880" y="694800"/>
            <a:ext cx="6095520" cy="3428640"/>
          </a:xfrm>
          <a:prstGeom prst="rect">
            <a:avLst/>
          </a:prstGeom>
        </p:spPr>
      </p:sp>
      <p:sp>
        <p:nvSpPr>
          <p:cNvPr id="165" name="PlaceHolder 2"/>
          <p:cNvSpPr>
            <a:spLocks noGrp="1"/>
          </p:cNvSpPr>
          <p:nvPr>
            <p:ph type="body"/>
          </p:nvPr>
        </p:nvSpPr>
        <p:spPr>
          <a:xfrm>
            <a:off x="685800" y="4343400"/>
            <a:ext cx="5486040" cy="4114440"/>
          </a:xfrm>
          <a:prstGeom prst="rect">
            <a:avLst/>
          </a:prstGeom>
        </p:spPr>
        <p:txBody>
          <a:bodyPr lIns="0" rIns="0" tIns="0" bIns="0">
            <a:noAutofit/>
          </a:bodyPr>
          <a:p>
            <a:r>
              <a:rPr b="0" lang="en-US" sz="2000" spc="-1" strike="noStrike">
                <a:latin typeface="Arial"/>
              </a:rPr>
              <a:t>Luego del 27 de julio no hubo vaunas hasta comienzo de septiembre y esto se pudo notar en esta grafica donde se observa una linea horizontal que indica que no hubo aumento de vacunados. </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6040" cy="3085920"/>
          </a:xfrm>
          <a:prstGeom prst="rect">
            <a:avLst/>
          </a:prstGeom>
        </p:spPr>
      </p:sp>
      <p:sp>
        <p:nvSpPr>
          <p:cNvPr id="167"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16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9F1211E2-8D64-41B3-BBDF-37940F59B72B}"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p:spPr>
      </p:sp>
      <p:sp>
        <p:nvSpPr>
          <p:cNvPr id="170" name="PlaceHolder 2"/>
          <p:cNvSpPr>
            <a:spLocks noGrp="1"/>
          </p:cNvSpPr>
          <p:nvPr>
            <p:ph type="body"/>
          </p:nvPr>
        </p:nvSpPr>
        <p:spPr>
          <a:xfrm>
            <a:off x="685800" y="4400640"/>
            <a:ext cx="5485680" cy="3599640"/>
          </a:xfrm>
          <a:prstGeom prst="rect">
            <a:avLst/>
          </a:prstGeom>
        </p:spPr>
        <p:txBody>
          <a:bodyPr lIns="0" rIns="0" tIns="0" bIns="0">
            <a:noAutofit/>
          </a:bodyPr>
          <a:p>
            <a:r>
              <a:rPr b="0" lang="en-US" sz="2000" spc="-1" strike="noStrike">
                <a:latin typeface="Arial"/>
              </a:rPr>
              <a:t>Esta es una mencion que le hacemos a la vitrina de conomiento, BIREME que es el Centro Latinoamericano y del Caribe de Información en Ciencias de la Salud, </a:t>
            </a:r>
            <a:endParaRPr b="0" lang="en-US" sz="2000" spc="-1" strike="noStrike">
              <a:latin typeface="Arial"/>
            </a:endParaRPr>
          </a:p>
          <a:p>
            <a:r>
              <a:rPr b="0" lang="en-US" sz="2000" spc="-1" strike="noStrike">
                <a:latin typeface="Arial"/>
              </a:rPr>
              <a:t>/OPS La Organización Panamericana de la Salud</a:t>
            </a:r>
            <a:endParaRPr b="0" lang="en-US" sz="2000" spc="-1" strike="noStrike">
              <a:latin typeface="Arial"/>
            </a:endParaRPr>
          </a:p>
          <a:p>
            <a:r>
              <a:rPr b="0" lang="en-US" sz="2000" spc="-1" strike="noStrike">
                <a:latin typeface="Arial"/>
              </a:rPr>
              <a:t>/OMS Organización Mundial de la Salud  </a:t>
            </a:r>
            <a:endParaRPr b="0" lang="en-US" sz="2000" spc="-1" strike="noStrike">
              <a:latin typeface="Arial"/>
            </a:endParaRPr>
          </a:p>
          <a:p>
            <a:r>
              <a:rPr b="0" lang="en-US" sz="2000" spc="-1" strike="noStrike">
                <a:latin typeface="Arial"/>
              </a:rPr>
              <a:t>Donde se ofrece literatura científica y técnica especializada, seleccionada de las bases de datos que integran la Biblioteca Virtual en Salud, sobre muchas de las condiciones de salud y enfermedades enumeradas en el calendario</a:t>
            </a:r>
            <a:endParaRPr b="0" lang="en-US" sz="2000" spc="-1" strike="noStrike">
              <a:latin typeface="Arial"/>
            </a:endParaRPr>
          </a:p>
        </p:txBody>
      </p:sp>
      <p:sp>
        <p:nvSpPr>
          <p:cNvPr id="17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854A1D95-8DB8-4DE5-BEA9-1B8D353DF6AF}"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p:spPr>
      </p:sp>
      <p:sp>
        <p:nvSpPr>
          <p:cNvPr id="173"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17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AE21F7D9-2507-4159-A86B-25AA7AE91B76}"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685800" y="1143000"/>
            <a:ext cx="5486040" cy="3085920"/>
          </a:xfrm>
          <a:prstGeom prst="rect">
            <a:avLst/>
          </a:prstGeom>
        </p:spPr>
      </p:sp>
      <p:sp>
        <p:nvSpPr>
          <p:cNvPr id="141"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17000"/>
              </a:lnSpc>
              <a:tabLst>
                <a:tab algn="l" pos="0"/>
              </a:tabLst>
            </a:pPr>
            <a:r>
              <a:rPr b="0" lang="es" sz="1200" spc="-1" strike="noStrike">
                <a:latin typeface="Roboto"/>
                <a:ea typeface="Roboto"/>
              </a:rPr>
              <a:t>Bienvenida a cargo de un alto funcionario. </a:t>
            </a:r>
            <a:endParaRPr b="0" lang="en-US" sz="1200" spc="-1" strike="noStrike">
              <a:latin typeface="Arial"/>
            </a:endParaRPr>
          </a:p>
          <a:p>
            <a:pPr marL="216000" indent="-215640">
              <a:lnSpc>
                <a:spcPct val="117000"/>
              </a:lnSpc>
              <a:tabLst>
                <a:tab algn="l" pos="0"/>
              </a:tabLst>
            </a:pPr>
            <a:r>
              <a:rPr b="0" lang="es" sz="1200" spc="-1" strike="noStrike">
                <a:latin typeface="Roboto"/>
                <a:ea typeface="Roboto"/>
              </a:rPr>
              <a:t>Presente el equipo de facilitación para comenzar las presentaciones en la sala.</a:t>
            </a:r>
            <a:endParaRPr b="0" lang="en-US" sz="1200" spc="-1" strike="noStrike">
              <a:latin typeface="Arial"/>
            </a:endParaRPr>
          </a:p>
          <a:p>
            <a:pPr marL="216000" indent="-215640">
              <a:lnSpc>
                <a:spcPct val="100000"/>
              </a:lnSpc>
              <a:tabLst>
                <a:tab algn="l" pos="0"/>
              </a:tabLst>
            </a:pPr>
            <a:endParaRPr b="0" lang="en-US" sz="1200" spc="-1" strike="noStrike">
              <a:latin typeface="Arial"/>
            </a:endParaRPr>
          </a:p>
          <a:p>
            <a:pPr marL="216000" indent="-215640">
              <a:lnSpc>
                <a:spcPct val="100000"/>
              </a:lnSpc>
              <a:tabLst>
                <a:tab algn="l" pos="0"/>
              </a:tabLst>
            </a:pPr>
            <a:r>
              <a:rPr b="0" lang="es" sz="1200" spc="-1" strike="noStrike">
                <a:latin typeface="Calibri"/>
                <a:ea typeface="Times New Roman"/>
              </a:rPr>
              <a:t>Datos del país y poblaciones en riesgo o focos. </a:t>
            </a:r>
            <a:endParaRPr b="0" lang="en-US" sz="1200" spc="-1" strike="noStrike">
              <a:latin typeface="Arial"/>
            </a:endParaRPr>
          </a:p>
          <a:p>
            <a:pPr marL="216000" indent="-215640">
              <a:lnSpc>
                <a:spcPct val="100000"/>
              </a:lnSpc>
              <a:tabLst>
                <a:tab algn="l" pos="0"/>
              </a:tabLst>
            </a:pPr>
            <a:r>
              <a:rPr b="0" lang="es" sz="1200" spc="-1" strike="noStrike">
                <a:latin typeface="Calibri"/>
                <a:ea typeface="Times New Roman"/>
              </a:rPr>
              <a:t>Esta parte puede ser de mucha ayuda para contextualizar la simulación.</a:t>
            </a:r>
            <a:endParaRPr b="0" lang="en-US" sz="1200" spc="-1" strike="noStrike">
              <a:latin typeface="Arial"/>
            </a:endParaRPr>
          </a:p>
        </p:txBody>
      </p:sp>
      <p:sp>
        <p:nvSpPr>
          <p:cNvPr id="14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5CA2D12F-EF5D-4AC3-B88C-602399D3EBC5}"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85800" y="1143000"/>
            <a:ext cx="5486040" cy="3085920"/>
          </a:xfrm>
          <a:prstGeom prst="rect">
            <a:avLst/>
          </a:prstGeom>
        </p:spPr>
      </p:sp>
      <p:sp>
        <p:nvSpPr>
          <p:cNvPr id="144"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es" sz="2000" spc="-1" strike="noStrike">
                <a:latin typeface="Arial"/>
              </a:rPr>
              <a:t>Con el fin de dejar tiempo suficiente para el debate en las cinco sesiones, el ejercicio está concebido para tener un día completo de duración. Sin embargo, por limitaciones de tiempo, también es posible elegir menos sesiones y realizar el ejercicio en medio día (por la mañana o por la tarde), y debatir así únicamente las sesiones que se elijan. </a:t>
            </a:r>
            <a:endParaRPr b="0" lang="en-US" sz="2000" spc="-1" strike="noStrike">
              <a:latin typeface="Arial"/>
            </a:endParaRPr>
          </a:p>
        </p:txBody>
      </p:sp>
      <p:sp>
        <p:nvSpPr>
          <p:cNvPr id="14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E2CB924F-473B-4677-BAE5-ED7C61C3597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1143000"/>
            <a:ext cx="5486040" cy="3085920"/>
          </a:xfrm>
          <a:prstGeom prst="rect">
            <a:avLst/>
          </a:prstGeom>
        </p:spPr>
      </p:sp>
      <p:sp>
        <p:nvSpPr>
          <p:cNvPr id="147" name="PlaceHolder 2"/>
          <p:cNvSpPr>
            <a:spLocks noGrp="1"/>
          </p:cNvSpPr>
          <p:nvPr>
            <p:ph type="body"/>
          </p:nvPr>
        </p:nvSpPr>
        <p:spPr>
          <a:xfrm>
            <a:off x="822960" y="4264200"/>
            <a:ext cx="5485680" cy="3599640"/>
          </a:xfrm>
          <a:prstGeom prst="rect">
            <a:avLst/>
          </a:prstGeom>
        </p:spPr>
        <p:txBody>
          <a:bodyPr lIns="0" rIns="0" tIns="0" bIns="0">
            <a:noAutofit/>
          </a:bodyPr>
          <a:p>
            <a:pPr marL="216000" indent="-215640">
              <a:lnSpc>
                <a:spcPct val="117000"/>
              </a:lnSpc>
              <a:tabLst>
                <a:tab algn="l" pos="0"/>
              </a:tabLst>
            </a:pPr>
            <a:endParaRPr b="0" lang="en-US" sz="2000" spc="-1" strike="noStrike">
              <a:latin typeface="Arial"/>
            </a:endParaRPr>
          </a:p>
          <a:p>
            <a:pPr marL="171360" indent="-170640">
              <a:lnSpc>
                <a:spcPct val="100000"/>
              </a:lnSpc>
              <a:tabLst>
                <a:tab algn="l" pos="0"/>
              </a:tabLst>
            </a:pPr>
            <a:r>
              <a:rPr b="0" lang="en-US" sz="2000" spc="-1" strike="noStrike">
                <a:latin typeface="Arial"/>
                <a:ea typeface="Calibri"/>
              </a:rPr>
              <a:t>Podemos corroborar que paraguay esta muy por debajo de paises latinoamericanos con tan solo 42% de vacunados, esta por debajo de paises como Surinam, Belice Trinidad y Tobago en dosis suminstradas , siendo Chile, Uruguay, Cuba los que ocupan los primeros puestos en porcentaje de dosis suministradas.  Con un porcentaje mayor al 79 % para cada uno </a:t>
            </a:r>
            <a:endParaRPr b="0" lang="en-US" sz="2000" spc="-1" strike="noStrike">
              <a:latin typeface="Arial"/>
            </a:endParaRPr>
          </a:p>
        </p:txBody>
      </p:sp>
      <p:sp>
        <p:nvSpPr>
          <p:cNvPr id="14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4C31FA38-CD5B-4C23-BB7A-24CED2DBB359}"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17000"/>
              </a:lnSpc>
              <a:tabLst>
                <a:tab algn="l" pos="0"/>
              </a:tabLst>
            </a:pPr>
            <a:r>
              <a:rPr b="0" lang="es" sz="1400" spc="-1" strike="noStrike">
                <a:latin typeface="+mn-lt"/>
                <a:ea typeface="Calibri"/>
              </a:rPr>
              <a:t>Esta es una grafica del Pan American Health Organization donde se observa la curva en aumento de primera y segunda dosis, en paraguay no existe la dosis unica. </a:t>
            </a:r>
            <a:endParaRPr b="0" lang="en-US" sz="1400" spc="-1" strike="noStrike">
              <a:latin typeface="Arial"/>
            </a:endParaRPr>
          </a:p>
        </p:txBody>
      </p:sp>
      <p:sp>
        <p:nvSpPr>
          <p:cNvPr id="15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2AFAA06E-1803-47E1-A419-9DB173A1D077}"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685800" y="1143000"/>
            <a:ext cx="5486040" cy="3085920"/>
          </a:xfrm>
          <a:prstGeom prst="rect">
            <a:avLst/>
          </a:prstGeom>
        </p:spPr>
      </p:sp>
      <p:sp>
        <p:nvSpPr>
          <p:cNvPr id="153" name="PlaceHolder 2"/>
          <p:cNvSpPr>
            <a:spLocks noGrp="1"/>
          </p:cNvSpPr>
          <p:nvPr>
            <p:ph type="body"/>
          </p:nvPr>
        </p:nvSpPr>
        <p:spPr>
          <a:xfrm>
            <a:off x="731520" y="4995720"/>
            <a:ext cx="5485680" cy="3599640"/>
          </a:xfrm>
          <a:prstGeom prst="rect">
            <a:avLst/>
          </a:prstGeom>
        </p:spPr>
        <p:txBody>
          <a:bodyPr lIns="0" rIns="0" tIns="0" bIns="0">
            <a:noAutofit/>
          </a:bodyPr>
          <a:p>
            <a:pPr marL="216000" indent="-216000">
              <a:lnSpc>
                <a:spcPct val="110000"/>
              </a:lnSpc>
              <a:tabLst>
                <a:tab algn="l" pos="0"/>
              </a:tabLst>
            </a:pPr>
            <a:endParaRPr b="0" lang="en-US" sz="2000" spc="-1" strike="noStrike">
              <a:latin typeface="Arial"/>
            </a:endParaRPr>
          </a:p>
          <a:p>
            <a:pPr marL="228600" indent="-227880">
              <a:lnSpc>
                <a:spcPct val="120000"/>
              </a:lnSpc>
              <a:spcBef>
                <a:spcPts val="1001"/>
              </a:spcBef>
              <a:buClr>
                <a:srgbClr val="000000"/>
              </a:buClr>
              <a:buFont typeface="Arial"/>
              <a:buChar char="•"/>
              <a:tabLst>
                <a:tab algn="l" pos="0"/>
              </a:tabLst>
            </a:pPr>
            <a:endParaRPr b="0" lang="en-US" sz="2000" spc="-1" strike="noStrike">
              <a:latin typeface="Arial"/>
            </a:endParaRPr>
          </a:p>
          <a:p>
            <a:pPr>
              <a:lnSpc>
                <a:spcPct val="110000"/>
              </a:lnSpc>
              <a:tabLst>
                <a:tab algn="l" pos="0"/>
              </a:tabLst>
            </a:pPr>
            <a:r>
              <a:rPr b="0" lang="en-US" sz="2600" spc="-1" strike="noStrike">
                <a:solidFill>
                  <a:srgbClr val="000000"/>
                </a:solidFill>
                <a:latin typeface="Arial"/>
                <a:ea typeface="+mn-ea"/>
              </a:rPr>
              <a:t>En esta grafica podemos apreciar como la mayor cantidad de vacunas aplicadas en el territorio nacional son la de pfizer y aztrazeneca con mas del 60%  </a:t>
            </a:r>
            <a:endParaRPr b="0" lang="en-US" sz="2600" spc="-1" strike="noStrike">
              <a:latin typeface="Arial"/>
            </a:endParaRPr>
          </a:p>
        </p:txBody>
      </p:sp>
      <p:sp>
        <p:nvSpPr>
          <p:cNvPr id="15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82B5E524-0DE8-4C6D-9C3B-C62F970AD06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6040" cy="308592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buClr>
                <a:srgbClr val="000000"/>
              </a:buClr>
              <a:buFont typeface="Arial"/>
              <a:buChar char="●"/>
            </a:pP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15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238DA4F1-9726-4F4B-B059-5EA16B144F03}"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685800" y="1143000"/>
            <a:ext cx="5486040" cy="308592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16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BCEFF712-170C-4BAF-B7DB-CA259D20C437}"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6040" cy="308592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rIns="0" tIns="0" bIns="0">
            <a:noAutofit/>
          </a:bodyPr>
          <a:p>
            <a:pPr marL="216000" indent="-216000">
              <a:lnSpc>
                <a:spcPct val="100000"/>
              </a:lnSpc>
            </a:pPr>
            <a:r>
              <a:rPr b="0" lang="en-US" sz="1800" spc="-1" strike="noStrike">
                <a:latin typeface="Arial"/>
              </a:rPr>
              <a:t>Aqui pudimos observar como al habilitar los vacunatorios para los jovenes estas colapsaron, entre los dias 21 y 26 de julio del 2021. </a:t>
            </a:r>
            <a:endParaRPr b="0" lang="en-US" sz="1800" spc="-1" strike="noStrike">
              <a:latin typeface="Arial"/>
            </a:endParaRPr>
          </a:p>
          <a:p>
            <a:pPr marL="216000" indent="-216000">
              <a:lnSpc>
                <a:spcPct val="100000"/>
              </a:lnSpc>
            </a:pPr>
            <a:r>
              <a:rPr b="0" lang="en-US" sz="1800" spc="-1" strike="noStrike">
                <a:latin typeface="Arial"/>
              </a:rPr>
              <a:t>Sabemos que en el paraguay casi el 60 % de la poblacion tiene una edad comprendida entre 20 y 65 años </a:t>
            </a:r>
            <a:endParaRPr b="0" lang="en-US" sz="1800" spc="-1" strike="noStrike">
              <a:latin typeface="Arial"/>
            </a:endParaRPr>
          </a:p>
        </p:txBody>
      </p:sp>
      <p:sp>
        <p:nvSpPr>
          <p:cNvPr id="16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ABEA5700-6532-41B4-BFA8-1DAD935C6277}" type="slidenum">
              <a:rPr b="0" lang="en-U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PY"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s-PY"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PY"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PY"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s-PY" sz="4400" spc="-1" strike="noStrike">
                <a:solidFill>
                  <a:srgbClr val="000000"/>
                </a:solidFill>
                <a:latin typeface="Arial"/>
              </a:rPr>
              <a:t>Click to edit the title text format</a:t>
            </a:r>
            <a:endParaRPr b="0" lang="es-PY"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Y" sz="2800" spc="-1" strike="noStrike">
                <a:solidFill>
                  <a:srgbClr val="000000"/>
                </a:solidFill>
                <a:latin typeface="Arial"/>
              </a:rPr>
              <a:t>Click to edit the outline text format</a:t>
            </a:r>
            <a:endParaRPr b="0" lang="es-PY"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Y" sz="2000" spc="-1" strike="noStrike">
                <a:solidFill>
                  <a:srgbClr val="000000"/>
                </a:solidFill>
                <a:latin typeface="Arial"/>
              </a:rPr>
              <a:t>Second Outline Level</a:t>
            </a:r>
            <a:endParaRPr b="0" lang="es-PY"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Y" sz="1800" spc="-1" strike="noStrike">
                <a:solidFill>
                  <a:srgbClr val="000000"/>
                </a:solidFill>
                <a:latin typeface="Arial"/>
              </a:rPr>
              <a:t>Third Outline Level</a:t>
            </a:r>
            <a:endParaRPr b="0" lang="es-PY"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Y" sz="1800" spc="-1" strike="noStrike">
                <a:solidFill>
                  <a:srgbClr val="000000"/>
                </a:solidFill>
                <a:latin typeface="Arial"/>
              </a:rPr>
              <a:t>Fourth Outline Level</a:t>
            </a:r>
            <a:endParaRPr b="0" lang="es-PY"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Y" sz="2000" spc="-1" strike="noStrike">
                <a:solidFill>
                  <a:srgbClr val="000000"/>
                </a:solidFill>
                <a:latin typeface="Arial"/>
              </a:rPr>
              <a:t>Fifth Outline Level</a:t>
            </a:r>
            <a:endParaRPr b="0" lang="es-PY"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Y" sz="2000" spc="-1" strike="noStrike">
                <a:solidFill>
                  <a:srgbClr val="000000"/>
                </a:solidFill>
                <a:latin typeface="Arial"/>
              </a:rPr>
              <a:t>Sixth Outline Level</a:t>
            </a:r>
            <a:endParaRPr b="0" lang="es-PY"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Y" sz="2000" spc="-1" strike="noStrike">
                <a:solidFill>
                  <a:srgbClr val="000000"/>
                </a:solidFill>
                <a:latin typeface="Arial"/>
              </a:rPr>
              <a:t>Seventh Outline Level</a:t>
            </a:r>
            <a:endParaRPr b="0" lang="es-PY"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s-PY" sz="1800" spc="-1" strike="noStrike">
                <a:solidFill>
                  <a:srgbClr val="000000"/>
                </a:solidFill>
                <a:latin typeface="Arial"/>
              </a:rPr>
              <a:t>Click to edit the title text format</a:t>
            </a:r>
            <a:endParaRPr b="0" lang="es-PY"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Y" sz="2800" spc="-1" strike="noStrike">
                <a:solidFill>
                  <a:srgbClr val="000000"/>
                </a:solidFill>
                <a:latin typeface="Arial"/>
              </a:rPr>
              <a:t>Click to edit the outline text format</a:t>
            </a:r>
            <a:endParaRPr b="0" lang="es-PY"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Y" sz="2000" spc="-1" strike="noStrike">
                <a:solidFill>
                  <a:srgbClr val="000000"/>
                </a:solidFill>
                <a:latin typeface="Arial"/>
              </a:rPr>
              <a:t>Second Outline Level</a:t>
            </a:r>
            <a:endParaRPr b="0" lang="es-PY"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Y" sz="1800" spc="-1" strike="noStrike">
                <a:solidFill>
                  <a:srgbClr val="000000"/>
                </a:solidFill>
                <a:latin typeface="Arial"/>
              </a:rPr>
              <a:t>Third Outline Level</a:t>
            </a:r>
            <a:endParaRPr b="0" lang="es-PY"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Y" sz="1800" spc="-1" strike="noStrike">
                <a:solidFill>
                  <a:srgbClr val="000000"/>
                </a:solidFill>
                <a:latin typeface="Arial"/>
              </a:rPr>
              <a:t>Fourth Outline Level</a:t>
            </a:r>
            <a:endParaRPr b="0" lang="es-PY"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Y" sz="2000" spc="-1" strike="noStrike">
                <a:solidFill>
                  <a:srgbClr val="000000"/>
                </a:solidFill>
                <a:latin typeface="Arial"/>
              </a:rPr>
              <a:t>Fifth Outline Level</a:t>
            </a:r>
            <a:endParaRPr b="0" lang="es-PY"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Y" sz="2000" spc="-1" strike="noStrike">
                <a:solidFill>
                  <a:srgbClr val="000000"/>
                </a:solidFill>
                <a:latin typeface="Arial"/>
              </a:rPr>
              <a:t>Sixth Outline Level</a:t>
            </a:r>
            <a:endParaRPr b="0" lang="es-PY"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Y" sz="2000" spc="-1" strike="noStrike">
                <a:solidFill>
                  <a:srgbClr val="000000"/>
                </a:solidFill>
                <a:latin typeface="Arial"/>
              </a:rPr>
              <a:t>Seventh Outline Level</a:t>
            </a:r>
            <a:endParaRPr b="0" lang="es-PY"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13.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4" descr="A close up of a logo&#10;&#10;Description automatically generated"/>
          <p:cNvPicPr/>
          <p:nvPr/>
        </p:nvPicPr>
        <p:blipFill>
          <a:blip r:embed="rId1"/>
          <a:stretch/>
        </p:blipFill>
        <p:spPr>
          <a:xfrm>
            <a:off x="720" y="-2520"/>
            <a:ext cx="12191400" cy="6859800"/>
          </a:xfrm>
          <a:prstGeom prst="rect">
            <a:avLst/>
          </a:prstGeom>
          <a:ln>
            <a:noFill/>
          </a:ln>
        </p:spPr>
      </p:pic>
      <p:sp>
        <p:nvSpPr>
          <p:cNvPr id="83" name="CustomShape 1"/>
          <p:cNvSpPr/>
          <p:nvPr/>
        </p:nvSpPr>
        <p:spPr>
          <a:xfrm>
            <a:off x="208800" y="2001960"/>
            <a:ext cx="4680000" cy="238680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s" sz="4800" spc="-1" strike="noStrike">
                <a:solidFill>
                  <a:srgbClr val="ffffff"/>
                </a:solidFill>
                <a:latin typeface="Roboto"/>
                <a:ea typeface="Roboto"/>
              </a:rPr>
              <a:t>VACUNADOS PARAGUAY</a:t>
            </a:r>
            <a:br/>
            <a:r>
              <a:rPr b="1" lang="es" sz="4800" spc="-1" strike="noStrike">
                <a:solidFill>
                  <a:srgbClr val="ffffff"/>
                </a:solidFill>
                <a:latin typeface="Roboto"/>
                <a:ea typeface="Roboto"/>
              </a:rPr>
              <a:t> (COVID-19)</a:t>
            </a:r>
            <a:endParaRPr b="0" lang="en-US" sz="4800" spc="-1" strike="noStrike">
              <a:latin typeface="Arial"/>
            </a:endParaRPr>
          </a:p>
        </p:txBody>
      </p:sp>
      <p:sp>
        <p:nvSpPr>
          <p:cNvPr id="84" name="CustomShape 2"/>
          <p:cNvSpPr/>
          <p:nvPr/>
        </p:nvSpPr>
        <p:spPr>
          <a:xfrm>
            <a:off x="7931520" y="4660560"/>
            <a:ext cx="4050720" cy="1096560"/>
          </a:xfrm>
          <a:prstGeom prst="rect">
            <a:avLst/>
          </a:prstGeom>
          <a:noFill/>
          <a:ln>
            <a:noFill/>
          </a:ln>
        </p:spPr>
        <p:style>
          <a:lnRef idx="0"/>
          <a:fillRef idx="0"/>
          <a:effectRef idx="0"/>
          <a:fontRef idx="minor"/>
        </p:style>
        <p:txBody>
          <a:bodyPr lIns="90000" rIns="90000" tIns="45000" bIns="45000">
            <a:normAutofit/>
          </a:bodyPr>
          <a:p>
            <a:pPr algn="r">
              <a:lnSpc>
                <a:spcPct val="90000"/>
              </a:lnSpc>
              <a:spcBef>
                <a:spcPts val="1001"/>
              </a:spcBef>
              <a:tabLst>
                <a:tab algn="l" pos="0"/>
              </a:tabLst>
            </a:pPr>
            <a:r>
              <a:rPr b="1" lang="es" sz="2200" spc="-1" strike="noStrike">
                <a:solidFill>
                  <a:srgbClr val="c55a11"/>
                </a:solidFill>
                <a:latin typeface="Roboto"/>
                <a:ea typeface="DejaVu Sans"/>
              </a:rPr>
              <a:t>Trabajo Final</a:t>
            </a:r>
            <a:endParaRPr b="0" lang="en-US" sz="2200" spc="-1" strike="noStrike">
              <a:latin typeface="Arial"/>
            </a:endParaRPr>
          </a:p>
          <a:p>
            <a:pPr algn="r">
              <a:lnSpc>
                <a:spcPct val="90000"/>
              </a:lnSpc>
              <a:spcBef>
                <a:spcPts val="1001"/>
              </a:spcBef>
              <a:tabLst>
                <a:tab algn="l" pos="0"/>
              </a:tabLst>
            </a:pPr>
            <a:r>
              <a:rPr b="1" lang="es" sz="2200" spc="-1" strike="noStrike">
                <a:solidFill>
                  <a:srgbClr val="c55a11"/>
                </a:solidFill>
                <a:latin typeface="Roboto"/>
                <a:ea typeface="DejaVu Sans"/>
              </a:rPr>
              <a:t>Data Science</a:t>
            </a:r>
            <a:endParaRPr b="0" lang="en-US" sz="2200" spc="-1" strike="noStrike">
              <a:latin typeface="Arial"/>
            </a:endParaRPr>
          </a:p>
        </p:txBody>
      </p:sp>
      <p:sp>
        <p:nvSpPr>
          <p:cNvPr id="85" name="CustomShape 3"/>
          <p:cNvSpPr/>
          <p:nvPr/>
        </p:nvSpPr>
        <p:spPr>
          <a:xfrm>
            <a:off x="3899520" y="4809600"/>
            <a:ext cx="4320720" cy="7981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1" lang="es" sz="2800" spc="-1" strike="noStrike">
                <a:solidFill>
                  <a:srgbClr val="d7550d"/>
                </a:solidFill>
                <a:latin typeface="Roboto"/>
                <a:ea typeface="Roboto"/>
              </a:rPr>
              <a:t>EQUIPO 20</a:t>
            </a:r>
            <a:br/>
            <a:r>
              <a:rPr b="1" lang="es" sz="2800" spc="-1" strike="noStrike">
                <a:solidFill>
                  <a:srgbClr val="0092cb"/>
                </a:solidFill>
                <a:latin typeface="Roboto"/>
                <a:ea typeface="Roboto"/>
              </a:rPr>
              <a:t>Prof. Dra. Margarita Ruiz Olazar</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0"/>
            <a:ext cx="12235680" cy="767880"/>
          </a:xfrm>
          <a:prstGeom prst="rect">
            <a:avLst/>
          </a:prstGeom>
          <a:solidFill>
            <a:srgbClr val="2b92cb"/>
          </a:solidFill>
          <a:ln>
            <a:noFill/>
          </a:ln>
        </p:spPr>
        <p:style>
          <a:lnRef idx="0"/>
          <a:fillRef idx="0"/>
          <a:effectRef idx="0"/>
          <a:fontRef idx="minor"/>
        </p:style>
        <p:txBody>
          <a:bodyPr lIns="90000" rIns="90000" tIns="45000" bIns="45000" anchor="ctr">
            <a:normAutofit/>
          </a:bodyPr>
          <a:p>
            <a:pPr algn="ctr">
              <a:lnSpc>
                <a:spcPct val="90000"/>
              </a:lnSpc>
            </a:pPr>
            <a:r>
              <a:rPr b="0" lang="es-MX" sz="3200" spc="-1" strike="noStrike">
                <a:solidFill>
                  <a:srgbClr val="ffffff"/>
                </a:solidFill>
                <a:latin typeface="Roboto"/>
                <a:ea typeface="Roboto"/>
              </a:rPr>
              <a:t>Disminución de infectados después de la aplicación </a:t>
            </a:r>
            <a:endParaRPr b="0" lang="en-US" sz="3200" spc="-1" strike="noStrike">
              <a:latin typeface="Arial"/>
            </a:endParaRPr>
          </a:p>
        </p:txBody>
      </p:sp>
      <p:sp>
        <p:nvSpPr>
          <p:cNvPr id="121" name="CustomShape 2"/>
          <p:cNvSpPr/>
          <p:nvPr/>
        </p:nvSpPr>
        <p:spPr>
          <a:xfrm>
            <a:off x="839880" y="901440"/>
            <a:ext cx="10556280" cy="5956200"/>
          </a:xfrm>
          <a:prstGeom prst="rect">
            <a:avLst/>
          </a:prstGeom>
          <a:noFill/>
          <a:ln>
            <a:noFill/>
          </a:ln>
        </p:spPr>
        <p:style>
          <a:lnRef idx="0"/>
          <a:fillRef idx="0"/>
          <a:effectRef idx="0"/>
          <a:fontRef idx="minor"/>
        </p:style>
      </p:sp>
      <p:pic>
        <p:nvPicPr>
          <p:cNvPr id="122" name="Imagen 2" descr=""/>
          <p:cNvPicPr/>
          <p:nvPr/>
        </p:nvPicPr>
        <p:blipFill>
          <a:blip r:embed="rId1"/>
          <a:stretch/>
        </p:blipFill>
        <p:spPr>
          <a:xfrm>
            <a:off x="755640" y="1501200"/>
            <a:ext cx="4085640" cy="2805480"/>
          </a:xfrm>
          <a:prstGeom prst="rect">
            <a:avLst/>
          </a:prstGeom>
          <a:ln>
            <a:noFill/>
          </a:ln>
        </p:spPr>
      </p:pic>
      <p:sp>
        <p:nvSpPr>
          <p:cNvPr id="123" name="CustomShape 3"/>
          <p:cNvSpPr/>
          <p:nvPr/>
        </p:nvSpPr>
        <p:spPr>
          <a:xfrm>
            <a:off x="5280120" y="1796400"/>
            <a:ext cx="652356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111111"/>
                </a:solidFill>
                <a:latin typeface="Playfair Display"/>
                <a:ea typeface="DejaVu Sans"/>
              </a:rPr>
              <a:t>Luego la vacuna para las terminaciones de CI 6 – 9 fueron afectadas por escasez que luego fueron retomadas a comienzos de septiembre </a:t>
            </a:r>
            <a:endParaRPr b="0" lang="en-US" sz="1800" spc="-1" strike="noStrike">
              <a:latin typeface="Arial"/>
            </a:endParaRPr>
          </a:p>
        </p:txBody>
      </p:sp>
      <p:pic>
        <p:nvPicPr>
          <p:cNvPr id="124" name="Imagen 5" descr=""/>
          <p:cNvPicPr/>
          <p:nvPr/>
        </p:nvPicPr>
        <p:blipFill>
          <a:blip r:embed="rId2"/>
          <a:stretch/>
        </p:blipFill>
        <p:spPr>
          <a:xfrm>
            <a:off x="5018760" y="3759840"/>
            <a:ext cx="7056360" cy="2305080"/>
          </a:xfrm>
          <a:prstGeom prst="rect">
            <a:avLst/>
          </a:prstGeom>
          <a:ln>
            <a:noFill/>
          </a:ln>
        </p:spPr>
      </p:pic>
      <p:sp>
        <p:nvSpPr>
          <p:cNvPr id="125" name="CustomShape 4"/>
          <p:cNvSpPr/>
          <p:nvPr/>
        </p:nvSpPr>
        <p:spPr>
          <a:xfrm>
            <a:off x="431640" y="4307400"/>
            <a:ext cx="461052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000" spc="-1" strike="noStrike">
                <a:solidFill>
                  <a:srgbClr val="000000"/>
                </a:solidFill>
                <a:latin typeface="Arial"/>
                <a:ea typeface="DejaVu Sans"/>
              </a:rPr>
              <a:t>Noticia de La Nación dando a conocer que las vacunas terminaron. 27-Julio-2021</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0"/>
            <a:ext cx="12191400" cy="78336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 sz="3200" spc="-1" strike="noStrike">
                <a:solidFill>
                  <a:srgbClr val="ffffff"/>
                </a:solidFill>
                <a:latin typeface="Roboto"/>
                <a:ea typeface="Roboto"/>
              </a:rPr>
              <a:t>	</a:t>
            </a:r>
            <a:r>
              <a:rPr b="0" lang="es" sz="3200" spc="-1" strike="noStrike">
                <a:solidFill>
                  <a:srgbClr val="ffffff"/>
                </a:solidFill>
                <a:latin typeface="Roboto"/>
                <a:ea typeface="Roboto"/>
              </a:rPr>
              <a:t>Vacunatorios mas concurridos</a:t>
            </a:r>
            <a:endParaRPr b="0" lang="en-US" sz="3200" spc="-1" strike="noStrike">
              <a:latin typeface="Arial"/>
            </a:endParaRPr>
          </a:p>
        </p:txBody>
      </p:sp>
      <p:sp>
        <p:nvSpPr>
          <p:cNvPr id="127" name="CustomShape 2"/>
          <p:cNvSpPr/>
          <p:nvPr/>
        </p:nvSpPr>
        <p:spPr>
          <a:xfrm>
            <a:off x="881280" y="968040"/>
            <a:ext cx="10556280" cy="4767120"/>
          </a:xfrm>
          <a:prstGeom prst="rect">
            <a:avLst/>
          </a:prstGeom>
          <a:noFill/>
          <a:ln>
            <a:noFill/>
          </a:ln>
        </p:spPr>
        <p:style>
          <a:lnRef idx="0"/>
          <a:fillRef idx="0"/>
          <a:effectRef idx="0"/>
          <a:fontRef idx="minor"/>
        </p:style>
      </p:sp>
      <p:pic>
        <p:nvPicPr>
          <p:cNvPr id="128" name="Imagen 2" descr=""/>
          <p:cNvPicPr/>
          <p:nvPr/>
        </p:nvPicPr>
        <p:blipFill>
          <a:blip r:embed="rId1"/>
          <a:stretch/>
        </p:blipFill>
        <p:spPr>
          <a:xfrm>
            <a:off x="443520" y="1463760"/>
            <a:ext cx="5190840" cy="3571560"/>
          </a:xfrm>
          <a:prstGeom prst="rect">
            <a:avLst/>
          </a:prstGeom>
          <a:ln>
            <a:noFill/>
          </a:ln>
        </p:spPr>
      </p:pic>
      <p:sp>
        <p:nvSpPr>
          <p:cNvPr id="129" name="CustomShape 3"/>
          <p:cNvSpPr/>
          <p:nvPr/>
        </p:nvSpPr>
        <p:spPr>
          <a:xfrm>
            <a:off x="6072480" y="1747080"/>
            <a:ext cx="609552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111111"/>
                </a:solidFill>
                <a:latin typeface="Playfair Display"/>
                <a:ea typeface="DejaVu Sans"/>
              </a:rPr>
              <a:t>En esta grafica se puede observar como la mayor cantidad de vacunados se encuentra distribuido en vacunatorios en el área de Central donde se encontraba la mayor tasa de infectados en el Paraguay. Siendo el Rubén Dumot el vacunatorio mas concurrido, ya que en el mismo albergó a la población sin controlar la terminación de CI.</a:t>
            </a:r>
            <a:endParaRPr b="0" lang="en-US" sz="1800" spc="-1" strike="noStrike">
              <a:latin typeface="Arial"/>
            </a:endParaRPr>
          </a:p>
        </p:txBody>
      </p:sp>
      <p:pic>
        <p:nvPicPr>
          <p:cNvPr id="130" name="Imagen 7" descr=""/>
          <p:cNvPicPr/>
          <p:nvPr/>
        </p:nvPicPr>
        <p:blipFill>
          <a:blip r:embed="rId2"/>
          <a:stretch/>
        </p:blipFill>
        <p:spPr>
          <a:xfrm>
            <a:off x="6859800" y="3711240"/>
            <a:ext cx="3612960" cy="30798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0" y="-5040"/>
            <a:ext cx="12191400" cy="69876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MX" sz="3200" spc="-1" strike="noStrike">
                <a:solidFill>
                  <a:srgbClr val="ffffff"/>
                </a:solidFill>
                <a:latin typeface="Roboto"/>
                <a:ea typeface="Roboto"/>
              </a:rPr>
              <a:t>Vitrinas del conocimiento BIREME/OPS/OMS </a:t>
            </a:r>
            <a:endParaRPr b="0" lang="en-US" sz="3200" spc="-1" strike="noStrike">
              <a:latin typeface="Arial"/>
            </a:endParaRPr>
          </a:p>
        </p:txBody>
      </p:sp>
      <p:sp>
        <p:nvSpPr>
          <p:cNvPr id="132" name="CustomShape 2"/>
          <p:cNvSpPr/>
          <p:nvPr/>
        </p:nvSpPr>
        <p:spPr>
          <a:xfrm>
            <a:off x="2781360" y="815400"/>
            <a:ext cx="61718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000000"/>
                </a:solidFill>
                <a:latin typeface="Arial"/>
                <a:ea typeface="DejaVu Sans"/>
              </a:rPr>
              <a:t>https://bvsalud.org/vitrinas/es/post_vitrines/nuevo_coronavirus/</a:t>
            </a:r>
            <a:endParaRPr b="0" lang="en-US" sz="1800" spc="-1" strike="noStrike">
              <a:latin typeface="Arial"/>
            </a:endParaRPr>
          </a:p>
        </p:txBody>
      </p:sp>
      <p:pic>
        <p:nvPicPr>
          <p:cNvPr id="133" name="Imagen 5" descr=""/>
          <p:cNvPicPr/>
          <p:nvPr/>
        </p:nvPicPr>
        <p:blipFill>
          <a:blip r:embed="rId1"/>
          <a:stretch/>
        </p:blipFill>
        <p:spPr>
          <a:xfrm>
            <a:off x="2178000" y="1461600"/>
            <a:ext cx="7575120" cy="5091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0" y="0"/>
            <a:ext cx="12191400" cy="76788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 sz="3200" spc="-1" strike="noStrike">
                <a:solidFill>
                  <a:srgbClr val="ffffff"/>
                </a:solidFill>
                <a:latin typeface="Roboto"/>
                <a:ea typeface="Roboto"/>
              </a:rPr>
              <a:t>Conclusion</a:t>
            </a:r>
            <a:r>
              <a:rPr b="0" lang="es" sz="4400" spc="-1" strike="noStrike">
                <a:solidFill>
                  <a:srgbClr val="000000"/>
                </a:solidFill>
                <a:latin typeface="Roboto"/>
                <a:ea typeface="Roboto"/>
              </a:rPr>
              <a:t> </a:t>
            </a:r>
            <a:endParaRPr b="0" lang="en-US" sz="4400" spc="-1" strike="noStrike">
              <a:latin typeface="Arial"/>
            </a:endParaRPr>
          </a:p>
        </p:txBody>
      </p:sp>
      <p:sp>
        <p:nvSpPr>
          <p:cNvPr id="135" name="CustomShape 2"/>
          <p:cNvSpPr/>
          <p:nvPr/>
        </p:nvSpPr>
        <p:spPr>
          <a:xfrm>
            <a:off x="1060920" y="1692000"/>
            <a:ext cx="10706040" cy="5564880"/>
          </a:xfrm>
          <a:prstGeom prst="rect">
            <a:avLst/>
          </a:prstGeom>
          <a:noFill/>
          <a:ln>
            <a:noFill/>
          </a:ln>
        </p:spPr>
        <p:style>
          <a:lnRef idx="0"/>
          <a:fillRef idx="0"/>
          <a:effectRef idx="0"/>
          <a:fontRef idx="minor"/>
        </p:style>
        <p:txBody>
          <a:bodyPr lIns="90000" rIns="90000" tIns="91440" bIns="91440">
            <a:noAutofit/>
          </a:bodyPr>
          <a:p>
            <a:pPr marL="228600" indent="-227880">
              <a:lnSpc>
                <a:spcPct val="100000"/>
              </a:lnSpc>
              <a:tabLst>
                <a:tab algn="l" pos="0"/>
              </a:tabLst>
            </a:pPr>
            <a:r>
              <a:rPr b="0" lang="es" sz="2400" spc="-1" strike="noStrike">
                <a:solidFill>
                  <a:srgbClr val="4472c4"/>
                </a:solidFill>
                <a:latin typeface="Calibri"/>
                <a:ea typeface="DejaVu Sans"/>
              </a:rPr>
              <a:t> </a:t>
            </a:r>
            <a:endParaRPr b="0" lang="en-US" sz="2400" spc="-1" strike="noStrike">
              <a:latin typeface="Arial"/>
            </a:endParaRPr>
          </a:p>
          <a:p>
            <a:pPr marL="228600" indent="-227880">
              <a:lnSpc>
                <a:spcPct val="100000"/>
              </a:lnSpc>
              <a:spcBef>
                <a:spcPts val="700"/>
              </a:spcBef>
              <a:tabLst>
                <a:tab algn="l" pos="0"/>
              </a:tabLst>
            </a:pPr>
            <a:endParaRPr b="0" lang="en-US" sz="2400" spc="-1" strike="noStrike">
              <a:latin typeface="Arial"/>
            </a:endParaRPr>
          </a:p>
        </p:txBody>
      </p:sp>
      <p:sp>
        <p:nvSpPr>
          <p:cNvPr id="136" name="CustomShape 3"/>
          <p:cNvSpPr/>
          <p:nvPr/>
        </p:nvSpPr>
        <p:spPr>
          <a:xfrm>
            <a:off x="62640" y="1077120"/>
            <a:ext cx="11940480" cy="3959280"/>
          </a:xfrm>
          <a:prstGeom prst="rect">
            <a:avLst/>
          </a:prstGeom>
          <a:noFill/>
          <a:ln>
            <a:noFill/>
          </a:ln>
        </p:spPr>
        <p:style>
          <a:lnRef idx="0"/>
          <a:fillRef idx="0"/>
          <a:effectRef idx="0"/>
          <a:fontRef idx="minor"/>
        </p:style>
        <p:txBody>
          <a:bodyPr lIns="90000" rIns="90000" tIns="45000" bIns="45000">
            <a:spAutoFit/>
          </a:bodyPr>
          <a:p>
            <a:pPr marL="228600" indent="-227880">
              <a:lnSpc>
                <a:spcPct val="100000"/>
              </a:lnSpc>
              <a:spcBef>
                <a:spcPts val="700"/>
              </a:spcBef>
              <a:tabLst>
                <a:tab algn="l" pos="0"/>
              </a:tabLst>
            </a:pPr>
            <a:r>
              <a:rPr b="0" lang="en-US" sz="2800" spc="-1" strike="noStrike">
                <a:solidFill>
                  <a:srgbClr val="111111"/>
                </a:solidFill>
                <a:latin typeface="Playfair Display"/>
                <a:ea typeface="DejaVu Sans"/>
              </a:rPr>
              <a:t>	</a:t>
            </a:r>
            <a:r>
              <a:rPr b="0" lang="en-US" sz="2000" spc="-1" strike="noStrike">
                <a:solidFill>
                  <a:srgbClr val="111111"/>
                </a:solidFill>
                <a:latin typeface="Playfair Display"/>
                <a:ea typeface="DejaVu Sans"/>
              </a:rPr>
              <a:t>Este proyecto nos lleva a ampliar conocimientos en donde la Ciencias de Datos es esencial para que una persona tenga la capacidad de analizar la informacion que son de distintos canales, fuentes y publicaciones</a:t>
            </a:r>
            <a:r>
              <a:rPr b="0" lang="es-MX" sz="2000" spc="-1" strike="noStrike">
                <a:solidFill>
                  <a:srgbClr val="111111"/>
                </a:solidFill>
                <a:latin typeface="Playfair Display"/>
                <a:ea typeface="DejaVu Sans"/>
              </a:rPr>
              <a:t>.</a:t>
            </a:r>
            <a:endParaRPr b="0" lang="en-US" sz="2000" spc="-1" strike="noStrike">
              <a:latin typeface="Arial"/>
            </a:endParaRPr>
          </a:p>
          <a:p>
            <a:pPr marL="228600" indent="-227880">
              <a:lnSpc>
                <a:spcPct val="100000"/>
              </a:lnSpc>
              <a:spcBef>
                <a:spcPts val="700"/>
              </a:spcBef>
              <a:tabLst>
                <a:tab algn="l" pos="0"/>
              </a:tabLst>
            </a:pPr>
            <a:r>
              <a:rPr b="0" lang="es-ES" sz="2000" spc="-1" strike="noStrike">
                <a:solidFill>
                  <a:srgbClr val="111111"/>
                </a:solidFill>
                <a:latin typeface="Playfair Display"/>
                <a:ea typeface="DejaVu Sans"/>
              </a:rPr>
              <a:t>	</a:t>
            </a:r>
            <a:r>
              <a:rPr b="0" lang="es-ES" sz="2000" spc="-1" strike="noStrike">
                <a:solidFill>
                  <a:srgbClr val="111111"/>
                </a:solidFill>
                <a:latin typeface="Playfair Display"/>
                <a:ea typeface="DejaVu Sans"/>
              </a:rPr>
              <a:t>Centrándonos en las metodologías de ciencia de datos, llevamos a cabo un estudio detallado sobre el estado del país con respecto a la cantidad de vacunados y como esto esta distribuido por zonas. De los trabajos que abordan el escenario pandémico actual, consideramos varios dominios analíticos de datos actuales de COVID-19, como las dosis aplicadas y las efectividad de la misma, el porcentaje de menores vacunados y de inmunizados total y parcialmente. El estudio actual debería dar un esbozo detallado de la hoja de ruta para manejar situaciones similares al COVID-19 aprovechando a los expertos en ciencia de datos para elegir las herramientas adecuadas. </a:t>
            </a:r>
            <a:endParaRPr b="0" lang="en-US" sz="2000" spc="-1" strike="noStrike">
              <a:latin typeface="Arial"/>
            </a:endParaRPr>
          </a:p>
          <a:p>
            <a:pPr>
              <a:lnSpc>
                <a:spcPct val="100000"/>
              </a:lnSpc>
              <a:tabLst>
                <a:tab algn="l" pos="0"/>
              </a:tabLst>
            </a:pPr>
            <a:r>
              <a:rPr b="0" lang="es-MX" sz="2000" spc="-1" strike="noStrike">
                <a:solidFill>
                  <a:srgbClr val="000000"/>
                </a:solidFill>
                <a:latin typeface="Arial"/>
                <a:ea typeface="DejaVu Sans"/>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0"/>
            <a:ext cx="12191400" cy="75132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 sz="3600" spc="-1" strike="noStrike">
                <a:solidFill>
                  <a:srgbClr val="ffffff"/>
                </a:solidFill>
                <a:latin typeface="Roboto"/>
                <a:ea typeface="Roboto"/>
              </a:rPr>
              <a:t>Introduccion </a:t>
            </a:r>
            <a:endParaRPr b="0" lang="en-US" sz="3600" spc="-1" strike="noStrike">
              <a:latin typeface="Arial"/>
            </a:endParaRPr>
          </a:p>
        </p:txBody>
      </p:sp>
      <p:sp>
        <p:nvSpPr>
          <p:cNvPr id="87" name="CustomShape 2"/>
          <p:cNvSpPr/>
          <p:nvPr/>
        </p:nvSpPr>
        <p:spPr>
          <a:xfrm>
            <a:off x="0" y="1472040"/>
            <a:ext cx="12249000" cy="310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111111"/>
                </a:solidFill>
                <a:latin typeface="Playfair Display"/>
                <a:ea typeface="DejaVu Sans"/>
              </a:rPr>
              <a:t>Desde el comienzo de la pandemia de COVID, se han publicado miles artículos </a:t>
            </a:r>
            <a:r>
              <a:rPr b="0" lang="es-MX" sz="2800" spc="-1" strike="noStrike">
                <a:solidFill>
                  <a:srgbClr val="111111"/>
                </a:solidFill>
                <a:latin typeface="Playfair Display"/>
                <a:ea typeface="DejaVu Sans"/>
              </a:rPr>
              <a:t>científicos</a:t>
            </a:r>
            <a:r>
              <a:rPr b="0" lang="en-US" sz="2800" spc="-1" strike="noStrike">
                <a:solidFill>
                  <a:srgbClr val="111111"/>
                </a:solidFill>
                <a:latin typeface="Playfair Display"/>
                <a:ea typeface="DejaVu Sans"/>
              </a:rPr>
              <a:t> sobre el tema. por lo tanto, es muy necesaria la ayuda de la IA para obtener datos que puedan ser mejor interpretados por la poblacion paraguaya. En este trabajo final de la materia, mostraremos cómo podemos extraer algunos conocimientos de artículos publicados por el Ministerio de Salud y de varios otros articulos en el mundo, obtener información y crear una herramienta para ayudar al investigador a navegar por la colección de artículos de manera significativa.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0" y="0"/>
            <a:ext cx="12191400" cy="77112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 sz="4400" spc="-1" strike="noStrike">
                <a:solidFill>
                  <a:srgbClr val="000000"/>
                </a:solidFill>
                <a:latin typeface="Roboto"/>
                <a:ea typeface="Roboto"/>
              </a:rPr>
              <a:t>	</a:t>
            </a:r>
            <a:r>
              <a:rPr b="0" lang="es" sz="4400" spc="-1" strike="noStrike">
                <a:solidFill>
                  <a:srgbClr val="ffffff"/>
                </a:solidFill>
                <a:latin typeface="Roboto"/>
                <a:ea typeface="Roboto"/>
              </a:rPr>
              <a:t>Resumen</a:t>
            </a:r>
            <a:endParaRPr b="0" lang="en-US" sz="4400" spc="-1" strike="noStrike">
              <a:latin typeface="Arial"/>
            </a:endParaRPr>
          </a:p>
        </p:txBody>
      </p:sp>
      <p:sp>
        <p:nvSpPr>
          <p:cNvPr id="89" name="CustomShape 2"/>
          <p:cNvSpPr/>
          <p:nvPr/>
        </p:nvSpPr>
        <p:spPr>
          <a:xfrm>
            <a:off x="514440" y="1372680"/>
            <a:ext cx="5581080" cy="4830840"/>
          </a:xfrm>
          <a:prstGeom prst="rect">
            <a:avLst/>
          </a:prstGeom>
          <a:noFill/>
          <a:ln>
            <a:noFill/>
          </a:ln>
        </p:spPr>
        <p:style>
          <a:lnRef idx="0"/>
          <a:fillRef idx="0"/>
          <a:effectRef idx="0"/>
          <a:fontRef idx="minor"/>
        </p:style>
      </p:sp>
      <p:sp>
        <p:nvSpPr>
          <p:cNvPr id="90" name="CustomShape 3"/>
          <p:cNvSpPr/>
          <p:nvPr/>
        </p:nvSpPr>
        <p:spPr>
          <a:xfrm>
            <a:off x="6267600" y="1372680"/>
            <a:ext cx="5581080" cy="5065560"/>
          </a:xfrm>
          <a:prstGeom prst="rect">
            <a:avLst/>
          </a:prstGeom>
          <a:noFill/>
          <a:ln>
            <a:noFill/>
          </a:ln>
        </p:spPr>
        <p:style>
          <a:lnRef idx="0"/>
          <a:fillRef idx="0"/>
          <a:effectRef idx="0"/>
          <a:fontRef idx="minor"/>
        </p:style>
        <p:txBody>
          <a:bodyPr lIns="90000" rIns="90000" tIns="91440" bIns="91440">
            <a:noAutofit/>
          </a:bodyPr>
          <a:p>
            <a:pPr marL="457200" indent="-304200">
              <a:lnSpc>
                <a:spcPct val="90000"/>
              </a:lnSpc>
              <a:spcBef>
                <a:spcPts val="1199"/>
              </a:spcBef>
              <a:spcAft>
                <a:spcPts val="1001"/>
              </a:spcAft>
              <a:buClr>
                <a:srgbClr val="000000"/>
              </a:buClr>
              <a:buFont typeface="Calibri"/>
              <a:buChar char="•"/>
            </a:pPr>
            <a:r>
              <a:rPr b="0" lang="es" sz="1800" spc="-1" strike="noStrike">
                <a:solidFill>
                  <a:srgbClr val="f79646"/>
                </a:solidFill>
                <a:latin typeface="Calibri"/>
                <a:ea typeface="Roboto"/>
              </a:rPr>
              <a:t>	</a:t>
            </a:r>
            <a:endParaRPr b="0" lang="en-US" sz="1800" spc="-1" strike="noStrike">
              <a:latin typeface="Arial"/>
            </a:endParaRPr>
          </a:p>
          <a:p>
            <a:pPr marL="228600" indent="-227880">
              <a:lnSpc>
                <a:spcPct val="90000"/>
              </a:lnSpc>
              <a:tabLst>
                <a:tab algn="l" pos="0"/>
              </a:tabLst>
            </a:pPr>
            <a:endParaRPr b="0" lang="en-US" sz="1800" spc="-1" strike="noStrike">
              <a:latin typeface="Arial"/>
            </a:endParaRPr>
          </a:p>
        </p:txBody>
      </p:sp>
      <p:sp>
        <p:nvSpPr>
          <p:cNvPr id="91" name="CustomShape 4"/>
          <p:cNvSpPr/>
          <p:nvPr/>
        </p:nvSpPr>
        <p:spPr>
          <a:xfrm>
            <a:off x="116280" y="1073520"/>
            <a:ext cx="11959200" cy="858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111111"/>
                </a:solidFill>
                <a:latin typeface="Playfair Display"/>
                <a:ea typeface="DejaVu Sans"/>
              </a:rPr>
              <a:t>En este proyecto proponemos analizar los datos de pacientes vacunados contra el Covid-19 en todo el territorio </a:t>
            </a:r>
            <a:r>
              <a:rPr b="0" lang="es-ES" sz="2800" spc="-1" strike="noStrike">
                <a:solidFill>
                  <a:srgbClr val="111111"/>
                </a:solidFill>
                <a:latin typeface="Playfair Display"/>
                <a:ea typeface="DejaVu Sans"/>
              </a:rPr>
              <a:t>paraguayo</a:t>
            </a:r>
            <a:r>
              <a:rPr b="0" lang="en-US" sz="2800" spc="-1" strike="noStrike">
                <a:solidFill>
                  <a:srgbClr val="111111"/>
                </a:solidFill>
                <a:latin typeface="Playfair Display"/>
                <a:ea typeface="DejaVu Sans"/>
              </a:rPr>
              <a:t>, con el propósito de mostrar como </a:t>
            </a:r>
            <a:r>
              <a:rPr b="0" lang="es-ES" sz="2800" spc="-1" strike="noStrike">
                <a:solidFill>
                  <a:srgbClr val="111111"/>
                </a:solidFill>
                <a:latin typeface="Playfair Display"/>
                <a:ea typeface="DejaVu Sans"/>
              </a:rPr>
              <a:t>disminuyó</a:t>
            </a:r>
            <a:r>
              <a:rPr b="0" lang="en-US" sz="2800" spc="-1" strike="noStrike">
                <a:solidFill>
                  <a:srgbClr val="111111"/>
                </a:solidFill>
                <a:latin typeface="Playfair Display"/>
                <a:ea typeface="DejaVu Sans"/>
              </a:rPr>
              <a:t> la tasa de muertes y </a:t>
            </a:r>
            <a:r>
              <a:rPr b="0" lang="es-MX" sz="2800" spc="-1" strike="noStrike">
                <a:solidFill>
                  <a:srgbClr val="111111"/>
                </a:solidFill>
                <a:latin typeface="Playfair Display"/>
                <a:ea typeface="DejaVu Sans"/>
              </a:rPr>
              <a:t>contagiados</a:t>
            </a:r>
            <a:r>
              <a:rPr b="0" lang="en-US" sz="2800" spc="-1" strike="noStrike">
                <a:solidFill>
                  <a:srgbClr val="111111"/>
                </a:solidFill>
                <a:latin typeface="Playfair Display"/>
                <a:ea typeface="DejaVu Sans"/>
              </a:rPr>
              <a:t> despues de la </a:t>
            </a:r>
            <a:r>
              <a:rPr b="0" lang="es-MX" sz="2800" spc="-1" strike="noStrike">
                <a:solidFill>
                  <a:srgbClr val="111111"/>
                </a:solidFill>
                <a:latin typeface="Playfair Display"/>
                <a:ea typeface="DejaVu Sans"/>
              </a:rPr>
              <a:t>aplicacion</a:t>
            </a:r>
            <a:r>
              <a:rPr b="0" lang="en-US" sz="2800" spc="-1" strike="noStrike">
                <a:solidFill>
                  <a:srgbClr val="111111"/>
                </a:solidFill>
                <a:latin typeface="Playfair Display"/>
                <a:ea typeface="DejaVu Sans"/>
              </a:rPr>
              <a:t>.  Para este fin utilizamos metodos aprendidos en clases y  algunos metodos geograficos.</a:t>
            </a:r>
            <a:endParaRPr b="0" lang="en-US" sz="2800" spc="-1" strike="noStrike">
              <a:latin typeface="Arial"/>
            </a:endParaRPr>
          </a:p>
        </p:txBody>
      </p:sp>
      <p:pic>
        <p:nvPicPr>
          <p:cNvPr id="92" name="Imagen 97" descr=""/>
          <p:cNvPicPr/>
          <p:nvPr/>
        </p:nvPicPr>
        <p:blipFill>
          <a:blip r:embed="rId1"/>
          <a:stretch/>
        </p:blipFill>
        <p:spPr>
          <a:xfrm>
            <a:off x="3165480" y="3429000"/>
            <a:ext cx="5028840" cy="3348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0" y="0"/>
            <a:ext cx="12191400" cy="76788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 sz="4400" spc="-1" strike="noStrike">
                <a:solidFill>
                  <a:srgbClr val="ffffff"/>
                </a:solidFill>
                <a:latin typeface="Roboto"/>
                <a:ea typeface="Roboto"/>
              </a:rPr>
              <a:t>	</a:t>
            </a:r>
            <a:r>
              <a:rPr b="0" lang="es" sz="3600" spc="-1" strike="noStrike">
                <a:solidFill>
                  <a:srgbClr val="ffffff"/>
                </a:solidFill>
                <a:latin typeface="Roboto"/>
                <a:ea typeface="Roboto"/>
              </a:rPr>
              <a:t>Porcentaje inmunizado  </a:t>
            </a:r>
            <a:endParaRPr b="0" lang="en-US" sz="3600" spc="-1" strike="noStrike">
              <a:latin typeface="Arial"/>
            </a:endParaRPr>
          </a:p>
        </p:txBody>
      </p:sp>
      <p:sp>
        <p:nvSpPr>
          <p:cNvPr id="94" name="CustomShape 2"/>
          <p:cNvSpPr/>
          <p:nvPr/>
        </p:nvSpPr>
        <p:spPr>
          <a:xfrm>
            <a:off x="269640" y="768600"/>
            <a:ext cx="11289600" cy="5452560"/>
          </a:xfrm>
          <a:prstGeom prst="rect">
            <a:avLst/>
          </a:prstGeom>
          <a:noFill/>
          <a:ln>
            <a:noFill/>
          </a:ln>
        </p:spPr>
        <p:style>
          <a:lnRef idx="0"/>
          <a:fillRef idx="0"/>
          <a:effectRef idx="0"/>
          <a:fontRef idx="minor"/>
        </p:style>
      </p:sp>
      <p:pic>
        <p:nvPicPr>
          <p:cNvPr id="95" name="Imagen 2" descr=""/>
          <p:cNvPicPr/>
          <p:nvPr/>
        </p:nvPicPr>
        <p:blipFill>
          <a:blip r:embed="rId1"/>
          <a:srcRect l="0" t="7184" r="-1473" b="0"/>
          <a:stretch/>
        </p:blipFill>
        <p:spPr>
          <a:xfrm>
            <a:off x="812880" y="1539360"/>
            <a:ext cx="4117680" cy="3571560"/>
          </a:xfrm>
          <a:prstGeom prst="rect">
            <a:avLst/>
          </a:prstGeom>
          <a:ln>
            <a:noFill/>
          </a:ln>
        </p:spPr>
      </p:pic>
      <p:sp>
        <p:nvSpPr>
          <p:cNvPr id="96" name="CustomShape 3"/>
          <p:cNvSpPr/>
          <p:nvPr/>
        </p:nvSpPr>
        <p:spPr>
          <a:xfrm>
            <a:off x="5140440" y="1539360"/>
            <a:ext cx="60955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111111"/>
                </a:solidFill>
                <a:latin typeface="Playfair Display"/>
                <a:ea typeface="DejaVu Sans"/>
              </a:rPr>
              <a:t>Según los datos proveídos por el Ministerio de Salud , el porcentaje de personas que han recibido al menos una dosis es de aproximadamente 42 % (2,896,407) mientras que un 33,4% (2,287,339) de la población ya fue vacunada completamente. </a:t>
            </a:r>
            <a:endParaRPr b="0" lang="en-US" sz="1800" spc="-1" strike="noStrike">
              <a:latin typeface="Arial"/>
            </a:endParaRPr>
          </a:p>
        </p:txBody>
      </p:sp>
      <p:pic>
        <p:nvPicPr>
          <p:cNvPr id="97" name="Imagen 8" descr=""/>
          <p:cNvPicPr/>
          <p:nvPr/>
        </p:nvPicPr>
        <p:blipFill>
          <a:blip r:embed="rId2"/>
          <a:stretch/>
        </p:blipFill>
        <p:spPr>
          <a:xfrm>
            <a:off x="6536880" y="3395880"/>
            <a:ext cx="3776040" cy="19224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0" y="0"/>
            <a:ext cx="12191400" cy="76788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 sz="4400" spc="-1" strike="noStrike">
                <a:solidFill>
                  <a:srgbClr val="ffffff"/>
                </a:solidFill>
                <a:latin typeface="Roboto"/>
                <a:ea typeface="Roboto"/>
              </a:rPr>
              <a:t>	</a:t>
            </a:r>
            <a:r>
              <a:rPr b="0" lang="es" sz="3600" spc="-1" strike="noStrike">
                <a:solidFill>
                  <a:srgbClr val="ffffff"/>
                </a:solidFill>
                <a:latin typeface="Roboto"/>
                <a:ea typeface="Roboto"/>
              </a:rPr>
              <a:t>Porcentaje inmunizado  </a:t>
            </a:r>
            <a:endParaRPr b="0" lang="en-US" sz="3600" spc="-1" strike="noStrike">
              <a:latin typeface="Arial"/>
            </a:endParaRPr>
          </a:p>
        </p:txBody>
      </p:sp>
      <p:sp>
        <p:nvSpPr>
          <p:cNvPr id="99" name="CustomShape 2"/>
          <p:cNvSpPr/>
          <p:nvPr/>
        </p:nvSpPr>
        <p:spPr>
          <a:xfrm>
            <a:off x="269640" y="768600"/>
            <a:ext cx="11289600" cy="5452560"/>
          </a:xfrm>
          <a:prstGeom prst="rect">
            <a:avLst/>
          </a:prstGeom>
          <a:noFill/>
          <a:ln>
            <a:noFill/>
          </a:ln>
        </p:spPr>
        <p:style>
          <a:lnRef idx="0"/>
          <a:fillRef idx="0"/>
          <a:effectRef idx="0"/>
          <a:fontRef idx="minor"/>
        </p:style>
      </p:sp>
      <p:pic>
        <p:nvPicPr>
          <p:cNvPr id="100" name="Imagen 3" descr=""/>
          <p:cNvPicPr/>
          <p:nvPr/>
        </p:nvPicPr>
        <p:blipFill>
          <a:blip r:embed="rId1"/>
          <a:stretch/>
        </p:blipFill>
        <p:spPr>
          <a:xfrm>
            <a:off x="0" y="1901160"/>
            <a:ext cx="12191760" cy="4113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749160" y="759960"/>
            <a:ext cx="10883160" cy="6224400"/>
          </a:xfrm>
          <a:prstGeom prst="rect">
            <a:avLst/>
          </a:prstGeom>
          <a:noFill/>
          <a:ln>
            <a:noFill/>
          </a:ln>
        </p:spPr>
        <p:style>
          <a:lnRef idx="0"/>
          <a:fillRef idx="0"/>
          <a:effectRef idx="0"/>
          <a:fontRef idx="minor"/>
        </p:style>
      </p:sp>
      <p:sp>
        <p:nvSpPr>
          <p:cNvPr id="102" name="CustomShape 2"/>
          <p:cNvSpPr/>
          <p:nvPr/>
        </p:nvSpPr>
        <p:spPr>
          <a:xfrm>
            <a:off x="0" y="0"/>
            <a:ext cx="12191400" cy="759240"/>
          </a:xfrm>
          <a:prstGeom prst="rect">
            <a:avLst/>
          </a:prstGeom>
          <a:solidFill>
            <a:srgbClr val="2b92cb"/>
          </a:solidFill>
          <a:ln>
            <a:noFill/>
          </a:ln>
        </p:spPr>
        <p:style>
          <a:lnRef idx="0"/>
          <a:fillRef idx="0"/>
          <a:effectRef idx="0"/>
          <a:fontRef idx="minor"/>
        </p:style>
        <p:txBody>
          <a:bodyPr lIns="90000" rIns="90000" tIns="91440" bIns="91440" anchor="ctr">
            <a:noAutofit/>
          </a:bodyPr>
          <a:p>
            <a:pPr>
              <a:lnSpc>
                <a:spcPct val="90000"/>
              </a:lnSpc>
            </a:pPr>
            <a:r>
              <a:rPr b="0" lang="es" sz="4400" spc="-1" strike="noStrike">
                <a:solidFill>
                  <a:srgbClr val="000000"/>
                </a:solidFill>
                <a:latin typeface="Roboto"/>
                <a:ea typeface="Roboto"/>
              </a:rPr>
              <a:t>	</a:t>
            </a:r>
            <a:r>
              <a:rPr b="0" lang="es" sz="3600" spc="-1" strike="noStrike">
                <a:solidFill>
                  <a:srgbClr val="ffffff"/>
                </a:solidFill>
                <a:latin typeface="Roboto"/>
                <a:ea typeface="Roboto"/>
              </a:rPr>
              <a:t>Distribucion de las vacunas </a:t>
            </a:r>
            <a:endParaRPr b="0" lang="en-US" sz="3600" spc="-1" strike="noStrike">
              <a:latin typeface="Arial"/>
            </a:endParaRPr>
          </a:p>
        </p:txBody>
      </p:sp>
      <p:pic>
        <p:nvPicPr>
          <p:cNvPr id="103" name="Imagen 2" descr=""/>
          <p:cNvPicPr/>
          <p:nvPr/>
        </p:nvPicPr>
        <p:blipFill>
          <a:blip r:embed="rId1"/>
          <a:stretch/>
        </p:blipFill>
        <p:spPr>
          <a:xfrm>
            <a:off x="643680" y="1084680"/>
            <a:ext cx="4523400" cy="3605760"/>
          </a:xfrm>
          <a:prstGeom prst="rect">
            <a:avLst/>
          </a:prstGeom>
          <a:ln>
            <a:noFill/>
          </a:ln>
        </p:spPr>
      </p:pic>
      <p:sp>
        <p:nvSpPr>
          <p:cNvPr id="104" name="CustomShape 3"/>
          <p:cNvSpPr/>
          <p:nvPr/>
        </p:nvSpPr>
        <p:spPr>
          <a:xfrm>
            <a:off x="5726520" y="1720800"/>
            <a:ext cx="6095520" cy="255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111111"/>
                </a:solidFill>
                <a:latin typeface="Playfair Display"/>
                <a:ea typeface="DejaVu Sans"/>
              </a:rPr>
              <a:t>El Ministerio de Salud tambien entregó los tipos de vacuna aplicada a cada habitante en el territorio. que incluyó a las vacunas CoronaVac, Pfizer-BioNTech, AstraZeneca-Vaxzevria, Moderna, Hayat, Sputnik V y Covaxin. </a:t>
            </a:r>
            <a:b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En la siguiente grafica se puede observar la cantidad de vacunas aplicadas por tipo:</a:t>
            </a:r>
            <a:endParaRPr b="0" lang="en-US" sz="1800" spc="-1" strike="noStrike">
              <a:latin typeface="Arial"/>
            </a:endParaRPr>
          </a:p>
          <a:p>
            <a:pPr>
              <a:lnSpc>
                <a:spcPct val="100000"/>
              </a:lnSpc>
            </a:pPr>
            <a:endParaRPr b="0" lang="en-US" sz="1800" spc="-1" strike="noStrike">
              <a:latin typeface="Arial"/>
            </a:endParaRPr>
          </a:p>
        </p:txBody>
      </p:sp>
      <p:pic>
        <p:nvPicPr>
          <p:cNvPr id="105" name="Imagen 5" descr=""/>
          <p:cNvPicPr/>
          <p:nvPr/>
        </p:nvPicPr>
        <p:blipFill>
          <a:blip r:embed="rId2"/>
          <a:stretch/>
        </p:blipFill>
        <p:spPr>
          <a:xfrm>
            <a:off x="5338440" y="4306320"/>
            <a:ext cx="6692400" cy="23079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6120"/>
            <a:ext cx="12191400" cy="787320"/>
          </a:xfrm>
          <a:prstGeom prst="rect">
            <a:avLst/>
          </a:prstGeom>
          <a:solidFill>
            <a:srgbClr val="2b92cb"/>
          </a:solidFill>
          <a:ln>
            <a:noFill/>
          </a:ln>
        </p:spPr>
        <p:style>
          <a:lnRef idx="0"/>
          <a:fillRef idx="0"/>
          <a:effectRef idx="0"/>
          <a:fontRef idx="minor"/>
        </p:style>
        <p:txBody>
          <a:bodyPr lIns="90000" rIns="90000" tIns="91440" bIns="91440" anchor="ctr">
            <a:normAutofit/>
          </a:bodyPr>
          <a:p>
            <a:pPr>
              <a:lnSpc>
                <a:spcPct val="90000"/>
              </a:lnSpc>
            </a:pPr>
            <a:r>
              <a:rPr b="0" lang="es" sz="3200" spc="-1" strike="noStrike">
                <a:solidFill>
                  <a:srgbClr val="ffffff"/>
                </a:solidFill>
                <a:latin typeface="Roboto"/>
                <a:ea typeface="Roboto"/>
              </a:rPr>
              <a:t>Distribucion de las vacunas</a:t>
            </a:r>
            <a:endParaRPr b="0" lang="en-US" sz="3200" spc="-1" strike="noStrike">
              <a:latin typeface="Arial"/>
            </a:endParaRPr>
          </a:p>
        </p:txBody>
      </p:sp>
      <p:sp>
        <p:nvSpPr>
          <p:cNvPr id="107" name="CustomShape 2"/>
          <p:cNvSpPr/>
          <p:nvPr/>
        </p:nvSpPr>
        <p:spPr>
          <a:xfrm>
            <a:off x="311760" y="1505880"/>
            <a:ext cx="3999240" cy="3075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p:txBody>
      </p:sp>
      <p:pic>
        <p:nvPicPr>
          <p:cNvPr id="108" name="Imagen 2" descr=""/>
          <p:cNvPicPr/>
          <p:nvPr/>
        </p:nvPicPr>
        <p:blipFill>
          <a:blip r:embed="rId1"/>
          <a:stretch/>
        </p:blipFill>
        <p:spPr>
          <a:xfrm>
            <a:off x="504000" y="1081440"/>
            <a:ext cx="5004000" cy="4001040"/>
          </a:xfrm>
          <a:prstGeom prst="rect">
            <a:avLst/>
          </a:prstGeom>
          <a:ln>
            <a:noFill/>
          </a:ln>
        </p:spPr>
      </p:pic>
      <p:pic>
        <p:nvPicPr>
          <p:cNvPr id="109" name="Imagen 4" descr=""/>
          <p:cNvPicPr/>
          <p:nvPr/>
        </p:nvPicPr>
        <p:blipFill>
          <a:blip r:embed="rId2"/>
          <a:stretch/>
        </p:blipFill>
        <p:spPr>
          <a:xfrm>
            <a:off x="7377840" y="6016320"/>
            <a:ext cx="4813560" cy="994680"/>
          </a:xfrm>
          <a:prstGeom prst="rect">
            <a:avLst/>
          </a:prstGeom>
          <a:ln>
            <a:noFill/>
          </a:ln>
        </p:spPr>
      </p:pic>
      <p:sp>
        <p:nvSpPr>
          <p:cNvPr id="110" name="CustomShape 3"/>
          <p:cNvSpPr/>
          <p:nvPr/>
        </p:nvSpPr>
        <p:spPr>
          <a:xfrm>
            <a:off x="5700600" y="1433520"/>
            <a:ext cx="617184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111111"/>
                </a:solidFill>
                <a:latin typeface="Playfair Display"/>
                <a:ea typeface="DejaVu Sans"/>
              </a:rPr>
              <a:t>Algunos datos importantes a tener en cuenta sobre las vacunas mayormente aplicadas en el territorio paraguayo:</a:t>
            </a:r>
            <a:br/>
            <a:r>
              <a:rPr b="1" lang="es-PY" sz="1800" spc="-1" strike="noStrike">
                <a:solidFill>
                  <a:srgbClr val="111111"/>
                </a:solidFill>
                <a:latin typeface="Playfair Display"/>
                <a:ea typeface="DejaVu Sans"/>
              </a:rPr>
              <a:t>Sobre la vacuna Pfizer-BioNTech:</a:t>
            </a:r>
            <a:br/>
            <a:r>
              <a:rPr b="0" lang="es-MX" sz="1800" spc="-1" strike="noStrike">
                <a:solidFill>
                  <a:srgbClr val="111111"/>
                </a:solidFill>
                <a:latin typeface="Playfair Display"/>
                <a:ea typeface="DejaVu Sans"/>
              </a:rPr>
              <a:t>-87,69% de efectividad para prevenir COVID-19 sintomático</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-97,15% de efectividad para prevenir hospitalización</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-98,29% de efectividad para prevenir ingreso a UTI</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-100% de efectividad para prevenir muerte</a:t>
            </a:r>
            <a:endParaRPr b="0" lang="en-US" sz="1800" spc="-1" strike="noStrike">
              <a:latin typeface="Arial"/>
            </a:endParaRPr>
          </a:p>
          <a:p>
            <a:pPr>
              <a:lnSpc>
                <a:spcPct val="100000"/>
              </a:lnSpc>
            </a:pPr>
            <a:r>
              <a:rPr b="1" lang="es-PY" sz="1800" spc="-1" strike="noStrike">
                <a:solidFill>
                  <a:srgbClr val="111111"/>
                </a:solidFill>
                <a:latin typeface="Playfair Display"/>
                <a:ea typeface="DejaVu Sans"/>
              </a:rPr>
              <a:t>Sobre la vacuna AstraZeneca</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-68,68% de efectividad para prevenir COVID-19 sintomático</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-100% de efectividad para prevenir hospitalización</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-100% de efectividad para prevenir ingreso a UTI</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-100% de efectividad para prevenir muerte</a:t>
            </a:r>
            <a:endParaRPr b="0" lang="en-US" sz="1800" spc="-1" strike="noStrike">
              <a:latin typeface="Arial"/>
            </a:endParaRPr>
          </a:p>
          <a:p>
            <a:pPr algn="just">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1440"/>
            <a:ext cx="12191400" cy="688680"/>
          </a:xfrm>
          <a:prstGeom prst="rect">
            <a:avLst/>
          </a:prstGeom>
          <a:solidFill>
            <a:srgbClr val="2b92cb"/>
          </a:solidFill>
          <a:ln>
            <a:noFill/>
          </a:ln>
        </p:spPr>
        <p:style>
          <a:lnRef idx="0"/>
          <a:fillRef idx="0"/>
          <a:effectRef idx="0"/>
          <a:fontRef idx="minor"/>
        </p:style>
        <p:txBody>
          <a:bodyPr lIns="90000" rIns="90000" tIns="91440" bIns="91440" anchor="ctr">
            <a:noAutofit/>
          </a:bodyPr>
          <a:p>
            <a:pPr algn="ctr">
              <a:lnSpc>
                <a:spcPct val="90000"/>
              </a:lnSpc>
            </a:pPr>
            <a:r>
              <a:rPr b="0" lang="es-MX" sz="3600" spc="-1" strike="noStrike">
                <a:solidFill>
                  <a:srgbClr val="ffffff"/>
                </a:solidFill>
                <a:latin typeface="Roboto"/>
                <a:ea typeface="Roboto"/>
              </a:rPr>
              <a:t>Disminución de infectados después de la aplicación </a:t>
            </a:r>
            <a:endParaRPr b="0" lang="en-US" sz="3600" spc="-1" strike="noStrike">
              <a:latin typeface="Arial"/>
            </a:endParaRPr>
          </a:p>
        </p:txBody>
      </p:sp>
      <p:sp>
        <p:nvSpPr>
          <p:cNvPr id="112" name="CustomShape 2"/>
          <p:cNvSpPr/>
          <p:nvPr/>
        </p:nvSpPr>
        <p:spPr>
          <a:xfrm>
            <a:off x="312120" y="2745360"/>
            <a:ext cx="11879640" cy="23144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s-MX" sz="1800" spc="-1" strike="noStrike">
                <a:solidFill>
                  <a:srgbClr val="111111"/>
                </a:solidFill>
                <a:latin typeface="Playfair Display"/>
                <a:ea typeface="DejaVu Sans"/>
              </a:rPr>
              <a:t>Dos semanas después de la segunda dosis de la D contra la covid-19, los efectos protectores de la misma estarán en su punto más alto.</a:t>
            </a:r>
            <a:endParaRPr b="0" lang="en-US" sz="1800" spc="-1" strike="noStrike">
              <a:latin typeface="Arial"/>
            </a:endParaRPr>
          </a:p>
          <a:p>
            <a:pPr>
              <a:lnSpc>
                <a:spcPct val="100000"/>
              </a:lnSpc>
            </a:pPr>
            <a:r>
              <a:rPr b="0" lang="es-MX" sz="1800" spc="-1" strike="noStrike">
                <a:solidFill>
                  <a:srgbClr val="111111"/>
                </a:solidFill>
                <a:latin typeface="Playfair Display"/>
                <a:ea typeface="DejaVu Sans"/>
              </a:rPr>
              <a:t>Ahí es cuando una persona puede decir que está completamente vacunada. Si después de eso contrae covid-19, entonces ha sufrido una llamada "breakthrough infection" o infección en vacunados.</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0" y="0"/>
            <a:ext cx="12191400" cy="767880"/>
          </a:xfrm>
          <a:prstGeom prst="rect">
            <a:avLst/>
          </a:prstGeom>
          <a:solidFill>
            <a:srgbClr val="2b92cb"/>
          </a:solidFill>
          <a:ln>
            <a:noFill/>
          </a:ln>
        </p:spPr>
        <p:style>
          <a:lnRef idx="0"/>
          <a:fillRef idx="0"/>
          <a:effectRef idx="0"/>
          <a:fontRef idx="minor"/>
        </p:style>
        <p:txBody>
          <a:bodyPr lIns="90000" rIns="90000" tIns="91440" bIns="91440" anchor="ctr">
            <a:noAutofit/>
          </a:bodyPr>
          <a:p>
            <a:pPr algn="ctr">
              <a:lnSpc>
                <a:spcPct val="90000"/>
              </a:lnSpc>
            </a:pPr>
            <a:r>
              <a:rPr b="0" lang="es-MX" sz="3200" spc="-1" strike="noStrike">
                <a:solidFill>
                  <a:srgbClr val="ffffff"/>
                </a:solidFill>
                <a:latin typeface="Roboto"/>
                <a:ea typeface="Roboto"/>
              </a:rPr>
              <a:t>Disminución de infectados después de la aplicación </a:t>
            </a:r>
            <a:endParaRPr b="0" lang="en-US" sz="3200" spc="-1" strike="noStrike">
              <a:latin typeface="Arial"/>
            </a:endParaRPr>
          </a:p>
        </p:txBody>
      </p:sp>
      <p:sp>
        <p:nvSpPr>
          <p:cNvPr id="114" name="CustomShape 2"/>
          <p:cNvSpPr/>
          <p:nvPr/>
        </p:nvSpPr>
        <p:spPr>
          <a:xfrm>
            <a:off x="189000" y="768600"/>
            <a:ext cx="11926080" cy="6088680"/>
          </a:xfrm>
          <a:prstGeom prst="rect">
            <a:avLst/>
          </a:prstGeom>
          <a:noFill/>
          <a:ln>
            <a:noFill/>
          </a:ln>
        </p:spPr>
        <p:style>
          <a:lnRef idx="0"/>
          <a:fillRef idx="0"/>
          <a:effectRef idx="0"/>
          <a:fontRef idx="minor"/>
        </p:style>
      </p:sp>
      <p:pic>
        <p:nvPicPr>
          <p:cNvPr id="115" name="Imagen 2" descr=""/>
          <p:cNvPicPr/>
          <p:nvPr/>
        </p:nvPicPr>
        <p:blipFill>
          <a:blip r:embed="rId1"/>
          <a:stretch/>
        </p:blipFill>
        <p:spPr>
          <a:xfrm>
            <a:off x="916200" y="1289160"/>
            <a:ext cx="2523600" cy="2523600"/>
          </a:xfrm>
          <a:prstGeom prst="rect">
            <a:avLst/>
          </a:prstGeom>
          <a:ln>
            <a:noFill/>
          </a:ln>
        </p:spPr>
      </p:pic>
      <p:sp>
        <p:nvSpPr>
          <p:cNvPr id="116" name="CustomShape 3"/>
          <p:cNvSpPr/>
          <p:nvPr/>
        </p:nvSpPr>
        <p:spPr>
          <a:xfrm>
            <a:off x="4167720" y="1680120"/>
            <a:ext cx="60955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111111"/>
                </a:solidFill>
                <a:latin typeface="Playfair Display"/>
                <a:ea typeface="DejaVu Sans"/>
              </a:rPr>
              <a:t>En este dataframe podemos observar como la cantidad de vacunados subió entre el 21 – 26 de julio del 2021, ya que en ese momento se había habilitado las vacunas para mayores de 20 años </a:t>
            </a:r>
            <a:endParaRPr b="0" lang="en-US" sz="1800" spc="-1" strike="noStrike">
              <a:latin typeface="Arial"/>
            </a:endParaRPr>
          </a:p>
        </p:txBody>
      </p:sp>
      <p:pic>
        <p:nvPicPr>
          <p:cNvPr id="117" name="Imagen 5" descr=""/>
          <p:cNvPicPr/>
          <p:nvPr/>
        </p:nvPicPr>
        <p:blipFill>
          <a:blip r:embed="rId2"/>
          <a:stretch/>
        </p:blipFill>
        <p:spPr>
          <a:xfrm>
            <a:off x="3755160" y="3333600"/>
            <a:ext cx="3070080" cy="3070080"/>
          </a:xfrm>
          <a:prstGeom prst="rect">
            <a:avLst/>
          </a:prstGeom>
          <a:ln>
            <a:noFill/>
          </a:ln>
        </p:spPr>
      </p:pic>
      <p:pic>
        <p:nvPicPr>
          <p:cNvPr id="118" name="Imagen 8" descr=""/>
          <p:cNvPicPr/>
          <p:nvPr/>
        </p:nvPicPr>
        <p:blipFill>
          <a:blip r:embed="rId3"/>
          <a:stretch/>
        </p:blipFill>
        <p:spPr>
          <a:xfrm>
            <a:off x="6901920" y="4774680"/>
            <a:ext cx="5100480" cy="1629000"/>
          </a:xfrm>
          <a:prstGeom prst="rect">
            <a:avLst/>
          </a:prstGeom>
          <a:ln>
            <a:noFill/>
          </a:ln>
        </p:spPr>
      </p:pic>
      <p:sp>
        <p:nvSpPr>
          <p:cNvPr id="119" name="CustomShape 4"/>
          <p:cNvSpPr/>
          <p:nvPr/>
        </p:nvSpPr>
        <p:spPr>
          <a:xfrm>
            <a:off x="6789600" y="4381560"/>
            <a:ext cx="5402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111111"/>
                </a:solidFill>
                <a:latin typeface="Playfair Display"/>
                <a:ea typeface="DejaVu Sans"/>
              </a:rPr>
              <a:t>Incremento porcentual de vacunados en julio/2021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1579</TotalTime>
  <Application>LibreOffice/6.4.7.2$Linux_X86_64 LibreOffice_project/40$Build-2</Application>
  <Words>1622</Words>
  <Paragraphs>112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2020-04-14T13:52:56Z</dcterms:created>
  <dc:creator>Allan Bell</dc:creator>
  <dc:description/>
  <dc:language>en-US</dc:language>
  <cp:lastModifiedBy/>
  <dcterms:modified xsi:type="dcterms:W3CDTF">2021-11-11T23:36:12Z</dcterms:modified>
  <cp:revision>91</cp:revision>
  <dc:subject/>
  <dc:title>NOVEL CORONAVIRUS  (COVID-19)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0x0101004B8C5FCD04D76B4F9E83E1FFDAAD0434</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12</vt:i4>
  </property>
  <property fmtid="{D5CDD505-2E9C-101B-9397-08002B2CF9AE}" pid="9" name="PresentationFormat">
    <vt:lpwstr>Panorámica</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