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2" d="100"/>
          <a:sy n="72"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García" userId="2531a823a9c86ed5" providerId="LiveId" clId="{AA837F78-9D1E-4E7F-8AC3-6A8A86C63360}"/>
    <pc:docChg chg="modSld">
      <pc:chgData name="Pablo García" userId="2531a823a9c86ed5" providerId="LiveId" clId="{AA837F78-9D1E-4E7F-8AC3-6A8A86C63360}" dt="2021-11-27T22:48:11.663" v="16" actId="20577"/>
      <pc:docMkLst>
        <pc:docMk/>
      </pc:docMkLst>
      <pc:sldChg chg="modSp mod">
        <pc:chgData name="Pablo García" userId="2531a823a9c86ed5" providerId="LiveId" clId="{AA837F78-9D1E-4E7F-8AC3-6A8A86C63360}" dt="2021-11-27T22:48:11.663" v="16" actId="20577"/>
        <pc:sldMkLst>
          <pc:docMk/>
          <pc:sldMk cId="2489212668" sldId="258"/>
        </pc:sldMkLst>
        <pc:spChg chg="mod">
          <ac:chgData name="Pablo García" userId="2531a823a9c86ed5" providerId="LiveId" clId="{AA837F78-9D1E-4E7F-8AC3-6A8A86C63360}" dt="2021-11-27T22:48:11.663" v="16" actId="20577"/>
          <ac:spMkLst>
            <pc:docMk/>
            <pc:sldMk cId="2489212668" sldId="258"/>
            <ac:spMk id="3" creationId="{52F4916E-CACA-4D39-AC6A-89D86F77AFFF}"/>
          </ac:spMkLst>
        </pc:spChg>
      </pc:sldChg>
    </pc:docChg>
  </pc:docChgLst>
</pc:chgInfo>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Ref idx="1001">
        <a:schemeClr val="bg1"/>
      </p:bgRef>
    </p:bg>
    <p:spTree>
      <p:nvGrpSpPr>
        <p:cNvPr id="1" name=""/>
        <p:cNvGrpSpPr/>
        <p:nvPr/>
      </p:nvGrpSpPr>
      <p:grpSpPr>
        <a:xfrm>
          <a:off x="0" y="0"/>
          <a:ext cx="0" cy="0"/>
          <a:chOff x="0" y="0"/>
          <a:chExt cx="0" cy="0"/>
        </a:xfrm>
      </p:grpSpPr>
      <p:pic>
        <p:nvPicPr>
          <p:cNvPr id="19" name="Imagen 18" descr="Imagen que contiene luz, tabla, cocina&#10;&#10;Descripción generada automáticamente">
            <a:extLst>
              <a:ext uri="{FF2B5EF4-FFF2-40B4-BE49-F238E27FC236}">
                <a16:creationId xmlns:a16="http://schemas.microsoft.com/office/drawing/2014/main" id="{83A38AC2-5BF8-4176-81DD-A616FA464FF7}"/>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cxnSp>
        <p:nvCxnSpPr>
          <p:cNvPr id="15" name="Straight Connector 14"/>
          <p:cNvCxnSpPr/>
          <p:nvPr/>
        </p:nvCxnSpPr>
        <p:spPr>
          <a:xfrm>
            <a:off x="1280633" y="515115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Imagen 9" descr="Logotipo&#10;&#10;Descripción generada automáticamente">
            <a:extLst>
              <a:ext uri="{FF2B5EF4-FFF2-40B4-BE49-F238E27FC236}">
                <a16:creationId xmlns:a16="http://schemas.microsoft.com/office/drawing/2014/main" id="{94D194C9-B879-426F-84F7-C07EAEACA6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1" name="Imagen 10" descr="Imagen que contiene Texto&#10;&#10;Descripción generada automáticamente">
            <a:extLst>
              <a:ext uri="{FF2B5EF4-FFF2-40B4-BE49-F238E27FC236}">
                <a16:creationId xmlns:a16="http://schemas.microsoft.com/office/drawing/2014/main" id="{C8E39A3B-8800-410A-9216-7D75C5218E3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sp>
        <p:nvSpPr>
          <p:cNvPr id="13" name="Rectangle 8">
            <a:extLst>
              <a:ext uri="{FF2B5EF4-FFF2-40B4-BE49-F238E27FC236}">
                <a16:creationId xmlns:a16="http://schemas.microsoft.com/office/drawing/2014/main" id="{B6520499-7A66-4F07-9A6B-D206491A118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01EE310-C58D-4A1A-91BC-CF05C34F7269}"/>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237D8761-2103-4303-926E-4D0FF594BBF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6">
            <a:extLst>
              <a:ext uri="{FF2B5EF4-FFF2-40B4-BE49-F238E27FC236}">
                <a16:creationId xmlns:a16="http://schemas.microsoft.com/office/drawing/2014/main" id="{4FD32B58-9C32-42D4-A39A-2B1DE4DF8F39}"/>
              </a:ext>
            </a:extLst>
          </p:cNvPr>
          <p:cNvSpPr/>
          <p:nvPr userDrawn="1"/>
        </p:nvSpPr>
        <p:spPr>
          <a:xfrm>
            <a:off x="239143" y="1570730"/>
            <a:ext cx="11262866" cy="3304800"/>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sp>
      <p:sp>
        <p:nvSpPr>
          <p:cNvPr id="18" name="Rectángulo 17">
            <a:extLst>
              <a:ext uri="{FF2B5EF4-FFF2-40B4-BE49-F238E27FC236}">
                <a16:creationId xmlns:a16="http://schemas.microsoft.com/office/drawing/2014/main" id="{24324298-017A-409D-A21A-C3B568E5BC6E}"/>
              </a:ext>
            </a:extLst>
          </p:cNvPr>
          <p:cNvSpPr/>
          <p:nvPr userDrawn="1"/>
        </p:nvSpPr>
        <p:spPr>
          <a:xfrm>
            <a:off x="1062283" y="2499855"/>
            <a:ext cx="9163149" cy="1446550"/>
          </a:xfrm>
          <a:prstGeom prst="rect">
            <a:avLst/>
          </a:prstGeom>
        </p:spPr>
        <p:txBody>
          <a:bodyPr wrap="none">
            <a:spAutoFit/>
          </a:bodyPr>
          <a:lstStyle/>
          <a:p>
            <a:r>
              <a:rPr lang="es-MX" sz="4400" b="1" kern="1200" dirty="0">
                <a:solidFill>
                  <a:schemeClr val="bg1"/>
                </a:solidFill>
                <a:latin typeface="Copperplate Gothic Bold" panose="020E0705020206020404" pitchFamily="34" charset="0"/>
                <a:ea typeface="+mn-ea"/>
                <a:cs typeface="+mn-cs"/>
              </a:rPr>
              <a:t>4</a:t>
            </a:r>
            <a:r>
              <a:rPr lang="es-MX" sz="3600" b="1" kern="1200" dirty="0">
                <a:solidFill>
                  <a:schemeClr val="bg1"/>
                </a:solidFill>
                <a:latin typeface="Copperplate Gothic Bold" panose="020E0705020206020404" pitchFamily="34" charset="0"/>
                <a:ea typeface="+mn-ea"/>
                <a:cs typeface="+mn-cs"/>
              </a:rPr>
              <a:t>o</a:t>
            </a:r>
            <a:r>
              <a:rPr lang="es-MX" sz="4400" b="1" kern="1200" dirty="0">
                <a:solidFill>
                  <a:schemeClr val="bg1"/>
                </a:solidFill>
                <a:latin typeface="Copperplate Gothic Bold" panose="020E0705020206020404" pitchFamily="34" charset="0"/>
                <a:ea typeface="+mn-ea"/>
                <a:cs typeface="+mn-cs"/>
              </a:rPr>
              <a:t>. Workshop de Proyectos </a:t>
            </a:r>
          </a:p>
          <a:p>
            <a:r>
              <a:rPr lang="es-MX" sz="4400" b="1" kern="1200" dirty="0">
                <a:solidFill>
                  <a:schemeClr val="bg1"/>
                </a:solidFill>
                <a:latin typeface="Copperplate Gothic Bold" panose="020E0705020206020404" pitchFamily="34" charset="0"/>
                <a:ea typeface="+mn-ea"/>
                <a:cs typeface="+mn-cs"/>
              </a:rPr>
              <a:t>de Investigación Junior</a:t>
            </a:r>
            <a:endParaRPr lang="es-MX" sz="3200" b="1" kern="1200" dirty="0">
              <a:solidFill>
                <a:schemeClr val="bg1"/>
              </a:solidFill>
              <a:latin typeface="Copperplate Gothic Light" panose="020E0507020206020404" pitchFamily="34" charset="0"/>
              <a:ea typeface="+mn-ea"/>
              <a:cs typeface="+mn-cs"/>
            </a:endParaRPr>
          </a:p>
        </p:txBody>
      </p:sp>
      <p:sp>
        <p:nvSpPr>
          <p:cNvPr id="2" name="CuadroTexto 1">
            <a:extLst>
              <a:ext uri="{FF2B5EF4-FFF2-40B4-BE49-F238E27FC236}">
                <a16:creationId xmlns:a16="http://schemas.microsoft.com/office/drawing/2014/main" id="{BA7A0E94-F383-471C-9A92-9454F4CBE2FA}"/>
              </a:ext>
            </a:extLst>
          </p:cNvPr>
          <p:cNvSpPr txBox="1"/>
          <p:nvPr userDrawn="1"/>
        </p:nvSpPr>
        <p:spPr>
          <a:xfrm>
            <a:off x="1103447" y="3902500"/>
            <a:ext cx="6615850" cy="369332"/>
          </a:xfrm>
          <a:prstGeom prst="rect">
            <a:avLst/>
          </a:prstGeom>
          <a:noFill/>
        </p:spPr>
        <p:txBody>
          <a:bodyPr wrap="none" rtlCol="0">
            <a:spAutoFit/>
          </a:bodyPr>
          <a:lstStyle/>
          <a:p>
            <a:r>
              <a:rPr lang="es-MX" sz="1800" b="1" kern="1200" dirty="0">
                <a:solidFill>
                  <a:srgbClr val="7030A0"/>
                </a:solidFill>
                <a:latin typeface="Copperplate Gothic Bold" panose="020E0705020206020404" pitchFamily="34" charset="0"/>
                <a:ea typeface="+mn-ea"/>
                <a:cs typeface="+mn-cs"/>
              </a:rPr>
              <a:t>“Las Ingenierías como agentes de cambio seguro”</a:t>
            </a:r>
          </a:p>
        </p:txBody>
      </p:sp>
      <p:pic>
        <p:nvPicPr>
          <p:cNvPr id="12" name="Picture 4" descr="Universidad Autónoma de Chihuahua - Wikipedia, la enciclopedia libre">
            <a:extLst>
              <a:ext uri="{FF2B5EF4-FFF2-40B4-BE49-F238E27FC236}">
                <a16:creationId xmlns:a16="http://schemas.microsoft.com/office/drawing/2014/main" id="{12237BF5-141A-4CF0-BB82-6590215398E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descr="Imagen que contiene Interfaz de usuario gráfica&#10;&#10;Descripción generada automáticamente">
            <a:extLst>
              <a:ext uri="{FF2B5EF4-FFF2-40B4-BE49-F238E27FC236}">
                <a16:creationId xmlns:a16="http://schemas.microsoft.com/office/drawing/2014/main" id="{5C39C9AC-B60A-4AB7-A04C-69831BABF7A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pic>
        <p:nvPicPr>
          <p:cNvPr id="4" name="Imagen 3" descr="Logotipo&#10;&#10;Descripción generada automáticamente">
            <a:extLst>
              <a:ext uri="{FF2B5EF4-FFF2-40B4-BE49-F238E27FC236}">
                <a16:creationId xmlns:a16="http://schemas.microsoft.com/office/drawing/2014/main" id="{84A3D1BE-F186-4A84-B67D-F7CA4B9441A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spTree>
    <p:extLst>
      <p:ext uri="{BB962C8B-B14F-4D97-AF65-F5344CB8AC3E}">
        <p14:creationId xmlns:p14="http://schemas.microsoft.com/office/powerpoint/2010/main" val="20554796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1DD97DDA-90CC-40F3-A2FD-DC95C4A4A26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3591B799-2DC5-45AE-AE41-F60EAF5EDC33}"/>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B433FCD7-A5FE-40BC-9F39-4EFC832E1C3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a16="http://schemas.microsoft.com/office/drawing/2014/main" id="{4D86E6DF-7312-4B1C-94CD-CD6690836FB1}"/>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4" name="Imagen 23">
            <a:extLst>
              <a:ext uri="{FF2B5EF4-FFF2-40B4-BE49-F238E27FC236}">
                <a16:creationId xmlns:a16="http://schemas.microsoft.com/office/drawing/2014/main" id="{0466D7CF-F6D0-425D-8EAC-86144034C337}"/>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5" name="CuadroTexto 24">
            <a:extLst>
              <a:ext uri="{FF2B5EF4-FFF2-40B4-BE49-F238E27FC236}">
                <a16:creationId xmlns:a16="http://schemas.microsoft.com/office/drawing/2014/main" id="{7B1FDD5B-CAED-4AA0-B6F8-65EE076160E5}"/>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2" name="Imagen 31" descr="Imagen que contiene Texto&#10;&#10;Descripción generada automáticamente">
            <a:extLst>
              <a:ext uri="{FF2B5EF4-FFF2-40B4-BE49-F238E27FC236}">
                <a16:creationId xmlns:a16="http://schemas.microsoft.com/office/drawing/2014/main" id="{69BF6558-33B7-4C09-85A6-FAB826125CB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3" name="Imagen 32" descr="Logotipo&#10;&#10;Descripción generada automáticamente">
            <a:extLst>
              <a:ext uri="{FF2B5EF4-FFF2-40B4-BE49-F238E27FC236}">
                <a16:creationId xmlns:a16="http://schemas.microsoft.com/office/drawing/2014/main" id="{C307568C-A2B3-4E36-A257-2287BA518CB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4" name="Imagen 33" descr="Imagen que contiene Interfaz de usuario gráfica&#10;&#10;Descripción generada automáticamente">
            <a:extLst>
              <a:ext uri="{FF2B5EF4-FFF2-40B4-BE49-F238E27FC236}">
                <a16:creationId xmlns:a16="http://schemas.microsoft.com/office/drawing/2014/main" id="{113ACE23-8974-41B5-BBD9-892F2E41B85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5" name="Picture 4" descr="Universidad Autónoma de Chihuahua - Wikipedia, la enciclopedia libre">
            <a:extLst>
              <a:ext uri="{FF2B5EF4-FFF2-40B4-BE49-F238E27FC236}">
                <a16:creationId xmlns:a16="http://schemas.microsoft.com/office/drawing/2014/main" id="{7FE641F6-75B2-4A6B-B7F0-32244B119D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n 35" descr="Logotipo&#10;&#10;Descripción generada automáticamente">
            <a:extLst>
              <a:ext uri="{FF2B5EF4-FFF2-40B4-BE49-F238E27FC236}">
                <a16:creationId xmlns:a16="http://schemas.microsoft.com/office/drawing/2014/main" id="{5E1011A7-E7C1-4C37-A550-E6EE31E9965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5980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2A851B5D-8AFF-4CCC-8F73-085E4F27A2B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Vertical Title 1"/>
          <p:cNvSpPr>
            <a:spLocks noGrp="1"/>
          </p:cNvSpPr>
          <p:nvPr>
            <p:ph type="title" orient="vert"/>
          </p:nvPr>
        </p:nvSpPr>
        <p:spPr>
          <a:xfrm>
            <a:off x="9439111" y="798973"/>
            <a:ext cx="1615742" cy="4659889"/>
          </a:xfrm>
        </p:spPr>
        <p:txBody>
          <a:bodyPr vert="eaVert"/>
          <a:lstStyle>
            <a:lvl1pPr algn="l">
              <a:defRPr>
                <a:solidFill>
                  <a:schemeClr val="bg1"/>
                </a:solidFill>
              </a:defRPr>
            </a:lvl1p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9C24245C-E0D8-417F-BA14-21D9C7F2394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62BD0E7D-1CFF-4407-A31E-38BB126B52C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ángulo 12">
            <a:extLst>
              <a:ext uri="{FF2B5EF4-FFF2-40B4-BE49-F238E27FC236}">
                <a16:creationId xmlns:a16="http://schemas.microsoft.com/office/drawing/2014/main" id="{46E274A8-EB93-4CA2-84A1-5D1AE2229D98}"/>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14" name="Imagen 13">
            <a:extLst>
              <a:ext uri="{FF2B5EF4-FFF2-40B4-BE49-F238E27FC236}">
                <a16:creationId xmlns:a16="http://schemas.microsoft.com/office/drawing/2014/main" id="{12662D93-0D52-4C4F-BEB7-81ED8D867BEB}"/>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17" name="CuadroTexto 16">
            <a:extLst>
              <a:ext uri="{FF2B5EF4-FFF2-40B4-BE49-F238E27FC236}">
                <a16:creationId xmlns:a16="http://schemas.microsoft.com/office/drawing/2014/main" id="{03FA93DD-BD59-455E-831B-3F56D1A41B96}"/>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spTree>
    <p:extLst>
      <p:ext uri="{BB962C8B-B14F-4D97-AF65-F5344CB8AC3E}">
        <p14:creationId xmlns:p14="http://schemas.microsoft.com/office/powerpoint/2010/main" val="16339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F6F78A1E-77E0-4AA1-AB64-35832A978A4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343265" y="1871500"/>
            <a:ext cx="9603275" cy="104923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458143" y="3054606"/>
            <a:ext cx="9603275" cy="3450613"/>
          </a:xfrm>
        </p:spPr>
        <p:txBody>
          <a:bodyPr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FB59106E-46E8-43C3-AD1E-833573752BD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2CBD21A8-8F9D-40A1-9639-F9D1AF306DC2}"/>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4D4E9D97-19BB-4E90-82A3-ECBC9E0D2842}"/>
              </a:ext>
            </a:extLst>
          </p:cNvPr>
          <p:cNvSpPr/>
          <p:nvPr userDrawn="1"/>
        </p:nvSpPr>
        <p:spPr>
          <a:xfrm>
            <a:off x="4098439" y="131027"/>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6" name="Imagen 5">
            <a:extLst>
              <a:ext uri="{FF2B5EF4-FFF2-40B4-BE49-F238E27FC236}">
                <a16:creationId xmlns:a16="http://schemas.microsoft.com/office/drawing/2014/main" id="{7C091222-120C-4570-972F-08A6E651779C}"/>
              </a:ext>
            </a:extLst>
          </p:cNvPr>
          <p:cNvPicPr>
            <a:picLocks noChangeAspect="1"/>
          </p:cNvPicPr>
          <p:nvPr userDrawn="1"/>
        </p:nvPicPr>
        <p:blipFill>
          <a:blip r:embed="rId4"/>
          <a:stretch>
            <a:fillRect/>
          </a:stretch>
        </p:blipFill>
        <p:spPr>
          <a:xfrm>
            <a:off x="4029559" y="108471"/>
            <a:ext cx="4012588" cy="860618"/>
          </a:xfrm>
          <a:prstGeom prst="rect">
            <a:avLst/>
          </a:prstGeom>
        </p:spPr>
      </p:pic>
      <p:pic>
        <p:nvPicPr>
          <p:cNvPr id="24" name="Imagen 23" descr="Imagen que contiene Texto&#10;&#10;Descripción generada automáticamente">
            <a:extLst>
              <a:ext uri="{FF2B5EF4-FFF2-40B4-BE49-F238E27FC236}">
                <a16:creationId xmlns:a16="http://schemas.microsoft.com/office/drawing/2014/main" id="{639DE800-AABE-43D4-B891-50824A7722A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5" name="Imagen 24" descr="Logotipo&#10;&#10;Descripción generada automáticamente">
            <a:extLst>
              <a:ext uri="{FF2B5EF4-FFF2-40B4-BE49-F238E27FC236}">
                <a16:creationId xmlns:a16="http://schemas.microsoft.com/office/drawing/2014/main" id="{B86EDC6C-9007-421B-A1EC-E3280F28A92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6" name="Imagen 25" descr="Imagen que contiene Interfaz de usuario gráfica&#10;&#10;Descripción generada automáticamente">
            <a:extLst>
              <a:ext uri="{FF2B5EF4-FFF2-40B4-BE49-F238E27FC236}">
                <a16:creationId xmlns:a16="http://schemas.microsoft.com/office/drawing/2014/main" id="{1133B6F7-4DB1-4D01-873A-16E62AA0688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27" name="Picture 4" descr="Universidad Autónoma de Chihuahua - Wikipedia, la enciclopedia libre">
            <a:extLst>
              <a:ext uri="{FF2B5EF4-FFF2-40B4-BE49-F238E27FC236}">
                <a16:creationId xmlns:a16="http://schemas.microsoft.com/office/drawing/2014/main" id="{EA523B03-BEFC-406D-AB69-D84C321A437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DBEAEE67-082E-4304-A3FC-58A8F6092FDA}"/>
              </a:ext>
            </a:extLst>
          </p:cNvPr>
          <p:cNvSpPr txBox="1"/>
          <p:nvPr userDrawn="1"/>
        </p:nvSpPr>
        <p:spPr>
          <a:xfrm>
            <a:off x="4029559" y="775596"/>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9" name="Imagen 28" descr="Logotipo&#10;&#10;Descripción generada automáticamente">
            <a:extLst>
              <a:ext uri="{FF2B5EF4-FFF2-40B4-BE49-F238E27FC236}">
                <a16:creationId xmlns:a16="http://schemas.microsoft.com/office/drawing/2014/main" id="{3DB32053-BDFC-4A0E-80F4-A626AE7ED14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39863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D0A0FE35-455D-4712-9401-D79BD291AF1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4239" y="2672656"/>
            <a:ext cx="8643154" cy="1887950"/>
          </a:xfrm>
        </p:spPr>
        <p:txBody>
          <a:bodyPr anchor="b">
            <a:normAutofit/>
          </a:bodyPr>
          <a:lstStyle>
            <a:lvl1pPr algn="l">
              <a:defRPr sz="3600">
                <a:solidFill>
                  <a:schemeClr val="bg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2455" y="4933457"/>
            <a:ext cx="8630446" cy="1012929"/>
          </a:xfrm>
        </p:spPr>
        <p:txBody>
          <a:bodyPr tIns="91440">
            <a:normAutofit/>
          </a:bodyPr>
          <a:lstStyle>
            <a:lvl1pPr marL="0" indent="0" algn="l">
              <a:buNone/>
              <a:defRPr sz="180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5" name="Straight Connector 14"/>
          <p:cNvCxnSpPr/>
          <p:nvPr/>
        </p:nvCxnSpPr>
        <p:spPr>
          <a:xfrm>
            <a:off x="1454239" y="4827636"/>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ángulo 6">
            <a:extLst>
              <a:ext uri="{FF2B5EF4-FFF2-40B4-BE49-F238E27FC236}">
                <a16:creationId xmlns:a16="http://schemas.microsoft.com/office/drawing/2014/main" id="{4535149C-90E3-4308-9438-4035076C9996}"/>
              </a:ext>
            </a:extLst>
          </p:cNvPr>
          <p:cNvSpPr/>
          <p:nvPr userDrawn="1"/>
        </p:nvSpPr>
        <p:spPr>
          <a:xfrm>
            <a:off x="1954306" y="950461"/>
            <a:ext cx="7834418" cy="1446550"/>
          </a:xfrm>
          <a:prstGeom prst="rect">
            <a:avLst/>
          </a:prstGeom>
        </p:spPr>
        <p:txBody>
          <a:bodyPr wrap="square">
            <a:spAutoFit/>
          </a:bodyPr>
          <a:lstStyle/>
          <a:p>
            <a:pPr algn="ctr"/>
            <a:r>
              <a:rPr lang="es-MX" sz="4400" b="1" kern="1200" dirty="0">
                <a:solidFill>
                  <a:schemeClr val="bg1"/>
                </a:solidFill>
                <a:latin typeface="Copperplate Gothic Bold" panose="020E0705020206020404" pitchFamily="34" charset="0"/>
                <a:ea typeface="+mn-ea"/>
                <a:cs typeface="+mn-cs"/>
              </a:rPr>
              <a:t>3</a:t>
            </a:r>
            <a:r>
              <a:rPr lang="es-MX" sz="3200" b="0" kern="1200" dirty="0">
                <a:solidFill>
                  <a:schemeClr val="bg1"/>
                </a:solidFill>
                <a:latin typeface="Copperplate Gothic Bold" panose="020E0705020206020404" pitchFamily="34" charset="0"/>
                <a:ea typeface="+mn-ea"/>
                <a:cs typeface="+mn-cs"/>
              </a:rPr>
              <a:t>er</a:t>
            </a:r>
            <a:r>
              <a:rPr lang="es-MX" sz="3200" b="1" kern="1200" dirty="0">
                <a:solidFill>
                  <a:schemeClr val="bg1"/>
                </a:solidFill>
                <a:latin typeface="Copperplate Gothic Light" panose="020E0507020206020404" pitchFamily="34" charset="0"/>
                <a:ea typeface="+mn-ea"/>
                <a:cs typeface="+mn-cs"/>
              </a:rPr>
              <a:t>. </a:t>
            </a:r>
            <a:r>
              <a:rPr lang="es-MX" sz="4400" b="1" dirty="0">
                <a:solidFill>
                  <a:schemeClr val="bg1"/>
                </a:solidFill>
                <a:latin typeface="Copperplate Gothic Bold" panose="020E0705020206020404" pitchFamily="34" charset="0"/>
              </a:rPr>
              <a:t>W</a:t>
            </a:r>
            <a:r>
              <a:rPr lang="es-MX" sz="3200" b="1" dirty="0">
                <a:solidFill>
                  <a:schemeClr val="bg1"/>
                </a:solidFill>
                <a:latin typeface="Copperplate Gothic Light" panose="020E0507020206020404" pitchFamily="34" charset="0"/>
              </a:rPr>
              <a:t>orkshop </a:t>
            </a:r>
            <a:r>
              <a:rPr lang="es-MX" sz="3200" b="1" kern="1200" dirty="0">
                <a:solidFill>
                  <a:schemeClr val="bg1"/>
                </a:solidFill>
                <a:latin typeface="Copperplate Gothic Light" panose="020E0507020206020404" pitchFamily="34" charset="0"/>
                <a:ea typeface="+mn-ea"/>
                <a:cs typeface="+mn-cs"/>
              </a:rPr>
              <a:t>de </a:t>
            </a:r>
            <a:r>
              <a:rPr lang="es-MX" sz="4400" b="1" kern="1200" dirty="0">
                <a:solidFill>
                  <a:schemeClr val="bg1"/>
                </a:solidFill>
                <a:latin typeface="Copperplate Gothic Bold" panose="020E0705020206020404" pitchFamily="34" charset="0"/>
                <a:ea typeface="+mn-ea"/>
                <a:cs typeface="+mn-cs"/>
              </a:rPr>
              <a:t>P</a:t>
            </a:r>
            <a:r>
              <a:rPr lang="es-MX" sz="3200" b="1" kern="1200" dirty="0">
                <a:solidFill>
                  <a:schemeClr val="bg1"/>
                </a:solidFill>
                <a:latin typeface="Copperplate Gothic Light" panose="020E0507020206020404" pitchFamily="34" charset="0"/>
                <a:ea typeface="+mn-ea"/>
                <a:cs typeface="+mn-cs"/>
              </a:rPr>
              <a:t>royectos de</a:t>
            </a:r>
            <a:r>
              <a:rPr lang="es-MX" sz="4400" b="1" kern="1200" dirty="0">
                <a:solidFill>
                  <a:schemeClr val="bg1"/>
                </a:solidFill>
                <a:latin typeface="+mn-lt"/>
                <a:ea typeface="+mn-ea"/>
                <a:cs typeface="+mn-cs"/>
              </a:rPr>
              <a:t>   </a:t>
            </a:r>
            <a:r>
              <a:rPr lang="es-MX" sz="4400" b="1" kern="1200" dirty="0">
                <a:solidFill>
                  <a:schemeClr val="bg1"/>
                </a:solidFill>
                <a:latin typeface="Copperplate Gothic Bold" panose="020E0705020206020404" pitchFamily="34" charset="0"/>
                <a:ea typeface="+mn-ea"/>
                <a:cs typeface="+mn-cs"/>
              </a:rPr>
              <a:t>I</a:t>
            </a:r>
            <a:r>
              <a:rPr lang="es-MX" sz="3200" b="1" kern="1200" dirty="0">
                <a:solidFill>
                  <a:schemeClr val="bg1"/>
                </a:solidFill>
                <a:latin typeface="Copperplate Gothic Light" panose="020E0507020206020404" pitchFamily="34" charset="0"/>
                <a:ea typeface="+mn-ea"/>
                <a:cs typeface="+mn-cs"/>
              </a:rPr>
              <a:t>nvestigación </a:t>
            </a:r>
            <a:r>
              <a:rPr lang="es-MX" sz="4400" b="1" kern="1200" dirty="0">
                <a:solidFill>
                  <a:schemeClr val="bg1"/>
                </a:solidFill>
                <a:latin typeface="Copperplate Gothic Bold" panose="020E0705020206020404" pitchFamily="34" charset="0"/>
                <a:ea typeface="+mn-ea"/>
                <a:cs typeface="+mn-cs"/>
              </a:rPr>
              <a:t>J</a:t>
            </a:r>
            <a:r>
              <a:rPr lang="es-MX" sz="3200" b="1" kern="1200" dirty="0">
                <a:solidFill>
                  <a:schemeClr val="bg1"/>
                </a:solidFill>
                <a:latin typeface="Copperplate Gothic Light" panose="020E0507020206020404" pitchFamily="34" charset="0"/>
                <a:ea typeface="+mn-ea"/>
                <a:cs typeface="+mn-cs"/>
              </a:rPr>
              <a:t>unior</a:t>
            </a:r>
          </a:p>
        </p:txBody>
      </p:sp>
      <p:sp>
        <p:nvSpPr>
          <p:cNvPr id="22" name="Rectangle 8">
            <a:extLst>
              <a:ext uri="{FF2B5EF4-FFF2-40B4-BE49-F238E27FC236}">
                <a16:creationId xmlns:a16="http://schemas.microsoft.com/office/drawing/2014/main" id="{A24D85D9-14AB-496B-84AE-836E5FCD74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9">
            <a:extLst>
              <a:ext uri="{FF2B5EF4-FFF2-40B4-BE49-F238E27FC236}">
                <a16:creationId xmlns:a16="http://schemas.microsoft.com/office/drawing/2014/main" id="{AFC7EA39-9BC9-40B2-B7FD-1CF63ECE87A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D38457C7-6499-42A5-915D-05FDCCF4CAA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pic>
        <p:nvPicPr>
          <p:cNvPr id="8" name="Imagen 7">
            <a:extLst>
              <a:ext uri="{FF2B5EF4-FFF2-40B4-BE49-F238E27FC236}">
                <a16:creationId xmlns:a16="http://schemas.microsoft.com/office/drawing/2014/main" id="{D222949D-DCCF-460A-B826-DAE8700AF7D4}"/>
              </a:ext>
            </a:extLst>
          </p:cNvPr>
          <p:cNvPicPr>
            <a:picLocks noChangeAspect="1"/>
          </p:cNvPicPr>
          <p:nvPr userDrawn="1"/>
        </p:nvPicPr>
        <p:blipFill>
          <a:blip r:embed="rId4"/>
          <a:stretch>
            <a:fillRect/>
          </a:stretch>
        </p:blipFill>
        <p:spPr>
          <a:xfrm>
            <a:off x="1928960" y="872985"/>
            <a:ext cx="7804427" cy="1673891"/>
          </a:xfrm>
          <a:prstGeom prst="rect">
            <a:avLst/>
          </a:prstGeom>
        </p:spPr>
      </p:pic>
      <p:sp>
        <p:nvSpPr>
          <p:cNvPr id="30" name="CuadroTexto 29">
            <a:extLst>
              <a:ext uri="{FF2B5EF4-FFF2-40B4-BE49-F238E27FC236}">
                <a16:creationId xmlns:a16="http://schemas.microsoft.com/office/drawing/2014/main" id="{8090C022-FAAD-4AFE-BCC9-90099D8DD695}"/>
              </a:ext>
            </a:extLst>
          </p:cNvPr>
          <p:cNvSpPr txBox="1"/>
          <p:nvPr userDrawn="1"/>
        </p:nvSpPr>
        <p:spPr>
          <a:xfrm>
            <a:off x="2042785" y="2240434"/>
            <a:ext cx="6615850" cy="369332"/>
          </a:xfrm>
          <a:prstGeom prst="rect">
            <a:avLst/>
          </a:prstGeom>
          <a:noFill/>
        </p:spPr>
        <p:txBody>
          <a:bodyPr wrap="none" rtlCol="0">
            <a:spAutoFit/>
          </a:bodyPr>
          <a:lstStyle/>
          <a:p>
            <a:r>
              <a:rPr lang="es-MX" sz="1800" b="1" kern="1200" dirty="0">
                <a:solidFill>
                  <a:srgbClr val="7030A0"/>
                </a:solidFill>
                <a:latin typeface="Copperplate Gothic Bold" panose="020E0705020206020404" pitchFamily="34" charset="0"/>
                <a:ea typeface="+mn-ea"/>
                <a:cs typeface="+mn-cs"/>
              </a:rPr>
              <a:t>“Las Ingenierías como agentes de cambio seguro”</a:t>
            </a:r>
          </a:p>
        </p:txBody>
      </p:sp>
      <p:pic>
        <p:nvPicPr>
          <p:cNvPr id="36" name="Imagen 35" descr="Imagen que contiene Texto&#10;&#10;Descripción generada automáticamente">
            <a:extLst>
              <a:ext uri="{FF2B5EF4-FFF2-40B4-BE49-F238E27FC236}">
                <a16:creationId xmlns:a16="http://schemas.microsoft.com/office/drawing/2014/main" id="{F4228D66-7B91-423F-BA74-7FDBE8386276}"/>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7" name="Imagen 36" descr="Logotipo&#10;&#10;Descripción generada automáticamente">
            <a:extLst>
              <a:ext uri="{FF2B5EF4-FFF2-40B4-BE49-F238E27FC236}">
                <a16:creationId xmlns:a16="http://schemas.microsoft.com/office/drawing/2014/main" id="{FB9604AD-4A15-42BB-9843-84A1005FF8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8" name="Imagen 37" descr="Imagen que contiene Interfaz de usuario gráfica&#10;&#10;Descripción generada automáticamente">
            <a:extLst>
              <a:ext uri="{FF2B5EF4-FFF2-40B4-BE49-F238E27FC236}">
                <a16:creationId xmlns:a16="http://schemas.microsoft.com/office/drawing/2014/main" id="{E42FE858-98A6-4A3D-99D9-9ABD473FFD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9" name="Picture 4" descr="Universidad Autónoma de Chihuahua - Wikipedia, la enciclopedia libre">
            <a:extLst>
              <a:ext uri="{FF2B5EF4-FFF2-40B4-BE49-F238E27FC236}">
                <a16:creationId xmlns:a16="http://schemas.microsoft.com/office/drawing/2014/main" id="{03E82006-9B94-4CCD-84C0-738B2820862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39" descr="Logotipo&#10;&#10;Descripción generada automáticamente">
            <a:extLst>
              <a:ext uri="{FF2B5EF4-FFF2-40B4-BE49-F238E27FC236}">
                <a16:creationId xmlns:a16="http://schemas.microsoft.com/office/drawing/2014/main" id="{22A9E56E-0144-445D-8731-88BBF2788B84}"/>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24796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2F4D970-D91B-44BC-A826-92B1BE33F17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517" y="0"/>
            <a:ext cx="12191999" cy="6857999"/>
          </a:xfrm>
          <a:prstGeom prst="rect">
            <a:avLst/>
          </a:prstGeom>
        </p:spPr>
      </p:pic>
      <p:sp>
        <p:nvSpPr>
          <p:cNvPr id="2" name="Title 1"/>
          <p:cNvSpPr>
            <a:spLocks noGrp="1"/>
          </p:cNvSpPr>
          <p:nvPr>
            <p:ph type="title"/>
          </p:nvPr>
        </p:nvSpPr>
        <p:spPr>
          <a:xfrm>
            <a:off x="1449217" y="969201"/>
            <a:ext cx="9605635" cy="105930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447331" y="2175190"/>
            <a:ext cx="4645152" cy="34485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413771" y="2181655"/>
            <a:ext cx="4645152" cy="3441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25B251C8-EBFA-40A6-9CE6-14B07D056A0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90D3DE4-B8DC-4C6C-92F1-189F268DD53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ángulo 24">
            <a:extLst>
              <a:ext uri="{FF2B5EF4-FFF2-40B4-BE49-F238E27FC236}">
                <a16:creationId xmlns:a16="http://schemas.microsoft.com/office/drawing/2014/main" id="{1237F8A0-F069-4E33-887F-A7EB5CC05B9F}"/>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6" name="Imagen 25">
            <a:extLst>
              <a:ext uri="{FF2B5EF4-FFF2-40B4-BE49-F238E27FC236}">
                <a16:creationId xmlns:a16="http://schemas.microsoft.com/office/drawing/2014/main" id="{8AA68EA4-F63E-401B-942D-357EAC600D95}"/>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7" name="CuadroTexto 26">
            <a:extLst>
              <a:ext uri="{FF2B5EF4-FFF2-40B4-BE49-F238E27FC236}">
                <a16:creationId xmlns:a16="http://schemas.microsoft.com/office/drawing/2014/main" id="{AE605179-3AD4-46FE-9645-17925DE139E5}"/>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3" name="Imagen 32" descr="Imagen que contiene Texto&#10;&#10;Descripción generada automáticamente">
            <a:extLst>
              <a:ext uri="{FF2B5EF4-FFF2-40B4-BE49-F238E27FC236}">
                <a16:creationId xmlns:a16="http://schemas.microsoft.com/office/drawing/2014/main" id="{7E195201-7CAE-41F9-A76C-8495B2922E1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4" name="Imagen 33" descr="Logotipo&#10;&#10;Descripción generada automáticamente">
            <a:extLst>
              <a:ext uri="{FF2B5EF4-FFF2-40B4-BE49-F238E27FC236}">
                <a16:creationId xmlns:a16="http://schemas.microsoft.com/office/drawing/2014/main" id="{0B3DD5CA-6035-4E4A-AD5F-B2F2CB5D5AA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6" name="Imagen 35" descr="Imagen que contiene Interfaz de usuario gráfica&#10;&#10;Descripción generada automáticamente">
            <a:extLst>
              <a:ext uri="{FF2B5EF4-FFF2-40B4-BE49-F238E27FC236}">
                <a16:creationId xmlns:a16="http://schemas.microsoft.com/office/drawing/2014/main" id="{068AC32D-C47A-4503-8936-C990A919C06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7" name="Picture 4" descr="Universidad Autónoma de Chihuahua - Wikipedia, la enciclopedia libre">
            <a:extLst>
              <a:ext uri="{FF2B5EF4-FFF2-40B4-BE49-F238E27FC236}">
                <a16:creationId xmlns:a16="http://schemas.microsoft.com/office/drawing/2014/main" id="{EF155478-845E-498E-8276-CF1D5DFABD0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descr="Logotipo&#10;&#10;Descripción generada automáticamente">
            <a:extLst>
              <a:ext uri="{FF2B5EF4-FFF2-40B4-BE49-F238E27FC236}">
                <a16:creationId xmlns:a16="http://schemas.microsoft.com/office/drawing/2014/main" id="{5981D255-D729-4984-82E8-245B20F7560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0645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chemeClr val="bg1"/>
        </a:solidFill>
        <a:effectLst/>
      </p:bgPr>
    </p:bg>
    <p:spTree>
      <p:nvGrpSpPr>
        <p:cNvPr id="1" name=""/>
        <p:cNvGrpSpPr/>
        <p:nvPr/>
      </p:nvGrpSpPr>
      <p:grpSpPr>
        <a:xfrm>
          <a:off x="0" y="0"/>
          <a:ext cx="0" cy="0"/>
          <a:chOff x="0" y="0"/>
          <a:chExt cx="0" cy="0"/>
        </a:xfrm>
      </p:grpSpPr>
      <p:pic>
        <p:nvPicPr>
          <p:cNvPr id="13" name="Imagen 12" descr="Imagen que contiene luz, tabla, cocina&#10;&#10;Descripción generada automáticamente">
            <a:extLst>
              <a:ext uri="{FF2B5EF4-FFF2-40B4-BE49-F238E27FC236}">
                <a16:creationId xmlns:a16="http://schemas.microsoft.com/office/drawing/2014/main" id="{E7586214-4F45-477A-9088-EFB46ACEED59}"/>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57" y="1"/>
            <a:ext cx="12191999" cy="6857999"/>
          </a:xfrm>
          <a:prstGeom prst="rect">
            <a:avLst/>
          </a:prstGeom>
        </p:spPr>
      </p:pic>
      <p:sp>
        <p:nvSpPr>
          <p:cNvPr id="2" name="Title 1"/>
          <p:cNvSpPr>
            <a:spLocks noGrp="1"/>
          </p:cNvSpPr>
          <p:nvPr>
            <p:ph type="title"/>
          </p:nvPr>
        </p:nvSpPr>
        <p:spPr>
          <a:xfrm>
            <a:off x="1447191" y="989907"/>
            <a:ext cx="9607661" cy="1056319"/>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47191" y="2205293"/>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Content Placeholder 3"/>
          <p:cNvSpPr>
            <a:spLocks noGrp="1"/>
          </p:cNvSpPr>
          <p:nvPr>
            <p:ph sz="half" idx="2"/>
          </p:nvPr>
        </p:nvSpPr>
        <p:spPr>
          <a:xfrm>
            <a:off x="1447191" y="3010013"/>
            <a:ext cx="4645152" cy="264445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412362" y="2208747"/>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3007235"/>
            <a:ext cx="4645152" cy="263737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8">
            <a:extLst>
              <a:ext uri="{FF2B5EF4-FFF2-40B4-BE49-F238E27FC236}">
                <a16:creationId xmlns:a16="http://schemas.microsoft.com/office/drawing/2014/main" id="{B735C0B3-DA62-4168-9852-9354CCA2FF46}"/>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AA49D5C5-0B0B-4AEF-821E-4988695C196D}"/>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ángulo 25">
            <a:extLst>
              <a:ext uri="{FF2B5EF4-FFF2-40B4-BE49-F238E27FC236}">
                <a16:creationId xmlns:a16="http://schemas.microsoft.com/office/drawing/2014/main" id="{E7AA6CC6-CFCA-4F6C-A8D7-18EEA14BBF14}"/>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7" name="Imagen 26">
            <a:extLst>
              <a:ext uri="{FF2B5EF4-FFF2-40B4-BE49-F238E27FC236}">
                <a16:creationId xmlns:a16="http://schemas.microsoft.com/office/drawing/2014/main" id="{A86F6EB4-E5A3-4719-8F7B-279D79C3D291}"/>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8" name="CuadroTexto 27">
            <a:extLst>
              <a:ext uri="{FF2B5EF4-FFF2-40B4-BE49-F238E27FC236}">
                <a16:creationId xmlns:a16="http://schemas.microsoft.com/office/drawing/2014/main" id="{D949593B-7D78-4B74-A6A0-BBFCF2475C2B}"/>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5" name="Imagen 34" descr="Imagen que contiene Texto&#10;&#10;Descripción generada automáticamente">
            <a:extLst>
              <a:ext uri="{FF2B5EF4-FFF2-40B4-BE49-F238E27FC236}">
                <a16:creationId xmlns:a16="http://schemas.microsoft.com/office/drawing/2014/main" id="{6CCD4575-6BBD-4ED0-8293-9F881783252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6" name="Imagen 35" descr="Logotipo&#10;&#10;Descripción generada automáticamente">
            <a:extLst>
              <a:ext uri="{FF2B5EF4-FFF2-40B4-BE49-F238E27FC236}">
                <a16:creationId xmlns:a16="http://schemas.microsoft.com/office/drawing/2014/main" id="{286732C8-D637-42EA-98DB-5B64FBE2FD6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7" name="Imagen 36" descr="Imagen que contiene Interfaz de usuario gráfica&#10;&#10;Descripción generada automáticamente">
            <a:extLst>
              <a:ext uri="{FF2B5EF4-FFF2-40B4-BE49-F238E27FC236}">
                <a16:creationId xmlns:a16="http://schemas.microsoft.com/office/drawing/2014/main" id="{F30F6439-79D5-44A1-AB10-BA8F3693957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8" name="Picture 4" descr="Universidad Autónoma de Chihuahua - Wikipedia, la enciclopedia libre">
            <a:extLst>
              <a:ext uri="{FF2B5EF4-FFF2-40B4-BE49-F238E27FC236}">
                <a16:creationId xmlns:a16="http://schemas.microsoft.com/office/drawing/2014/main" id="{A72EEB0B-9DBB-4CF5-94D7-043DE7A93B8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n 38" descr="Logotipo&#10;&#10;Descripción generada automáticamente">
            <a:extLst>
              <a:ext uri="{FF2B5EF4-FFF2-40B4-BE49-F238E27FC236}">
                <a16:creationId xmlns:a16="http://schemas.microsoft.com/office/drawing/2014/main" id="{9CF20934-39A3-4237-88FC-27B5BF0A462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8682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bg>
      <p:bgPr>
        <a:solidFill>
          <a:schemeClr val="bg1"/>
        </a:solidFill>
        <a:effectLst/>
      </p:bgPr>
    </p:bg>
    <p:spTree>
      <p:nvGrpSpPr>
        <p:cNvPr id="1" name=""/>
        <p:cNvGrpSpPr/>
        <p:nvPr/>
      </p:nvGrpSpPr>
      <p:grpSpPr>
        <a:xfrm>
          <a:off x="0" y="0"/>
          <a:ext cx="0" cy="0"/>
          <a:chOff x="0" y="0"/>
          <a:chExt cx="0" cy="0"/>
        </a:xfrm>
      </p:grpSpPr>
      <p:pic>
        <p:nvPicPr>
          <p:cNvPr id="9" name="Imagen 8" descr="Imagen que contiene luz, tabla, cocina&#10;&#10;Descripción generada automáticamente">
            <a:extLst>
              <a:ext uri="{FF2B5EF4-FFF2-40B4-BE49-F238E27FC236}">
                <a16:creationId xmlns:a16="http://schemas.microsoft.com/office/drawing/2014/main" id="{AE3A1ACF-0138-476F-BC5D-2E69BCC20416}"/>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1578" y="1226478"/>
            <a:ext cx="9603275" cy="104923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5" name="Straight Connector 24"/>
          <p:cNvCxnSpPr/>
          <p:nvPr/>
        </p:nvCxnSpPr>
        <p:spPr>
          <a:xfrm>
            <a:off x="1447331" y="227571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Rectangle 8">
            <a:extLst>
              <a:ext uri="{FF2B5EF4-FFF2-40B4-BE49-F238E27FC236}">
                <a16:creationId xmlns:a16="http://schemas.microsoft.com/office/drawing/2014/main" id="{3E808336-302B-4C83-9D02-9C97CDD2F04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9">
            <a:extLst>
              <a:ext uri="{FF2B5EF4-FFF2-40B4-BE49-F238E27FC236}">
                <a16:creationId xmlns:a16="http://schemas.microsoft.com/office/drawing/2014/main" id="{FC1286B4-C404-4B94-A3BA-DB93E52F33A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ángulo 21">
            <a:extLst>
              <a:ext uri="{FF2B5EF4-FFF2-40B4-BE49-F238E27FC236}">
                <a16:creationId xmlns:a16="http://schemas.microsoft.com/office/drawing/2014/main" id="{A5936F76-2008-4D67-98E3-5A217600345F}"/>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3" name="Imagen 22">
            <a:extLst>
              <a:ext uri="{FF2B5EF4-FFF2-40B4-BE49-F238E27FC236}">
                <a16:creationId xmlns:a16="http://schemas.microsoft.com/office/drawing/2014/main" id="{EAF516C4-DF41-4E50-A891-0491A5880BA5}"/>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4" name="CuadroTexto 23">
            <a:extLst>
              <a:ext uri="{FF2B5EF4-FFF2-40B4-BE49-F238E27FC236}">
                <a16:creationId xmlns:a16="http://schemas.microsoft.com/office/drawing/2014/main" id="{91AC788F-759C-493A-B20B-855197E51824}"/>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1" name="Imagen 30" descr="Imagen que contiene Texto&#10;&#10;Descripción generada automáticamente">
            <a:extLst>
              <a:ext uri="{FF2B5EF4-FFF2-40B4-BE49-F238E27FC236}">
                <a16:creationId xmlns:a16="http://schemas.microsoft.com/office/drawing/2014/main" id="{66EA3BD0-FD45-44EF-858B-DFFFB46076F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2" name="Imagen 31" descr="Logotipo&#10;&#10;Descripción generada automáticamente">
            <a:extLst>
              <a:ext uri="{FF2B5EF4-FFF2-40B4-BE49-F238E27FC236}">
                <a16:creationId xmlns:a16="http://schemas.microsoft.com/office/drawing/2014/main" id="{181F66C4-5B11-4035-9473-387D707E88F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3" name="Imagen 32" descr="Imagen que contiene Interfaz de usuario gráfica&#10;&#10;Descripción generada automáticamente">
            <a:extLst>
              <a:ext uri="{FF2B5EF4-FFF2-40B4-BE49-F238E27FC236}">
                <a16:creationId xmlns:a16="http://schemas.microsoft.com/office/drawing/2014/main" id="{3ADB0891-7E7A-4481-8F95-C225596540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4" name="Picture 4" descr="Universidad Autónoma de Chihuahua - Wikipedia, la enciclopedia libre">
            <a:extLst>
              <a:ext uri="{FF2B5EF4-FFF2-40B4-BE49-F238E27FC236}">
                <a16:creationId xmlns:a16="http://schemas.microsoft.com/office/drawing/2014/main" id="{1FDFA2C7-2E01-43E7-9C5B-BF619338743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n 34" descr="Logotipo&#10;&#10;Descripción generada automáticamente">
            <a:extLst>
              <a:ext uri="{FF2B5EF4-FFF2-40B4-BE49-F238E27FC236}">
                <a16:creationId xmlns:a16="http://schemas.microsoft.com/office/drawing/2014/main" id="{02E5D932-94C4-4899-9589-2E6EA21E86B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33382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solidFill>
          <a:schemeClr val="bg1"/>
        </a:solidFill>
        <a:effectLst/>
      </p:bgPr>
    </p:bg>
    <p:spTree>
      <p:nvGrpSpPr>
        <p:cNvPr id="1" name=""/>
        <p:cNvGrpSpPr/>
        <p:nvPr/>
      </p:nvGrpSpPr>
      <p:grpSpPr>
        <a:xfrm>
          <a:off x="0" y="0"/>
          <a:ext cx="0" cy="0"/>
          <a:chOff x="0" y="0"/>
          <a:chExt cx="0" cy="0"/>
        </a:xfrm>
      </p:grpSpPr>
      <p:pic>
        <p:nvPicPr>
          <p:cNvPr id="7" name="Imagen 6" descr="Imagen que contiene luz, tabla, cocina&#10;&#10;Descripción generada automáticamente">
            <a:extLst>
              <a:ext uri="{FF2B5EF4-FFF2-40B4-BE49-F238E27FC236}">
                <a16:creationId xmlns:a16="http://schemas.microsoft.com/office/drawing/2014/main" id="{B154513D-BE38-4F1F-B480-F5E91F0DB2EC}"/>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Date Placeholder 1"/>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DB2ADC-AF19-4574-8C10-79B5B04FCA27}" type="slidenum">
              <a:rPr lang="en-US" smtClean="0"/>
              <a:pPr/>
              <a:t>‹Nº›</a:t>
            </a:fld>
            <a:endParaRPr lang="en-US" dirty="0"/>
          </a:p>
        </p:txBody>
      </p:sp>
      <p:sp>
        <p:nvSpPr>
          <p:cNvPr id="8" name="Rectangle 8">
            <a:extLst>
              <a:ext uri="{FF2B5EF4-FFF2-40B4-BE49-F238E27FC236}">
                <a16:creationId xmlns:a16="http://schemas.microsoft.com/office/drawing/2014/main" id="{43BCB54B-5396-4B3C-B525-88C98B8EC785}"/>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a:extLst>
              <a:ext uri="{FF2B5EF4-FFF2-40B4-BE49-F238E27FC236}">
                <a16:creationId xmlns:a16="http://schemas.microsoft.com/office/drawing/2014/main" id="{2511A69B-6CD7-4F5D-85B6-17D9EAAF8A27}"/>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71480295-B68D-4225-8AD1-2769B42105A9}"/>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1" name="Imagen 20">
            <a:extLst>
              <a:ext uri="{FF2B5EF4-FFF2-40B4-BE49-F238E27FC236}">
                <a16:creationId xmlns:a16="http://schemas.microsoft.com/office/drawing/2014/main" id="{E9154E86-50E0-4BA7-9E27-A6C6636E25F8}"/>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2" name="CuadroTexto 21">
            <a:extLst>
              <a:ext uri="{FF2B5EF4-FFF2-40B4-BE49-F238E27FC236}">
                <a16:creationId xmlns:a16="http://schemas.microsoft.com/office/drawing/2014/main" id="{5991BC2C-365A-415D-9873-8B0A1631DE2D}"/>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8" name="Imagen 27" descr="Imagen que contiene Texto&#10;&#10;Descripción generada automáticamente">
            <a:extLst>
              <a:ext uri="{FF2B5EF4-FFF2-40B4-BE49-F238E27FC236}">
                <a16:creationId xmlns:a16="http://schemas.microsoft.com/office/drawing/2014/main" id="{7CE1C1E4-F86A-48C1-9765-AEA12CA8C323}"/>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9" name="Imagen 28" descr="Logotipo&#10;&#10;Descripción generada automáticamente">
            <a:extLst>
              <a:ext uri="{FF2B5EF4-FFF2-40B4-BE49-F238E27FC236}">
                <a16:creationId xmlns:a16="http://schemas.microsoft.com/office/drawing/2014/main" id="{128FBBF3-40F2-452C-B837-0788B809C0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0" name="Imagen 29" descr="Imagen que contiene Interfaz de usuario gráfica&#10;&#10;Descripción generada automáticamente">
            <a:extLst>
              <a:ext uri="{FF2B5EF4-FFF2-40B4-BE49-F238E27FC236}">
                <a16:creationId xmlns:a16="http://schemas.microsoft.com/office/drawing/2014/main" id="{35F27CB5-8680-48D7-ABF8-B659ABCEB72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1" name="Picture 4" descr="Universidad Autónoma de Chihuahua - Wikipedia, la enciclopedia libre">
            <a:extLst>
              <a:ext uri="{FF2B5EF4-FFF2-40B4-BE49-F238E27FC236}">
                <a16:creationId xmlns:a16="http://schemas.microsoft.com/office/drawing/2014/main" id="{BA66A1BB-A4DC-48B3-8442-3701A4772A0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descr="Logotipo&#10;&#10;Descripción generada automáticamente">
            <a:extLst>
              <a:ext uri="{FF2B5EF4-FFF2-40B4-BE49-F238E27FC236}">
                <a16:creationId xmlns:a16="http://schemas.microsoft.com/office/drawing/2014/main" id="{DD1DA266-726F-4060-BD7A-8D36A015F2D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57680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8B64015-059B-4BEF-AFF1-A1588B7199A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44671" y="798973"/>
            <a:ext cx="3273099" cy="2247117"/>
          </a:xfrm>
        </p:spPr>
        <p:txBody>
          <a:bodyPr anchor="b">
            <a:normAutofit/>
          </a:bodyPr>
          <a:lstStyle>
            <a:lvl1pPr algn="l">
              <a:defRPr sz="2400">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0F00A049-7DD2-48A0-8CE2-D5E001AE4B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91941999-2376-4274-A55C-58FF1794530A}"/>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ángulo 24">
            <a:extLst>
              <a:ext uri="{FF2B5EF4-FFF2-40B4-BE49-F238E27FC236}">
                <a16:creationId xmlns:a16="http://schemas.microsoft.com/office/drawing/2014/main" id="{6CF97184-6173-4662-AFF6-4396D73C82EE}"/>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6" name="Imagen 25">
            <a:extLst>
              <a:ext uri="{FF2B5EF4-FFF2-40B4-BE49-F238E27FC236}">
                <a16:creationId xmlns:a16="http://schemas.microsoft.com/office/drawing/2014/main" id="{5FAD22C9-FAF1-4820-9A8E-0079C3DF68D4}"/>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7" name="CuadroTexto 26">
            <a:extLst>
              <a:ext uri="{FF2B5EF4-FFF2-40B4-BE49-F238E27FC236}">
                <a16:creationId xmlns:a16="http://schemas.microsoft.com/office/drawing/2014/main" id="{C0FBB5AC-B4B1-4697-A061-1C0147452D1A}"/>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8" name="Imagen 27" descr="Imagen que contiene Texto&#10;&#10;Descripción generada automáticamente">
            <a:extLst>
              <a:ext uri="{FF2B5EF4-FFF2-40B4-BE49-F238E27FC236}">
                <a16:creationId xmlns:a16="http://schemas.microsoft.com/office/drawing/2014/main" id="{C5246AAE-6510-46D8-8C47-954E12F7FB1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11406" y="4543125"/>
            <a:ext cx="806367" cy="862236"/>
          </a:xfrm>
          <a:prstGeom prst="rect">
            <a:avLst/>
          </a:prstGeom>
        </p:spPr>
      </p:pic>
      <p:pic>
        <p:nvPicPr>
          <p:cNvPr id="29" name="Imagen 28" descr="Logotipo&#10;&#10;Descripción generada automáticamente">
            <a:extLst>
              <a:ext uri="{FF2B5EF4-FFF2-40B4-BE49-F238E27FC236}">
                <a16:creationId xmlns:a16="http://schemas.microsoft.com/office/drawing/2014/main" id="{3D7D4CD2-F61E-48C1-8B94-90E7B3BF6A8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6274" y="3377259"/>
            <a:ext cx="806367" cy="806367"/>
          </a:xfrm>
          <a:prstGeom prst="rect">
            <a:avLst/>
          </a:prstGeom>
        </p:spPr>
      </p:pic>
      <p:pic>
        <p:nvPicPr>
          <p:cNvPr id="30" name="Imagen 29" descr="Imagen que contiene Interfaz de usuario gráfica&#10;&#10;Descripción generada automáticamente">
            <a:extLst>
              <a:ext uri="{FF2B5EF4-FFF2-40B4-BE49-F238E27FC236}">
                <a16:creationId xmlns:a16="http://schemas.microsoft.com/office/drawing/2014/main" id="{A52570EC-9E1F-4F08-9083-E42255DE82B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0925" y="5764860"/>
            <a:ext cx="1197033" cy="379342"/>
          </a:xfrm>
          <a:prstGeom prst="rect">
            <a:avLst/>
          </a:prstGeom>
        </p:spPr>
      </p:pic>
      <p:pic>
        <p:nvPicPr>
          <p:cNvPr id="31" name="Picture 4" descr="Universidad Autónoma de Chihuahua - Wikipedia, la enciclopedia libre">
            <a:extLst>
              <a:ext uri="{FF2B5EF4-FFF2-40B4-BE49-F238E27FC236}">
                <a16:creationId xmlns:a16="http://schemas.microsoft.com/office/drawing/2014/main" id="{FD48D956-A69B-413D-884F-DA332E66E6C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48169" y="1048768"/>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descr="Logotipo&#10;&#10;Descripción generada automáticamente">
            <a:extLst>
              <a:ext uri="{FF2B5EF4-FFF2-40B4-BE49-F238E27FC236}">
                <a16:creationId xmlns:a16="http://schemas.microsoft.com/office/drawing/2014/main" id="{FCB4CA13-B9D5-4A4F-8192-ECBE8AE26B35}"/>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6375" y="2344883"/>
            <a:ext cx="746266" cy="599804"/>
          </a:xfrm>
          <a:prstGeom prst="rect">
            <a:avLst/>
          </a:prstGeom>
        </p:spPr>
      </p:pic>
    </p:spTree>
    <p:extLst>
      <p:ext uri="{BB962C8B-B14F-4D97-AF65-F5344CB8AC3E}">
        <p14:creationId xmlns:p14="http://schemas.microsoft.com/office/powerpoint/2010/main" val="11945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1"/>
        </a:solidFill>
        <a:effectLst/>
      </p:bgPr>
    </p:bg>
    <p:spTree>
      <p:nvGrpSpPr>
        <p:cNvPr id="1" name=""/>
        <p:cNvGrpSpPr/>
        <p:nvPr/>
      </p:nvGrpSpPr>
      <p:grpSpPr>
        <a:xfrm>
          <a:off x="0" y="0"/>
          <a:ext cx="0" cy="0"/>
          <a:chOff x="0" y="0"/>
          <a:chExt cx="0" cy="0"/>
        </a:xfrm>
      </p:grpSpPr>
      <p:pic>
        <p:nvPicPr>
          <p:cNvPr id="14" name="Imagen 13" descr="Imagen que contiene luz, tabla, cocina&#10;&#10;Descripción generada automáticamente">
            <a:extLst>
              <a:ext uri="{FF2B5EF4-FFF2-40B4-BE49-F238E27FC236}">
                <a16:creationId xmlns:a16="http://schemas.microsoft.com/office/drawing/2014/main" id="{DCCDCB41-90DF-4D91-AE2E-CC6859B9831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grpSp>
        <p:nvGrpSpPr>
          <p:cNvPr id="8" name="Group 7"/>
          <p:cNvGrpSpPr/>
          <p:nvPr/>
        </p:nvGrpSpPr>
        <p:grpSpPr>
          <a:xfrm>
            <a:off x="7482707" y="1489442"/>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751023"/>
            <a:ext cx="5532328" cy="1830584"/>
          </a:xfrm>
        </p:spPr>
        <p:txBody>
          <a:bodyPr anchor="b">
            <a:normAutofit/>
          </a:bodyPr>
          <a:lstStyle>
            <a:lvl1pPr>
              <a:defRPr sz="3200">
                <a:solidFill>
                  <a:schemeClr val="bg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8139953" y="2024257"/>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50329" y="3767502"/>
            <a:ext cx="5524404" cy="2003742"/>
          </a:xfrm>
        </p:spPr>
        <p:txBody>
          <a:bodyPr>
            <a:normAutofit/>
          </a:bodyPr>
          <a:lstStyle>
            <a:lvl1pPr marL="0" indent="0" algn="l">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2F3E8B1C-86EF-43CF-8304-249481088644}" type="datetimeFigureOut">
              <a:rPr lang="en-US" smtClean="0"/>
              <a:pPr/>
              <a:t>11/27/2021</a:t>
            </a:fld>
            <a:endParaRPr lang="en-US" dirty="0"/>
          </a:p>
        </p:txBody>
      </p:sp>
      <p:cxnSp>
        <p:nvCxnSpPr>
          <p:cNvPr id="31" name="Straight Connector 30"/>
          <p:cNvCxnSpPr/>
          <p:nvPr/>
        </p:nvCxnSpPr>
        <p:spPr>
          <a:xfrm>
            <a:off x="1447382" y="376511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8">
            <a:extLst>
              <a:ext uri="{FF2B5EF4-FFF2-40B4-BE49-F238E27FC236}">
                <a16:creationId xmlns:a16="http://schemas.microsoft.com/office/drawing/2014/main" id="{A5E58131-0AC2-4D5C-951E-DA9D302C2B4A}"/>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9">
            <a:extLst>
              <a:ext uri="{FF2B5EF4-FFF2-40B4-BE49-F238E27FC236}">
                <a16:creationId xmlns:a16="http://schemas.microsoft.com/office/drawing/2014/main" id="{B138F064-0C43-4D82-8434-F5ABD26F093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ángulo 26">
            <a:extLst>
              <a:ext uri="{FF2B5EF4-FFF2-40B4-BE49-F238E27FC236}">
                <a16:creationId xmlns:a16="http://schemas.microsoft.com/office/drawing/2014/main" id="{5E1832FB-3509-41BF-8FDD-64BEC2D02133}"/>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8" name="Imagen 27">
            <a:extLst>
              <a:ext uri="{FF2B5EF4-FFF2-40B4-BE49-F238E27FC236}">
                <a16:creationId xmlns:a16="http://schemas.microsoft.com/office/drawing/2014/main" id="{C3E7D479-4BF3-4F41-9418-51751D3CCD30}"/>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9" name="CuadroTexto 28">
            <a:extLst>
              <a:ext uri="{FF2B5EF4-FFF2-40B4-BE49-F238E27FC236}">
                <a16:creationId xmlns:a16="http://schemas.microsoft.com/office/drawing/2014/main" id="{3A669D92-3CBF-45FC-99CF-D23011FEEE91}"/>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6" name="Imagen 35" descr="Imagen que contiene Texto&#10;&#10;Descripción generada automáticamente">
            <a:extLst>
              <a:ext uri="{FF2B5EF4-FFF2-40B4-BE49-F238E27FC236}">
                <a16:creationId xmlns:a16="http://schemas.microsoft.com/office/drawing/2014/main" id="{5B6F5E14-7367-4EE7-97EA-8DE2777F681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7" name="Imagen 36" descr="Logotipo&#10;&#10;Descripción generada automáticamente">
            <a:extLst>
              <a:ext uri="{FF2B5EF4-FFF2-40B4-BE49-F238E27FC236}">
                <a16:creationId xmlns:a16="http://schemas.microsoft.com/office/drawing/2014/main" id="{4DAB06D1-4E02-424A-83C1-EA6F30B28E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8" name="Imagen 37" descr="Imagen que contiene Interfaz de usuario gráfica&#10;&#10;Descripción generada automáticamente">
            <a:extLst>
              <a:ext uri="{FF2B5EF4-FFF2-40B4-BE49-F238E27FC236}">
                <a16:creationId xmlns:a16="http://schemas.microsoft.com/office/drawing/2014/main" id="{A9F25F21-2C96-4DD4-A84F-0881D1CD647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9" name="Picture 4" descr="Universidad Autónoma de Chihuahua - Wikipedia, la enciclopedia libre">
            <a:extLst>
              <a:ext uri="{FF2B5EF4-FFF2-40B4-BE49-F238E27FC236}">
                <a16:creationId xmlns:a16="http://schemas.microsoft.com/office/drawing/2014/main" id="{8079FA6A-AF03-4995-96B5-FA16FE985AD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39" descr="Logotipo&#10;&#10;Descripción generada automáticamente">
            <a:extLst>
              <a:ext uri="{FF2B5EF4-FFF2-40B4-BE49-F238E27FC236}">
                <a16:creationId xmlns:a16="http://schemas.microsoft.com/office/drawing/2014/main" id="{321CD0BF-3029-4DAB-A499-464CDACA44C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09217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n 15" descr="Imagen que contiene luz, tabla, cocina&#10;&#10;Descripción generada automáticamente">
            <a:extLst>
              <a:ext uri="{FF2B5EF4-FFF2-40B4-BE49-F238E27FC236}">
                <a16:creationId xmlns:a16="http://schemas.microsoft.com/office/drawing/2014/main" id="{9FBEA2BA-8740-42DF-BDA6-160C05A3EE36}"/>
              </a:ext>
            </a:extLst>
          </p:cNvPr>
          <p:cNvPicPr>
            <a:picLocks noChangeAspect="1"/>
          </p:cNvPicPr>
          <p:nvPr userDrawn="1"/>
        </p:nvPicPr>
        <p:blipFill>
          <a:blip r:embed="rId13">
            <a:alphaModFix amt="59000"/>
            <a:duotone>
              <a:prstClr val="black"/>
              <a:srgbClr val="0070C0">
                <a:tint val="45000"/>
                <a:satMod val="400000"/>
              </a:srgbClr>
            </a:duoton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8" name="Rectangle 7"/>
          <p:cNvSpPr/>
          <p:nvPr/>
        </p:nvSpPr>
        <p:spPr>
          <a:xfrm>
            <a:off x="0" y="2019476"/>
            <a:ext cx="12192000" cy="4105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608616" y="5679159"/>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81298" y="5579348"/>
            <a:ext cx="969008" cy="503578"/>
          </a:xfrm>
          <a:prstGeom prst="rect">
            <a:avLst/>
          </a:prstGeom>
        </p:spPr>
        <p:txBody>
          <a:bodyPr vert="horz" lIns="91440" tIns="45720" rIns="91440" bIns="45720" rtlCol="0" anchor="t"/>
          <a:lstStyle>
            <a:lvl1pPr algn="r">
              <a:defRPr sz="2800">
                <a:solidFill>
                  <a:schemeClr val="accent1"/>
                </a:solidFill>
              </a:defRPr>
            </a:lvl1pPr>
          </a:lstStyle>
          <a:p>
            <a:fld id="{C3DB2ADC-AF19-4574-8C10-79B5B04FCA27}"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8">
            <a:extLst>
              <a:ext uri="{FF2B5EF4-FFF2-40B4-BE49-F238E27FC236}">
                <a16:creationId xmlns:a16="http://schemas.microsoft.com/office/drawing/2014/main" id="{3430F935-1271-4878-8C11-4DBC694CE91E}"/>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A97BFAE-2EF0-4056-AFE9-DAD99151742F}"/>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0">
            <a:extLst>
              <a:ext uri="{FF2B5EF4-FFF2-40B4-BE49-F238E27FC236}">
                <a16:creationId xmlns:a16="http://schemas.microsoft.com/office/drawing/2014/main" id="{B90EE557-82C7-442B-8FD4-7A9BF50638E5}"/>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Date Placeholder 3">
            <a:extLst>
              <a:ext uri="{FF2B5EF4-FFF2-40B4-BE49-F238E27FC236}">
                <a16:creationId xmlns:a16="http://schemas.microsoft.com/office/drawing/2014/main" id="{E6F71D11-D41D-49AC-9200-3AE0BF1D1E8E}"/>
              </a:ext>
            </a:extLst>
          </p:cNvPr>
          <p:cNvSpPr>
            <a:spLocks noGrp="1"/>
          </p:cNvSpPr>
          <p:nvPr>
            <p:ph type="dt" sz="half" idx="2"/>
          </p:nvPr>
        </p:nvSpPr>
        <p:spPr>
          <a:xfrm>
            <a:off x="6682600" y="5676537"/>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E8B1C-86EF-43CF-8304-249481088644}" type="datetimeFigureOut">
              <a:rPr lang="en-US" smtClean="0"/>
              <a:pPr/>
              <a:t>11/27/2021</a:t>
            </a:fld>
            <a:endParaRPr lang="en-US" dirty="0"/>
          </a:p>
        </p:txBody>
      </p:sp>
      <p:pic>
        <p:nvPicPr>
          <p:cNvPr id="18" name="Imagen 17" descr="Logotipo&#10;&#10;Descripción generada automáticamente">
            <a:extLst>
              <a:ext uri="{FF2B5EF4-FFF2-40B4-BE49-F238E27FC236}">
                <a16:creationId xmlns:a16="http://schemas.microsoft.com/office/drawing/2014/main" id="{72A2E247-9A9B-4AE8-8559-5D5D4B5CE3F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ACD3281A-40BB-4683-AF51-AA4E2D0017A5}"/>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pic>
        <p:nvPicPr>
          <p:cNvPr id="20" name="Picture 4" descr="Universidad Autónoma de Chihuahua - Wikipedia, la enciclopedia libre">
            <a:extLst>
              <a:ext uri="{FF2B5EF4-FFF2-40B4-BE49-F238E27FC236}">
                <a16:creationId xmlns:a16="http://schemas.microsoft.com/office/drawing/2014/main" id="{CCD70350-6518-42FB-93AE-5234583E8FF0}"/>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69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bg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2E522-8B56-4BAC-BAE7-4111AEFD5C97}"/>
              </a:ext>
            </a:extLst>
          </p:cNvPr>
          <p:cNvSpPr>
            <a:spLocks noGrp="1"/>
          </p:cNvSpPr>
          <p:nvPr>
            <p:ph type="ctrTitle" idx="4294967295"/>
          </p:nvPr>
        </p:nvSpPr>
        <p:spPr>
          <a:xfrm>
            <a:off x="735013" y="5192713"/>
            <a:ext cx="11456987" cy="1519237"/>
          </a:xfrm>
        </p:spPr>
        <p:txBody>
          <a:bodyPr>
            <a:normAutofit fontScale="90000"/>
          </a:bodyPr>
          <a:lstStyle/>
          <a:p>
            <a:r>
              <a:rPr lang="es-MX" sz="5400" dirty="0">
                <a:solidFill>
                  <a:schemeClr val="bg1"/>
                </a:solidFill>
              </a:rPr>
              <a:t>Procesos Agiles en desarrollo de aplicaciones web</a:t>
            </a:r>
          </a:p>
        </p:txBody>
      </p:sp>
    </p:spTree>
    <p:extLst>
      <p:ext uri="{BB962C8B-B14F-4D97-AF65-F5344CB8AC3E}">
        <p14:creationId xmlns:p14="http://schemas.microsoft.com/office/powerpoint/2010/main" val="8966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CA58D-00D5-4DA8-9AFF-8A6735AD7C7E}"/>
              </a:ext>
            </a:extLst>
          </p:cNvPr>
          <p:cNvSpPr>
            <a:spLocks noGrp="1"/>
          </p:cNvSpPr>
          <p:nvPr>
            <p:ph type="title"/>
          </p:nvPr>
        </p:nvSpPr>
        <p:spPr/>
        <p:txBody>
          <a:bodyPr/>
          <a:lstStyle/>
          <a:p>
            <a:r>
              <a:rPr lang="es-MX" dirty="0"/>
              <a:t>Métodos agiles</a:t>
            </a:r>
          </a:p>
        </p:txBody>
      </p:sp>
      <p:sp>
        <p:nvSpPr>
          <p:cNvPr id="3" name="Marcador de contenido 2">
            <a:extLst>
              <a:ext uri="{FF2B5EF4-FFF2-40B4-BE49-F238E27FC236}">
                <a16:creationId xmlns:a16="http://schemas.microsoft.com/office/drawing/2014/main" id="{12F9FB41-73C4-46F8-9EAB-FB158A350783}"/>
              </a:ext>
            </a:extLst>
          </p:cNvPr>
          <p:cNvSpPr>
            <a:spLocks noGrp="1"/>
          </p:cNvSpPr>
          <p:nvPr>
            <p:ph idx="1"/>
          </p:nvPr>
        </p:nvSpPr>
        <p:spPr>
          <a:xfrm>
            <a:off x="1458143" y="2406316"/>
            <a:ext cx="9603275" cy="4098903"/>
          </a:xfrm>
        </p:spPr>
        <p:txBody>
          <a:bodyPr>
            <a:normAutofit/>
          </a:bodyPr>
          <a:lstStyle/>
          <a:p>
            <a:r>
              <a:rPr lang="es-MX" dirty="0"/>
              <a:t>Los métodos ágiles son también denominados livianos, adaptativos e iterativos.</a:t>
            </a:r>
          </a:p>
          <a:p>
            <a:r>
              <a:rPr lang="es-MX" dirty="0"/>
              <a:t>•	Livianos puesto que ellos se consideran más fáciles de usar y no enfatizan la planificación y documentación detallada como sí lo hacen los métodos tradicionales más formales, que en contraste con las ágiles se denominan pesados.</a:t>
            </a:r>
          </a:p>
          <a:p>
            <a:r>
              <a:rPr lang="es-MX" dirty="0"/>
              <a:t>•	Adaptativos porque consideran los cambios como una realidad inevitable y no como excepciones. Los métodos ágiles permiten una rápida reacción frente a estos.</a:t>
            </a:r>
          </a:p>
          <a:p>
            <a:r>
              <a:rPr lang="es-MX" dirty="0"/>
              <a:t>•	Iterativos porque dividen el desarrollo del proyecto en ciclos muy cortos. Al final de cada ciclo una porción ejecutable del sistema es entregada al usuario para que éste la valide.</a:t>
            </a:r>
          </a:p>
          <a:p>
            <a:endParaRPr lang="es-MX" dirty="0"/>
          </a:p>
        </p:txBody>
      </p:sp>
    </p:spTree>
    <p:extLst>
      <p:ext uri="{BB962C8B-B14F-4D97-AF65-F5344CB8AC3E}">
        <p14:creationId xmlns:p14="http://schemas.microsoft.com/office/powerpoint/2010/main" val="74517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C291C-78A3-4497-9CDA-D206326680DD}"/>
              </a:ext>
            </a:extLst>
          </p:cNvPr>
          <p:cNvSpPr>
            <a:spLocks noGrp="1"/>
          </p:cNvSpPr>
          <p:nvPr>
            <p:ph type="title"/>
          </p:nvPr>
        </p:nvSpPr>
        <p:spPr/>
        <p:txBody>
          <a:bodyPr/>
          <a:lstStyle/>
          <a:p>
            <a:r>
              <a:rPr lang="es-MX" dirty="0"/>
              <a:t>Principios del manifiesto ágil</a:t>
            </a:r>
          </a:p>
        </p:txBody>
      </p:sp>
      <p:sp>
        <p:nvSpPr>
          <p:cNvPr id="3" name="Marcador de contenido 2">
            <a:extLst>
              <a:ext uri="{FF2B5EF4-FFF2-40B4-BE49-F238E27FC236}">
                <a16:creationId xmlns:a16="http://schemas.microsoft.com/office/drawing/2014/main" id="{F62553CC-5CF5-4A2A-934D-2869B567E3C6}"/>
              </a:ext>
            </a:extLst>
          </p:cNvPr>
          <p:cNvSpPr>
            <a:spLocks noGrp="1"/>
          </p:cNvSpPr>
          <p:nvPr>
            <p:ph idx="1"/>
          </p:nvPr>
        </p:nvSpPr>
        <p:spPr/>
        <p:txBody>
          <a:bodyPr>
            <a:normAutofit fontScale="85000" lnSpcReduction="10000"/>
          </a:bodyPr>
          <a:lstStyle/>
          <a:p>
            <a:r>
              <a:rPr lang="es-MX" dirty="0"/>
              <a:t>El manifiesto de la Alianza Ágil a es una definición resumida de los valores y objetivos del proceso de desarrollo ágil, este manifiesto detalla los principios comunes para todos los procesos denominados ágiles.</a:t>
            </a:r>
          </a:p>
          <a:p>
            <a:r>
              <a:rPr lang="es-MX" dirty="0"/>
              <a:t>Cliente como prioridad</a:t>
            </a:r>
          </a:p>
          <a:p>
            <a:r>
              <a:rPr lang="es-MX" dirty="0"/>
              <a:t>Cambios son aceptados</a:t>
            </a:r>
          </a:p>
          <a:p>
            <a:r>
              <a:rPr lang="es-MX" dirty="0"/>
              <a:t>Entrega de software con frecuencia</a:t>
            </a:r>
          </a:p>
          <a:p>
            <a:r>
              <a:rPr lang="es-MX" dirty="0"/>
              <a:t>Usuarios y desarrolladores trabajan juntos</a:t>
            </a:r>
          </a:p>
          <a:p>
            <a:r>
              <a:rPr lang="es-MX" dirty="0"/>
              <a:t>Software trabajando es la medida de avance</a:t>
            </a:r>
          </a:p>
          <a:p>
            <a:r>
              <a:rPr lang="es-MX" dirty="0"/>
              <a:t>La simplicidad es </a:t>
            </a:r>
            <a:r>
              <a:rPr lang="es-MX" dirty="0" err="1"/>
              <a:t>escencial</a:t>
            </a:r>
            <a:endParaRPr lang="es-MX" dirty="0"/>
          </a:p>
        </p:txBody>
      </p:sp>
    </p:spTree>
    <p:extLst>
      <p:ext uri="{BB962C8B-B14F-4D97-AF65-F5344CB8AC3E}">
        <p14:creationId xmlns:p14="http://schemas.microsoft.com/office/powerpoint/2010/main" val="407759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4827A-6853-4AD7-A9D5-F4C793030DAD}"/>
              </a:ext>
            </a:extLst>
          </p:cNvPr>
          <p:cNvSpPr>
            <a:spLocks noGrp="1"/>
          </p:cNvSpPr>
          <p:nvPr>
            <p:ph type="title"/>
          </p:nvPr>
        </p:nvSpPr>
        <p:spPr/>
        <p:txBody>
          <a:bodyPr/>
          <a:lstStyle/>
          <a:p>
            <a:r>
              <a:rPr lang="es-MX" dirty="0"/>
              <a:t>Metodologías agiles contra tradicionales</a:t>
            </a:r>
          </a:p>
        </p:txBody>
      </p:sp>
      <p:sp>
        <p:nvSpPr>
          <p:cNvPr id="3" name="Marcador de contenido 2">
            <a:extLst>
              <a:ext uri="{FF2B5EF4-FFF2-40B4-BE49-F238E27FC236}">
                <a16:creationId xmlns:a16="http://schemas.microsoft.com/office/drawing/2014/main" id="{C3AFCBA1-E3D2-4AF1-A4C9-F165951CA11C}"/>
              </a:ext>
            </a:extLst>
          </p:cNvPr>
          <p:cNvSpPr>
            <a:spLocks noGrp="1"/>
          </p:cNvSpPr>
          <p:nvPr>
            <p:ph idx="1"/>
          </p:nvPr>
        </p:nvSpPr>
        <p:spPr/>
        <p:txBody>
          <a:bodyPr>
            <a:normAutofit fontScale="92500"/>
          </a:bodyPr>
          <a:lstStyle/>
          <a:p>
            <a:r>
              <a:rPr lang="es-MX" dirty="0"/>
              <a:t>•	Las metodologías ágiles son adaptativas más que predictivas. Una metodología tradicional potencia la planificación detallada y de largo alcance de prácticamente todo el desarrollo de software (ejemplo modelo cascada). En contraste las metodologías ágiles proponen procesos que se adaptan y progresan con el cambio, llegando incluso hasta el punto de cambiar ellos mismos.</a:t>
            </a:r>
          </a:p>
          <a:p>
            <a:r>
              <a:rPr lang="es-MX" dirty="0"/>
              <a:t>•	Las metodologías ágiles están orientadas más a los desarrolladores que a los procesos. Intentan entonces trabajar con la naturaleza de las personas (desarrolladores y usuarios) asignadas a un proyecto, más que contra ellos, de tal forma que permiten que las actividades de desarrollo de software se conviertan en una actividad grata e interesante.</a:t>
            </a:r>
          </a:p>
        </p:txBody>
      </p:sp>
    </p:spTree>
    <p:extLst>
      <p:ext uri="{BB962C8B-B14F-4D97-AF65-F5344CB8AC3E}">
        <p14:creationId xmlns:p14="http://schemas.microsoft.com/office/powerpoint/2010/main" val="386948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4B88D-0F5E-4C30-8051-C0CE1B037A2C}"/>
              </a:ext>
            </a:extLst>
          </p:cNvPr>
          <p:cNvSpPr>
            <a:spLocks noGrp="1"/>
          </p:cNvSpPr>
          <p:nvPr>
            <p:ph type="title"/>
          </p:nvPr>
        </p:nvSpPr>
        <p:spPr/>
        <p:txBody>
          <a:bodyPr/>
          <a:lstStyle/>
          <a:p>
            <a:r>
              <a:rPr lang="es-MX" dirty="0"/>
              <a:t>LIMITACIONES</a:t>
            </a:r>
          </a:p>
        </p:txBody>
      </p:sp>
      <p:sp>
        <p:nvSpPr>
          <p:cNvPr id="3" name="Marcador de contenido 2">
            <a:extLst>
              <a:ext uri="{FF2B5EF4-FFF2-40B4-BE49-F238E27FC236}">
                <a16:creationId xmlns:a16="http://schemas.microsoft.com/office/drawing/2014/main" id="{505A4BF2-8051-4DBF-9180-7C57CADEB7F0}"/>
              </a:ext>
            </a:extLst>
          </p:cNvPr>
          <p:cNvSpPr>
            <a:spLocks noGrp="1"/>
          </p:cNvSpPr>
          <p:nvPr>
            <p:ph idx="1"/>
          </p:nvPr>
        </p:nvSpPr>
        <p:spPr/>
        <p:txBody>
          <a:bodyPr/>
          <a:lstStyle/>
          <a:p>
            <a:r>
              <a:rPr lang="es-MX" dirty="0"/>
              <a:t>Los críticos del proceso precisan que el énfasis en el código puede conducir a la pérdida de la memoria corporativa o conocimiento organizacional, porque hay poca documentación y modelos para apoyar la creación y evolución de sistemas complejos [19]. Independiente de la posición que se adopte, es válido preguntarse respecto a cuáles son las prácticas más adecuadas para el desarrollo de software en ambientes de cambio acelerado, y ponderar las reales posibilidades y limitaciones de los procesos ágiles.</a:t>
            </a:r>
          </a:p>
        </p:txBody>
      </p:sp>
    </p:spTree>
    <p:extLst>
      <p:ext uri="{BB962C8B-B14F-4D97-AF65-F5344CB8AC3E}">
        <p14:creationId xmlns:p14="http://schemas.microsoft.com/office/powerpoint/2010/main" val="166919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F9BFB-0A3C-4EC7-A4F8-565B6E358F87}"/>
              </a:ext>
            </a:extLst>
          </p:cNvPr>
          <p:cNvSpPr>
            <a:spLocks noGrp="1"/>
          </p:cNvSpPr>
          <p:nvPr>
            <p:ph type="title"/>
          </p:nvPr>
        </p:nvSpPr>
        <p:spPr/>
        <p:txBody>
          <a:bodyPr/>
          <a:lstStyle/>
          <a:p>
            <a:r>
              <a:rPr lang="es-MX" dirty="0"/>
              <a:t>Aplicaciones web y métodos agiles</a:t>
            </a:r>
          </a:p>
        </p:txBody>
      </p:sp>
      <p:sp>
        <p:nvSpPr>
          <p:cNvPr id="3" name="Marcador de contenido 2">
            <a:extLst>
              <a:ext uri="{FF2B5EF4-FFF2-40B4-BE49-F238E27FC236}">
                <a16:creationId xmlns:a16="http://schemas.microsoft.com/office/drawing/2014/main" id="{58981999-1AE0-4058-A8A7-2778DCD77A7D}"/>
              </a:ext>
            </a:extLst>
          </p:cNvPr>
          <p:cNvSpPr>
            <a:spLocks noGrp="1"/>
          </p:cNvSpPr>
          <p:nvPr>
            <p:ph idx="1"/>
          </p:nvPr>
        </p:nvSpPr>
        <p:spPr/>
        <p:txBody>
          <a:bodyPr/>
          <a:lstStyle/>
          <a:p>
            <a:r>
              <a:rPr lang="es-MX" dirty="0"/>
              <a:t>Desde una perspectiva general, al desarrollar un proyecto de este tipo se deben tener consideraciones diferentes a las de un proyecto tradicional, es decir, la Web es un medio altamente dinámico, el tipo de usuario que hace uso de ésta es más variado y exigente en relación con requerimientos no funcionales.</a:t>
            </a:r>
          </a:p>
          <a:p>
            <a:r>
              <a:rPr lang="es-MX" dirty="0"/>
              <a:t>Hoy, esta disciplina impone nuevos e importantes desafíos a los actuales desarrolladores de sistemas y especialmente a las aplicaciones desarrolladas para la Web, que tienen nuevas y especiales características que hacen que los mecanismos empleados hasta ahora se deban adaptar. </a:t>
            </a:r>
          </a:p>
          <a:p>
            <a:endParaRPr lang="es-MX" dirty="0"/>
          </a:p>
        </p:txBody>
      </p:sp>
    </p:spTree>
    <p:extLst>
      <p:ext uri="{BB962C8B-B14F-4D97-AF65-F5344CB8AC3E}">
        <p14:creationId xmlns:p14="http://schemas.microsoft.com/office/powerpoint/2010/main" val="257498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03E03-0351-4C74-959E-46FAEFE568A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C6742CB-9435-4CF7-BBB2-7EFAFD5F2B08}"/>
              </a:ext>
            </a:extLst>
          </p:cNvPr>
          <p:cNvSpPr>
            <a:spLocks noGrp="1"/>
          </p:cNvSpPr>
          <p:nvPr>
            <p:ph idx="1"/>
          </p:nvPr>
        </p:nvSpPr>
        <p:spPr/>
        <p:txBody>
          <a:bodyPr/>
          <a:lstStyle/>
          <a:p>
            <a:r>
              <a:rPr lang="es-MX" dirty="0"/>
              <a:t>La herramienta de modelado “Lenguaje de Modelado Unificado” [2] ha resultado un importante acontecimiento en la Ingeniería de Software, la mayoría de los desarrolladores la han adoptado como pieza fundamental para la especificación de todo tipo de aplicaciones. También existen extensiones de UML que han adaptado su notación para el desarrollo de aplicaciones Web [6]. </a:t>
            </a:r>
          </a:p>
        </p:txBody>
      </p:sp>
    </p:spTree>
    <p:extLst>
      <p:ext uri="{BB962C8B-B14F-4D97-AF65-F5344CB8AC3E}">
        <p14:creationId xmlns:p14="http://schemas.microsoft.com/office/powerpoint/2010/main" val="128459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43993-9124-44F8-9B96-6E99D58AF6FB}"/>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726601A0-5EA3-4C06-9527-B710784D270F}"/>
              </a:ext>
            </a:extLst>
          </p:cNvPr>
          <p:cNvSpPr>
            <a:spLocks noGrp="1"/>
          </p:cNvSpPr>
          <p:nvPr>
            <p:ph idx="1"/>
          </p:nvPr>
        </p:nvSpPr>
        <p:spPr/>
        <p:txBody>
          <a:bodyPr/>
          <a:lstStyle/>
          <a:p>
            <a:r>
              <a:rPr lang="es-MX" dirty="0"/>
              <a:t>En general algunos aspectos del desarrollo de software se beneficiarán del enfoque ágil mientras otros obtendrán beneficios de un enfoque tradicional-predictivo menos ágil. Desde esta perspectiva los procesos de desarrollo de software podrán ser clasificados dentro de un amplio espectro dependiendo de su “grado de agilidad”. Lo importante es saber ubicarse debidamente dentro de él y optar por el tipo de proceso y herramientas que mejor sirvan a cada proyecto.</a:t>
            </a:r>
          </a:p>
          <a:p>
            <a:endParaRPr lang="es-MX" dirty="0"/>
          </a:p>
          <a:p>
            <a:endParaRPr lang="es-MX" dirty="0"/>
          </a:p>
        </p:txBody>
      </p:sp>
    </p:spTree>
    <p:extLst>
      <p:ext uri="{BB962C8B-B14F-4D97-AF65-F5344CB8AC3E}">
        <p14:creationId xmlns:p14="http://schemas.microsoft.com/office/powerpoint/2010/main" val="193809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1292B8-AE0A-4DAC-B8F0-BC1F9481EEF3}"/>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4CAEA30A-254C-41FD-BB98-1EFCF89F1565}"/>
              </a:ext>
            </a:extLst>
          </p:cNvPr>
          <p:cNvSpPr>
            <a:spLocks noGrp="1"/>
          </p:cNvSpPr>
          <p:nvPr>
            <p:ph idx="1"/>
          </p:nvPr>
        </p:nvSpPr>
        <p:spPr>
          <a:xfrm>
            <a:off x="1458143" y="2411896"/>
            <a:ext cx="9603275" cy="4093323"/>
          </a:xfrm>
        </p:spPr>
        <p:txBody>
          <a:bodyPr>
            <a:normAutofit lnSpcReduction="10000"/>
          </a:bodyPr>
          <a:lstStyle/>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 K. Beck et al, </a:t>
            </a:r>
            <a:r>
              <a:rPr lang="es-MX" sz="1800" i="1" dirty="0" err="1">
                <a:effectLst/>
                <a:latin typeface="Times New Roman" panose="02020603050405020304" pitchFamily="18" charset="0"/>
                <a:ea typeface="Times New Roman" panose="02020603050405020304" pitchFamily="18" charset="0"/>
              </a:rPr>
              <a:t>Manifesto</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for</a:t>
            </a:r>
            <a:r>
              <a:rPr lang="es-MX" sz="1800" i="1" dirty="0">
                <a:effectLst/>
                <a:latin typeface="Times New Roman" panose="02020603050405020304" pitchFamily="18" charset="0"/>
                <a:ea typeface="Times New Roman" panose="02020603050405020304" pitchFamily="18" charset="0"/>
              </a:rPr>
              <a:t> Agile Software </a:t>
            </a:r>
            <a:r>
              <a:rPr lang="es-MX" sz="1800" i="1" dirty="0" err="1">
                <a:effectLst/>
                <a:latin typeface="Times New Roman" panose="02020603050405020304" pitchFamily="18" charset="0"/>
                <a:ea typeface="Times New Roman" panose="02020603050405020304" pitchFamily="18" charset="0"/>
              </a:rPr>
              <a:t>Development</a:t>
            </a:r>
            <a:r>
              <a:rPr lang="es-MX" sz="1800" dirty="0">
                <a:effectLst/>
                <a:latin typeface="Times New Roman" panose="02020603050405020304" pitchFamily="18" charset="0"/>
                <a:ea typeface="Times New Roman" panose="02020603050405020304" pitchFamily="18" charset="0"/>
              </a:rPr>
              <a:t>, http://agilemanifesto.org/</a:t>
            </a:r>
            <a:br>
              <a:rPr lang="es-MX" sz="1800" dirty="0">
                <a:effectLst/>
                <a:latin typeface="Times New Roman" panose="02020603050405020304" pitchFamily="18" charset="0"/>
                <a:ea typeface="Times New Roman" panose="02020603050405020304" pitchFamily="18" charset="0"/>
              </a:rPr>
            </a:br>
            <a:endParaRPr lang="es-MX" sz="1800" dirty="0">
              <a:effectLst/>
              <a:latin typeface="Times New Roman" panose="02020603050405020304" pitchFamily="18" charset="0"/>
              <a:ea typeface="Times New Roman" panose="02020603050405020304" pitchFamily="18" charset="0"/>
            </a:endParaRP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[2] G. Booch et al, </a:t>
            </a:r>
            <a:r>
              <a:rPr lang="es-MX" sz="1800" i="1" dirty="0">
                <a:effectLst/>
                <a:latin typeface="Times New Roman" panose="02020603050405020304" pitchFamily="18" charset="0"/>
                <a:ea typeface="Times New Roman" panose="02020603050405020304" pitchFamily="18" charset="0"/>
              </a:rPr>
              <a:t>El Lenguaje Unificado de Modelado</a:t>
            </a:r>
            <a:r>
              <a:rPr lang="es-MX" sz="1800" dirty="0">
                <a:effectLst/>
                <a:latin typeface="Times New Roman" panose="02020603050405020304" pitchFamily="18" charset="0"/>
                <a:ea typeface="Times New Roman" panose="02020603050405020304" pitchFamily="18" charset="0"/>
              </a:rPr>
              <a:t>, Addison Wesley Iberoamericana, Madrid, 1999.</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[3] R.G. </a:t>
            </a:r>
            <a:r>
              <a:rPr lang="es-MX" sz="1800" dirty="0" err="1">
                <a:effectLst/>
                <a:latin typeface="Times New Roman" panose="02020603050405020304" pitchFamily="18" charset="0"/>
                <a:ea typeface="Times New Roman" panose="02020603050405020304" pitchFamily="18" charset="0"/>
              </a:rPr>
              <a:t>Matheieu</a:t>
            </a:r>
            <a:r>
              <a:rPr lang="es-MX" sz="1800" dirty="0">
                <a:effectLst/>
                <a:latin typeface="Times New Roman" panose="02020603050405020304" pitchFamily="18" charset="0"/>
                <a:ea typeface="Times New Roman" panose="02020603050405020304" pitchFamily="18" charset="0"/>
              </a:rPr>
              <a:t>, </a:t>
            </a:r>
            <a:r>
              <a:rPr lang="es-MX" sz="1800" i="1" dirty="0">
                <a:effectLst/>
                <a:latin typeface="Times New Roman" panose="02020603050405020304" pitchFamily="18" charset="0"/>
                <a:ea typeface="Times New Roman" panose="02020603050405020304" pitchFamily="18" charset="0"/>
              </a:rPr>
              <a:t>Top-Down </a:t>
            </a:r>
            <a:r>
              <a:rPr lang="es-MX" sz="1800" i="1" dirty="0" err="1">
                <a:effectLst/>
                <a:latin typeface="Times New Roman" panose="02020603050405020304" pitchFamily="18" charset="0"/>
                <a:ea typeface="Times New Roman" panose="02020603050405020304" pitchFamily="18" charset="0"/>
              </a:rPr>
              <a:t>Approach</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to</a:t>
            </a:r>
            <a:r>
              <a:rPr lang="es-MX" sz="1800" i="1" dirty="0">
                <a:effectLst/>
                <a:latin typeface="Times New Roman" panose="02020603050405020304" pitchFamily="18" charset="0"/>
                <a:ea typeface="Times New Roman" panose="02020603050405020304" pitchFamily="18" charset="0"/>
              </a:rPr>
              <a:t> Computing</a:t>
            </a:r>
            <a:r>
              <a:rPr lang="es-MX" sz="1800" dirty="0">
                <a:effectLst/>
                <a:latin typeface="Times New Roman" panose="02020603050405020304" pitchFamily="18" charset="0"/>
                <a:ea typeface="Times New Roman" panose="02020603050405020304" pitchFamily="18" charset="0"/>
              </a:rPr>
              <a:t>, IEEE </a:t>
            </a:r>
            <a:r>
              <a:rPr lang="es-MX" sz="1800" dirty="0" err="1">
                <a:effectLst/>
                <a:latin typeface="Times New Roman" panose="02020603050405020304" pitchFamily="18" charset="0"/>
                <a:ea typeface="Times New Roman" panose="02020603050405020304" pitchFamily="18" charset="0"/>
              </a:rPr>
              <a:t>Computer</a:t>
            </a:r>
            <a:r>
              <a:rPr lang="es-MX" sz="1800" dirty="0">
                <a:effectLst/>
                <a:latin typeface="Times New Roman" panose="02020603050405020304" pitchFamily="18" charset="0"/>
                <a:ea typeface="Times New Roman" panose="02020603050405020304" pitchFamily="18" charset="0"/>
              </a:rPr>
              <a:t>, Vol. 35, Nº1 </a:t>
            </a:r>
            <a:r>
              <a:rPr lang="es-MX" sz="1800" dirty="0" err="1">
                <a:effectLst/>
                <a:latin typeface="Times New Roman" panose="02020603050405020304" pitchFamily="18" charset="0"/>
                <a:ea typeface="Times New Roman" panose="02020603050405020304" pitchFamily="18" charset="0"/>
              </a:rPr>
              <a:t>January</a:t>
            </a:r>
            <a:r>
              <a:rPr lang="es-MX" sz="1800" dirty="0">
                <a:effectLst/>
                <a:latin typeface="Times New Roman" panose="02020603050405020304" pitchFamily="18" charset="0"/>
                <a:ea typeface="Times New Roman" panose="02020603050405020304" pitchFamily="18" charset="0"/>
              </a:rPr>
              <a:t> 2002.</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[4] S.I. </a:t>
            </a:r>
            <a:r>
              <a:rPr lang="es-MX" sz="1800" dirty="0" err="1">
                <a:effectLst/>
                <a:latin typeface="Times New Roman" panose="02020603050405020304" pitchFamily="18" charset="0"/>
                <a:ea typeface="Times New Roman" panose="02020603050405020304" pitchFamily="18" charset="0"/>
              </a:rPr>
              <a:t>Melnick</a:t>
            </a:r>
            <a:r>
              <a:rPr lang="es-MX" sz="1800" dirty="0">
                <a:effectLst/>
                <a:latin typeface="Times New Roman" panose="02020603050405020304" pitchFamily="18" charset="0"/>
                <a:ea typeface="Times New Roman" panose="02020603050405020304" pitchFamily="18" charset="0"/>
              </a:rPr>
              <a:t> &amp; J.M. Barraza, </a:t>
            </a:r>
            <a:r>
              <a:rPr lang="es-MX" sz="1800" i="1" dirty="0">
                <a:effectLst/>
                <a:latin typeface="Times New Roman" panose="02020603050405020304" pitchFamily="18" charset="0"/>
                <a:ea typeface="Times New Roman" panose="02020603050405020304" pitchFamily="18" charset="0"/>
              </a:rPr>
              <a:t>e-</a:t>
            </a:r>
            <a:r>
              <a:rPr lang="es-MX" sz="1800" i="1" dirty="0" err="1">
                <a:effectLst/>
                <a:latin typeface="Times New Roman" panose="02020603050405020304" pitchFamily="18" charset="0"/>
                <a:ea typeface="Times New Roman" panose="02020603050405020304" pitchFamily="18" charset="0"/>
              </a:rPr>
              <a:t>business</a:t>
            </a:r>
            <a:r>
              <a:rPr lang="es-MX" sz="1800" i="1" dirty="0">
                <a:effectLst/>
                <a:latin typeface="Times New Roman" panose="02020603050405020304" pitchFamily="18" charset="0"/>
                <a:ea typeface="Times New Roman" panose="02020603050405020304" pitchFamily="18" charset="0"/>
              </a:rPr>
              <a:t>, sí o sí, </a:t>
            </a:r>
            <a:r>
              <a:rPr lang="es-MX" sz="1800" dirty="0">
                <a:effectLst/>
                <a:latin typeface="Times New Roman" panose="02020603050405020304" pitchFamily="18" charset="0"/>
                <a:ea typeface="Times New Roman" panose="02020603050405020304" pitchFamily="18" charset="0"/>
              </a:rPr>
              <a:t>Anticipa S.A, Santiago, 2002.</a:t>
            </a:r>
            <a:br>
              <a:rPr lang="es-MX" sz="1800" dirty="0">
                <a:effectLst/>
                <a:latin typeface="Times New Roman" panose="02020603050405020304" pitchFamily="18" charset="0"/>
                <a:ea typeface="Times New Roman" panose="02020603050405020304" pitchFamily="18" charset="0"/>
              </a:rPr>
            </a:br>
            <a:endParaRPr lang="es-MX" sz="1800" dirty="0">
              <a:effectLst/>
              <a:latin typeface="Times New Roman" panose="02020603050405020304" pitchFamily="18" charset="0"/>
              <a:ea typeface="Times New Roman" panose="02020603050405020304" pitchFamily="18" charset="0"/>
            </a:endParaRP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[5] B. Meyer, </a:t>
            </a:r>
            <a:r>
              <a:rPr lang="es-MX" sz="1800" i="1" dirty="0">
                <a:effectLst/>
                <a:latin typeface="Times New Roman" panose="02020603050405020304" pitchFamily="18" charset="0"/>
                <a:ea typeface="Times New Roman" panose="02020603050405020304" pitchFamily="18" charset="0"/>
              </a:rPr>
              <a:t>Software </a:t>
            </a:r>
            <a:r>
              <a:rPr lang="es-MX" sz="1800" i="1" dirty="0" err="1">
                <a:effectLst/>
                <a:latin typeface="Times New Roman" panose="02020603050405020304" pitchFamily="18" charset="0"/>
                <a:ea typeface="Times New Roman" panose="02020603050405020304" pitchFamily="18" charset="0"/>
              </a:rPr>
              <a:t>Enginnering</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on</a:t>
            </a:r>
            <a:r>
              <a:rPr lang="es-MX" sz="1800" i="1" dirty="0">
                <a:effectLst/>
                <a:latin typeface="Times New Roman" panose="02020603050405020304" pitchFamily="18" charset="0"/>
                <a:ea typeface="Times New Roman" panose="02020603050405020304" pitchFamily="18" charset="0"/>
              </a:rPr>
              <a:t> Internet Time</a:t>
            </a:r>
            <a:r>
              <a:rPr lang="es-MX" sz="1800" dirty="0">
                <a:effectLst/>
                <a:latin typeface="Times New Roman" panose="02020603050405020304" pitchFamily="18" charset="0"/>
                <a:ea typeface="Times New Roman" panose="02020603050405020304" pitchFamily="18" charset="0"/>
              </a:rPr>
              <a:t>, IEEE </a:t>
            </a:r>
            <a:r>
              <a:rPr lang="es-MX" sz="1800" dirty="0" err="1">
                <a:effectLst/>
                <a:latin typeface="Times New Roman" panose="02020603050405020304" pitchFamily="18" charset="0"/>
                <a:ea typeface="Times New Roman" panose="02020603050405020304" pitchFamily="18" charset="0"/>
              </a:rPr>
              <a:t>Computer</a:t>
            </a:r>
            <a:r>
              <a:rPr lang="es-MX" sz="1800" dirty="0">
                <a:effectLst/>
                <a:latin typeface="Times New Roman" panose="02020603050405020304" pitchFamily="18" charset="0"/>
                <a:ea typeface="Times New Roman" panose="02020603050405020304" pitchFamily="18" charset="0"/>
              </a:rPr>
              <a:t>, Vol. 34, Nº35, May 2001.</a:t>
            </a:r>
            <a:br>
              <a:rPr lang="es-MX" sz="1800" dirty="0">
                <a:effectLst/>
                <a:latin typeface="Times New Roman" panose="02020603050405020304" pitchFamily="18" charset="0"/>
                <a:ea typeface="Times New Roman" panose="02020603050405020304" pitchFamily="18" charset="0"/>
              </a:rPr>
            </a:b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191030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E1BB7-3A52-4DD3-998B-172D25E9E09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B02803D-9D78-457E-90B6-00D1980AF029}"/>
              </a:ext>
            </a:extLst>
          </p:cNvPr>
          <p:cNvSpPr>
            <a:spLocks noGrp="1"/>
          </p:cNvSpPr>
          <p:nvPr>
            <p:ph idx="1"/>
          </p:nvPr>
        </p:nvSpPr>
        <p:spPr/>
        <p:txBody>
          <a:bodyPr>
            <a:normAutofit fontScale="92500" lnSpcReduction="20000"/>
          </a:bodyPr>
          <a:lstStyle/>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6] S. </a:t>
            </a:r>
            <a:r>
              <a:rPr lang="es-MX" sz="1800" dirty="0" err="1">
                <a:effectLst/>
                <a:latin typeface="Times New Roman" panose="02020603050405020304" pitchFamily="18" charset="0"/>
                <a:ea typeface="Times New Roman" panose="02020603050405020304" pitchFamily="18" charset="0"/>
              </a:rPr>
              <a:t>Murugesan</a:t>
            </a:r>
            <a:r>
              <a:rPr lang="es-MX" sz="1800" dirty="0">
                <a:effectLst/>
                <a:latin typeface="Times New Roman" panose="02020603050405020304" pitchFamily="18" charset="0"/>
                <a:ea typeface="Times New Roman" panose="02020603050405020304" pitchFamily="18" charset="0"/>
              </a:rPr>
              <a:t> &amp; Y. </a:t>
            </a:r>
            <a:r>
              <a:rPr lang="es-MX" sz="1800" dirty="0" err="1">
                <a:effectLst/>
                <a:latin typeface="Times New Roman" panose="02020603050405020304" pitchFamily="18" charset="0"/>
                <a:ea typeface="Times New Roman" panose="02020603050405020304" pitchFamily="18" charset="0"/>
              </a:rPr>
              <a:t>Deshpande</a:t>
            </a:r>
            <a:r>
              <a:rPr lang="es-MX" sz="1800" dirty="0">
                <a:effectLst/>
                <a:latin typeface="Times New Roman" panose="02020603050405020304" pitchFamily="18" charset="0"/>
                <a:ea typeface="Times New Roman" panose="02020603050405020304" pitchFamily="18" charset="0"/>
              </a:rPr>
              <a:t>, </a:t>
            </a:r>
            <a:r>
              <a:rPr lang="es-MX" sz="1800" i="1" dirty="0">
                <a:effectLst/>
                <a:latin typeface="Times New Roman" panose="02020603050405020304" pitchFamily="18" charset="0"/>
                <a:ea typeface="Times New Roman" panose="02020603050405020304" pitchFamily="18" charset="0"/>
              </a:rPr>
              <a:t>Web </a:t>
            </a:r>
            <a:r>
              <a:rPr lang="es-MX" sz="1800" i="1" dirty="0" err="1">
                <a:effectLst/>
                <a:latin typeface="Times New Roman" panose="02020603050405020304" pitchFamily="18" charset="0"/>
                <a:ea typeface="Times New Roman" panose="02020603050405020304" pitchFamily="18" charset="0"/>
              </a:rPr>
              <a:t>Engineering</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Managing</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Diversity</a:t>
            </a:r>
            <a:r>
              <a:rPr lang="es-MX" sz="1800" i="1" dirty="0">
                <a:effectLst/>
                <a:latin typeface="Times New Roman" panose="02020603050405020304" pitchFamily="18" charset="0"/>
                <a:ea typeface="Times New Roman" panose="02020603050405020304" pitchFamily="18" charset="0"/>
              </a:rPr>
              <a:t> and </a:t>
            </a:r>
            <a:r>
              <a:rPr lang="es-MX" sz="1800" i="1" dirty="0" err="1">
                <a:effectLst/>
                <a:latin typeface="Times New Roman" panose="02020603050405020304" pitchFamily="18" charset="0"/>
                <a:ea typeface="Times New Roman" panose="02020603050405020304" pitchFamily="18" charset="0"/>
              </a:rPr>
              <a:t>Complexity</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of</a:t>
            </a:r>
            <a:r>
              <a:rPr lang="es-MX" sz="1800" i="1" dirty="0">
                <a:effectLst/>
                <a:latin typeface="Times New Roman" panose="02020603050405020304" pitchFamily="18" charset="0"/>
                <a:ea typeface="Times New Roman" panose="02020603050405020304" pitchFamily="18" charset="0"/>
              </a:rPr>
              <a:t> Web </a:t>
            </a:r>
            <a:r>
              <a:rPr lang="es-MX" sz="1800" i="1" dirty="0" err="1">
                <a:effectLst/>
                <a:latin typeface="Times New Roman" panose="02020603050405020304" pitchFamily="18" charset="0"/>
                <a:ea typeface="Times New Roman" panose="02020603050405020304" pitchFamily="18" charset="0"/>
              </a:rPr>
              <a:t>Application</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Development</a:t>
            </a:r>
            <a:r>
              <a:rPr lang="es-MX" sz="1800" dirty="0">
                <a:effectLst/>
                <a:latin typeface="Times New Roman" panose="02020603050405020304" pitchFamily="18" charset="0"/>
                <a:ea typeface="Times New Roman" panose="02020603050405020304" pitchFamily="18" charset="0"/>
              </a:rPr>
              <a:t>, Springer </a:t>
            </a:r>
            <a:r>
              <a:rPr lang="es-MX" sz="1800" dirty="0" err="1">
                <a:effectLst/>
                <a:latin typeface="Times New Roman" panose="02020603050405020304" pitchFamily="18" charset="0"/>
                <a:ea typeface="Times New Roman" panose="02020603050405020304" pitchFamily="18" charset="0"/>
              </a:rPr>
              <a:t>Verlag</a:t>
            </a:r>
            <a:r>
              <a:rPr lang="es-MX" sz="1800" dirty="0">
                <a:effectLst/>
                <a:latin typeface="Times New Roman" panose="02020603050405020304" pitchFamily="18" charset="0"/>
                <a:ea typeface="Times New Roman" panose="02020603050405020304" pitchFamily="18" charset="0"/>
              </a:rPr>
              <a:t>, 2001.</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[7] J. </a:t>
            </a:r>
            <a:r>
              <a:rPr lang="es-MX" sz="1800" dirty="0" err="1">
                <a:effectLst/>
                <a:latin typeface="Times New Roman" panose="02020603050405020304" pitchFamily="18" charset="0"/>
                <a:ea typeface="Times New Roman" panose="02020603050405020304" pitchFamily="18" charset="0"/>
              </a:rPr>
              <a:t>Offutt</a:t>
            </a:r>
            <a:r>
              <a:rPr lang="es-MX" sz="1800"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Quality</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Attributes</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of</a:t>
            </a:r>
            <a:r>
              <a:rPr lang="es-MX" sz="1800" i="1" dirty="0">
                <a:effectLst/>
                <a:latin typeface="Times New Roman" panose="02020603050405020304" pitchFamily="18" charset="0"/>
                <a:ea typeface="Times New Roman" panose="02020603050405020304" pitchFamily="18" charset="0"/>
              </a:rPr>
              <a:t> Web Software </a:t>
            </a:r>
            <a:r>
              <a:rPr lang="es-MX" sz="1800" i="1" dirty="0" err="1">
                <a:effectLst/>
                <a:latin typeface="Times New Roman" panose="02020603050405020304" pitchFamily="18" charset="0"/>
                <a:ea typeface="Times New Roman" panose="02020603050405020304" pitchFamily="18" charset="0"/>
              </a:rPr>
              <a:t>Applications</a:t>
            </a:r>
            <a:r>
              <a:rPr lang="es-MX" sz="1800" dirty="0">
                <a:effectLst/>
                <a:latin typeface="Times New Roman" panose="02020603050405020304" pitchFamily="18" charset="0"/>
                <a:ea typeface="Times New Roman" panose="02020603050405020304" pitchFamily="18" charset="0"/>
              </a:rPr>
              <a:t>, IEEE Software, Vol. 19, Nº2 Mach/April 2002.</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[8] </a:t>
            </a:r>
            <a:r>
              <a:rPr lang="es-MX" sz="1800" dirty="0" err="1">
                <a:effectLst/>
                <a:latin typeface="Times New Roman" panose="02020603050405020304" pitchFamily="18" charset="0"/>
                <a:ea typeface="Times New Roman" panose="02020603050405020304" pitchFamily="18" charset="0"/>
              </a:rPr>
              <a:t>R.Pressman</a:t>
            </a:r>
            <a:r>
              <a:rPr lang="es-MX" sz="1800" dirty="0">
                <a:effectLst/>
                <a:latin typeface="Times New Roman" panose="02020603050405020304" pitchFamily="18" charset="0"/>
                <a:ea typeface="Times New Roman" panose="02020603050405020304" pitchFamily="18" charset="0"/>
              </a:rPr>
              <a:t>, </a:t>
            </a:r>
            <a:r>
              <a:rPr lang="es-MX" sz="1800" i="1" dirty="0">
                <a:effectLst/>
                <a:latin typeface="Times New Roman" panose="02020603050405020304" pitchFamily="18" charset="0"/>
                <a:ea typeface="Times New Roman" panose="02020603050405020304" pitchFamily="18" charset="0"/>
              </a:rPr>
              <a:t>Ingeniería de Software. Un Enfoque Práctico</a:t>
            </a:r>
            <a:r>
              <a:rPr lang="es-MX" sz="1800" dirty="0">
                <a:effectLst/>
                <a:latin typeface="Times New Roman" panose="02020603050405020304" pitchFamily="18" charset="0"/>
                <a:ea typeface="Times New Roman" panose="02020603050405020304" pitchFamily="18" charset="0"/>
              </a:rPr>
              <a:t>, Quinta Edición, McGraw-Hill /</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Iberoamericana, España, 2002.</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[9] J. </a:t>
            </a:r>
            <a:r>
              <a:rPr lang="es-MX" sz="1800" dirty="0" err="1">
                <a:effectLst/>
                <a:latin typeface="Times New Roman" panose="02020603050405020304" pitchFamily="18" charset="0"/>
                <a:ea typeface="Times New Roman" panose="02020603050405020304" pitchFamily="18" charset="0"/>
              </a:rPr>
              <a:t>Ridderstrale</a:t>
            </a:r>
            <a:r>
              <a:rPr lang="es-MX" sz="1800" dirty="0">
                <a:effectLst/>
                <a:latin typeface="Times New Roman" panose="02020603050405020304" pitchFamily="18" charset="0"/>
                <a:ea typeface="Times New Roman" panose="02020603050405020304" pitchFamily="18" charset="0"/>
              </a:rPr>
              <a:t> &amp; K. Nordstrom, </a:t>
            </a:r>
            <a:r>
              <a:rPr lang="es-MX" sz="1800" i="1" dirty="0">
                <a:effectLst/>
                <a:latin typeface="Times New Roman" panose="02020603050405020304" pitchFamily="18" charset="0"/>
                <a:ea typeface="Times New Roman" panose="02020603050405020304" pitchFamily="18" charset="0"/>
              </a:rPr>
              <a:t>Funky Business: </a:t>
            </a:r>
            <a:r>
              <a:rPr lang="es-MX" sz="1800" i="1" dirty="0" err="1">
                <a:effectLst/>
                <a:latin typeface="Times New Roman" panose="02020603050405020304" pitchFamily="18" charset="0"/>
                <a:ea typeface="Times New Roman" panose="02020603050405020304" pitchFamily="18" charset="0"/>
              </a:rPr>
              <a:t>Talent</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Makes</a:t>
            </a:r>
            <a:r>
              <a:rPr lang="es-MX" sz="1800" i="1" dirty="0">
                <a:effectLst/>
                <a:latin typeface="Times New Roman" panose="02020603050405020304" pitchFamily="18" charset="0"/>
                <a:ea typeface="Times New Roman" panose="02020603050405020304" pitchFamily="18" charset="0"/>
              </a:rPr>
              <a:t> Capital Dance</a:t>
            </a:r>
            <a:r>
              <a:rPr lang="es-MX" sz="1800" dirty="0">
                <a:effectLst/>
                <a:latin typeface="Times New Roman" panose="02020603050405020304" pitchFamily="18" charset="0"/>
                <a:ea typeface="Times New Roman" panose="02020603050405020304" pitchFamily="18" charset="0"/>
              </a:rPr>
              <a:t>, </a:t>
            </a:r>
            <a:r>
              <a:rPr lang="es-MX" sz="1800" dirty="0" err="1">
                <a:effectLst/>
                <a:latin typeface="Times New Roman" panose="02020603050405020304" pitchFamily="18" charset="0"/>
                <a:ea typeface="Times New Roman" panose="02020603050405020304" pitchFamily="18" charset="0"/>
              </a:rPr>
              <a:t>Financial</a:t>
            </a:r>
            <a:r>
              <a:rPr lang="es-MX" sz="1800" dirty="0">
                <a:effectLst/>
                <a:latin typeface="Times New Roman" panose="02020603050405020304" pitchFamily="18" charset="0"/>
                <a:ea typeface="Times New Roman" panose="02020603050405020304" pitchFamily="18" charset="0"/>
              </a:rPr>
              <a:t> Times / Prentice Hall, EEUU, 2000.</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[10] D. </a:t>
            </a:r>
            <a:r>
              <a:rPr lang="es-MX" sz="1800" dirty="0" err="1">
                <a:effectLst/>
                <a:latin typeface="Times New Roman" panose="02020603050405020304" pitchFamily="18" charset="0"/>
                <a:ea typeface="Times New Roman" panose="02020603050405020304" pitchFamily="18" charset="0"/>
              </a:rPr>
              <a:t>Schwabe</a:t>
            </a:r>
            <a:r>
              <a:rPr lang="es-MX" sz="1800" dirty="0">
                <a:effectLst/>
                <a:latin typeface="Times New Roman" panose="02020603050405020304" pitchFamily="18" charset="0"/>
                <a:ea typeface="Times New Roman" panose="02020603050405020304" pitchFamily="18" charset="0"/>
              </a:rPr>
              <a:t> et al. </a:t>
            </a:r>
            <a:r>
              <a:rPr lang="es-MX" sz="1800" i="1" dirty="0" err="1">
                <a:effectLst/>
                <a:latin typeface="Times New Roman" panose="02020603050405020304" pitchFamily="18" charset="0"/>
                <a:ea typeface="Times New Roman" panose="02020603050405020304" pitchFamily="18" charset="0"/>
              </a:rPr>
              <a:t>Engineering</a:t>
            </a:r>
            <a:r>
              <a:rPr lang="es-MX" sz="1800" i="1" dirty="0">
                <a:effectLst/>
                <a:latin typeface="Times New Roman" panose="02020603050405020304" pitchFamily="18" charset="0"/>
                <a:ea typeface="Times New Roman" panose="02020603050405020304" pitchFamily="18" charset="0"/>
              </a:rPr>
              <a:t> Web </a:t>
            </a:r>
            <a:r>
              <a:rPr lang="es-MX" sz="1800" i="1" dirty="0" err="1">
                <a:effectLst/>
                <a:latin typeface="Times New Roman" panose="02020603050405020304" pitchFamily="18" charset="0"/>
                <a:ea typeface="Times New Roman" panose="02020603050405020304" pitchFamily="18" charset="0"/>
              </a:rPr>
              <a:t>Applications</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for</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Reuse</a:t>
            </a:r>
            <a:r>
              <a:rPr lang="es-MX" sz="1800" dirty="0">
                <a:effectLst/>
                <a:latin typeface="Times New Roman" panose="02020603050405020304" pitchFamily="18" charset="0"/>
                <a:ea typeface="Times New Roman" panose="02020603050405020304" pitchFamily="18" charset="0"/>
              </a:rPr>
              <a:t>, IEEE Multimedia, </a:t>
            </a:r>
            <a:r>
              <a:rPr lang="es-MX" sz="1800" dirty="0" err="1">
                <a:effectLst/>
                <a:latin typeface="Times New Roman" panose="02020603050405020304" pitchFamily="18" charset="0"/>
                <a:ea typeface="Times New Roman" panose="02020603050405020304" pitchFamily="18" charset="0"/>
              </a:rPr>
              <a:t>Special</a:t>
            </a:r>
            <a:r>
              <a:rPr lang="es-MX" sz="1800" dirty="0">
                <a:effectLst/>
                <a:latin typeface="Times New Roman" panose="02020603050405020304" pitchFamily="18" charset="0"/>
                <a:ea typeface="Times New Roman" panose="02020603050405020304" pitchFamily="18" charset="0"/>
              </a:rPr>
              <a:t> </a:t>
            </a:r>
            <a:r>
              <a:rPr lang="es-MX" sz="1800" dirty="0" err="1">
                <a:effectLst/>
                <a:latin typeface="Times New Roman" panose="02020603050405020304" pitchFamily="18" charset="0"/>
                <a:ea typeface="Times New Roman" panose="02020603050405020304" pitchFamily="18" charset="0"/>
              </a:rPr>
              <a:t>Issue</a:t>
            </a:r>
            <a:r>
              <a:rPr lang="es-MX" sz="1800" dirty="0">
                <a:effectLst/>
                <a:latin typeface="Times New Roman" panose="02020603050405020304" pitchFamily="18" charset="0"/>
                <a:ea typeface="Times New Roman" panose="02020603050405020304" pitchFamily="18" charset="0"/>
              </a:rPr>
              <a:t> </a:t>
            </a:r>
            <a:r>
              <a:rPr lang="es-MX" sz="1800" dirty="0" err="1">
                <a:effectLst/>
                <a:latin typeface="Times New Roman" panose="02020603050405020304" pitchFamily="18" charset="0"/>
                <a:ea typeface="Times New Roman" panose="02020603050405020304" pitchFamily="18" charset="0"/>
              </a:rPr>
              <a:t>on</a:t>
            </a:r>
            <a:r>
              <a:rPr lang="es-MX" sz="1800" dirty="0">
                <a:effectLst/>
                <a:latin typeface="Times New Roman" panose="02020603050405020304" pitchFamily="18" charset="0"/>
                <a:ea typeface="Times New Roman" panose="02020603050405020304" pitchFamily="18" charset="0"/>
              </a:rPr>
              <a:t> Web </a:t>
            </a:r>
            <a:r>
              <a:rPr lang="es-MX" sz="1800" dirty="0" err="1">
                <a:effectLst/>
                <a:latin typeface="Times New Roman" panose="02020603050405020304" pitchFamily="18" charset="0"/>
                <a:ea typeface="Times New Roman" panose="02020603050405020304" pitchFamily="18" charset="0"/>
              </a:rPr>
              <a:t>Engineering</a:t>
            </a:r>
            <a:r>
              <a:rPr lang="es-MX" sz="1800" dirty="0">
                <a:effectLst/>
                <a:latin typeface="Times New Roman" panose="02020603050405020304" pitchFamily="18" charset="0"/>
                <a:ea typeface="Times New Roman" panose="02020603050405020304" pitchFamily="18" charset="0"/>
              </a:rPr>
              <a:t>, enero-marzo 2001.</a:t>
            </a:r>
          </a:p>
          <a:p>
            <a:endParaRPr lang="es-MX" dirty="0"/>
          </a:p>
        </p:txBody>
      </p:sp>
    </p:spTree>
    <p:extLst>
      <p:ext uri="{BB962C8B-B14F-4D97-AF65-F5344CB8AC3E}">
        <p14:creationId xmlns:p14="http://schemas.microsoft.com/office/powerpoint/2010/main" val="321276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322D1-857E-4FC6-BACE-816AFC11381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61E0B01-63EA-49E8-94F4-59AF713D4C1A}"/>
              </a:ext>
            </a:extLst>
          </p:cNvPr>
          <p:cNvSpPr>
            <a:spLocks noGrp="1"/>
          </p:cNvSpPr>
          <p:nvPr>
            <p:ph idx="1"/>
          </p:nvPr>
        </p:nvSpPr>
        <p:spPr/>
        <p:txBody>
          <a:bodyPr>
            <a:normAutofit fontScale="85000" lnSpcReduction="10000"/>
          </a:bodyPr>
          <a:lstStyle/>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[11] I. Sommerville, </a:t>
            </a:r>
            <a:r>
              <a:rPr lang="es-MX" sz="1800" i="1" dirty="0">
                <a:effectLst/>
                <a:latin typeface="Times New Roman" panose="02020603050405020304" pitchFamily="18" charset="0"/>
                <a:ea typeface="Times New Roman" panose="02020603050405020304" pitchFamily="18" charset="0"/>
              </a:rPr>
              <a:t>Ingeniería de Software, Sexta Edición</a:t>
            </a:r>
            <a:r>
              <a:rPr lang="es-MX" sz="1800" dirty="0">
                <a:effectLst/>
                <a:latin typeface="Times New Roman" panose="02020603050405020304" pitchFamily="18" charset="0"/>
                <a:ea typeface="Times New Roman" panose="02020603050405020304" pitchFamily="18" charset="0"/>
              </a:rPr>
              <a:t>, Pearson Educación, México, 2002.</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[12] N.P. de Koch. </a:t>
            </a:r>
            <a:r>
              <a:rPr lang="es-MX" sz="1800" i="1" dirty="0">
                <a:effectLst/>
                <a:latin typeface="Times New Roman" panose="02020603050405020304" pitchFamily="18" charset="0"/>
                <a:ea typeface="Times New Roman" panose="02020603050405020304" pitchFamily="18" charset="0"/>
              </a:rPr>
              <a:t>Software </a:t>
            </a:r>
            <a:r>
              <a:rPr lang="es-MX" sz="1800" i="1" dirty="0" err="1">
                <a:effectLst/>
                <a:latin typeface="Times New Roman" panose="02020603050405020304" pitchFamily="18" charset="0"/>
                <a:ea typeface="Times New Roman" panose="02020603050405020304" pitchFamily="18" charset="0"/>
              </a:rPr>
              <a:t>Engineering</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for</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Adaptative</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Hypermedia</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System</a:t>
            </a:r>
            <a:r>
              <a:rPr lang="es-MX" sz="1800" i="1" dirty="0">
                <a:effectLst/>
                <a:latin typeface="Times New Roman" panose="02020603050405020304" pitchFamily="18" charset="0"/>
                <a:ea typeface="Times New Roman" panose="02020603050405020304" pitchFamily="18" charset="0"/>
              </a:rPr>
              <a:t>. </a:t>
            </a:r>
            <a:r>
              <a:rPr lang="es-MX" sz="1800" dirty="0">
                <a:effectLst/>
                <a:latin typeface="Times New Roman" panose="02020603050405020304" pitchFamily="18" charset="0"/>
                <a:ea typeface="Times New Roman" panose="02020603050405020304" pitchFamily="18" charset="0"/>
              </a:rPr>
              <a:t>Tesis de Doctorado.</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[13] P. Cáceres &amp; E. Marcos, </a:t>
            </a:r>
            <a:r>
              <a:rPr lang="es-MX" sz="1800" i="1" dirty="0">
                <a:effectLst/>
                <a:latin typeface="Times New Roman" panose="02020603050405020304" pitchFamily="18" charset="0"/>
                <a:ea typeface="Times New Roman" panose="02020603050405020304" pitchFamily="18" charset="0"/>
              </a:rPr>
              <a:t>Procesos Ágiles para el Desarrollo de Aplicaciones Web, </a:t>
            </a:r>
            <a:r>
              <a:rPr lang="es-MX" sz="1800" dirty="0">
                <a:effectLst/>
                <a:latin typeface="Times New Roman" panose="02020603050405020304" pitchFamily="18" charset="0"/>
                <a:ea typeface="Times New Roman" panose="02020603050405020304" pitchFamily="18" charset="0"/>
              </a:rPr>
              <a:t>VI Jornadas de Ingeniería del Software y Bases de Datos, Almagro - España, 2001.</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[14]M. </a:t>
            </a:r>
            <a:r>
              <a:rPr lang="es-MX" sz="1800" dirty="0" err="1">
                <a:effectLst/>
                <a:latin typeface="Times New Roman" panose="02020603050405020304" pitchFamily="18" charset="0"/>
                <a:ea typeface="Times New Roman" panose="02020603050405020304" pitchFamily="18" charset="0"/>
              </a:rPr>
              <a:t>Fowler,</a:t>
            </a:r>
            <a:r>
              <a:rPr lang="es-MX" sz="1800" i="1" dirty="0" err="1">
                <a:effectLst/>
                <a:latin typeface="Times New Roman" panose="02020603050405020304" pitchFamily="18" charset="0"/>
                <a:ea typeface="Times New Roman" panose="02020603050405020304" pitchFamily="18" charset="0"/>
              </a:rPr>
              <a:t>The</a:t>
            </a:r>
            <a:r>
              <a:rPr lang="es-MX" sz="1800" i="1" dirty="0">
                <a:effectLst/>
                <a:latin typeface="Times New Roman" panose="02020603050405020304" pitchFamily="18" charset="0"/>
                <a:ea typeface="Times New Roman" panose="02020603050405020304" pitchFamily="18" charset="0"/>
              </a:rPr>
              <a:t> New </a:t>
            </a:r>
            <a:r>
              <a:rPr lang="es-MX" sz="1800" i="1" dirty="0" err="1">
                <a:effectLst/>
                <a:latin typeface="Times New Roman" panose="02020603050405020304" pitchFamily="18" charset="0"/>
                <a:ea typeface="Times New Roman" panose="02020603050405020304" pitchFamily="18" charset="0"/>
              </a:rPr>
              <a:t>Methodology</a:t>
            </a:r>
            <a:r>
              <a:rPr lang="es-MX" sz="1800" dirty="0">
                <a:effectLst/>
                <a:latin typeface="Times New Roman" panose="02020603050405020304" pitchFamily="18" charset="0"/>
                <a:ea typeface="Times New Roman" panose="02020603050405020304" pitchFamily="18" charset="0"/>
              </a:rPr>
              <a:t>, http://www.programacionextrema.org/articulos/newMethodology.html</a:t>
            </a:r>
          </a:p>
          <a:p>
            <a:pPr marL="662305" marR="516890" indent="-256540" algn="just">
              <a:spcAft>
                <a:spcPts val="0"/>
              </a:spcAft>
              <a:tabLst>
                <a:tab pos="662940" algn="l"/>
              </a:tabLst>
            </a:pPr>
            <a:r>
              <a:rPr lang="es-MX" sz="1800" dirty="0">
                <a:effectLst/>
                <a:latin typeface="Times New Roman" panose="02020603050405020304" pitchFamily="18" charset="0"/>
                <a:ea typeface="Times New Roman" panose="02020603050405020304" pitchFamily="18" charset="0"/>
              </a:rPr>
              <a:t>[15] U. </a:t>
            </a:r>
            <a:r>
              <a:rPr lang="es-MX" sz="1800" dirty="0" err="1">
                <a:effectLst/>
                <a:latin typeface="Times New Roman" panose="02020603050405020304" pitchFamily="18" charset="0"/>
                <a:ea typeface="Times New Roman" panose="02020603050405020304" pitchFamily="18" charset="0"/>
              </a:rPr>
              <a:t>Kelter</a:t>
            </a:r>
            <a:r>
              <a:rPr lang="es-MX" sz="1800" dirty="0">
                <a:effectLst/>
                <a:latin typeface="Times New Roman" panose="02020603050405020304" pitchFamily="18" charset="0"/>
                <a:ea typeface="Times New Roman" panose="02020603050405020304" pitchFamily="18" charset="0"/>
              </a:rPr>
              <a:t> et al, </a:t>
            </a:r>
            <a:r>
              <a:rPr lang="es-MX" sz="1800" i="1" dirty="0">
                <a:effectLst/>
                <a:latin typeface="Times New Roman" panose="02020603050405020304" pitchFamily="18" charset="0"/>
                <a:ea typeface="Times New Roman" panose="02020603050405020304" pitchFamily="18" charset="0"/>
              </a:rPr>
              <a:t>Do </a:t>
            </a:r>
            <a:r>
              <a:rPr lang="es-MX" sz="1800" i="1" dirty="0" err="1">
                <a:effectLst/>
                <a:latin typeface="Times New Roman" panose="02020603050405020304" pitchFamily="18" charset="0"/>
                <a:ea typeface="Times New Roman" panose="02020603050405020304" pitchFamily="18" charset="0"/>
              </a:rPr>
              <a:t>we</a:t>
            </a:r>
            <a:r>
              <a:rPr lang="es-MX" sz="1800" i="1" dirty="0">
                <a:effectLst/>
                <a:latin typeface="Times New Roman" panose="02020603050405020304" pitchFamily="18" charset="0"/>
                <a:ea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rPr>
              <a:t>Need</a:t>
            </a:r>
            <a:r>
              <a:rPr lang="es-MX" sz="1800" i="1" dirty="0">
                <a:effectLst/>
                <a:latin typeface="Times New Roman" panose="02020603050405020304" pitchFamily="18" charset="0"/>
                <a:ea typeface="Times New Roman" panose="02020603050405020304" pitchFamily="18" charset="0"/>
              </a:rPr>
              <a:t> ‘Agile’ Software </a:t>
            </a:r>
            <a:r>
              <a:rPr lang="es-MX" sz="1800" i="1" dirty="0" err="1">
                <a:effectLst/>
                <a:latin typeface="Times New Roman" panose="02020603050405020304" pitchFamily="18" charset="0"/>
                <a:ea typeface="Times New Roman" panose="02020603050405020304" pitchFamily="18" charset="0"/>
              </a:rPr>
              <a:t>Development</a:t>
            </a:r>
            <a:r>
              <a:rPr lang="es-MX" sz="1800" i="1" dirty="0">
                <a:effectLst/>
                <a:latin typeface="Times New Roman" panose="02020603050405020304" pitchFamily="18" charset="0"/>
                <a:ea typeface="Times New Roman" panose="02020603050405020304" pitchFamily="18" charset="0"/>
              </a:rPr>
              <a:t> Tools?, </a:t>
            </a:r>
            <a:r>
              <a:rPr lang="es-MX" sz="1800" dirty="0">
                <a:effectLst/>
                <a:latin typeface="Times New Roman" panose="02020603050405020304" pitchFamily="18" charset="0"/>
                <a:ea typeface="Times New Roman" panose="02020603050405020304" pitchFamily="18" charset="0"/>
              </a:rPr>
              <a:t>http://pi.informatik.uni-siegen.de/</a:t>
            </a:r>
          </a:p>
          <a:p>
            <a:pPr lvl="1"/>
            <a:r>
              <a:rPr lang="es-MX" sz="1600" dirty="0">
                <a:effectLst/>
                <a:latin typeface="Times New Roman" panose="02020603050405020304" pitchFamily="18" charset="0"/>
                <a:ea typeface="Times New Roman" panose="02020603050405020304" pitchFamily="18" charset="0"/>
              </a:rPr>
              <a:t>[16] JUnit.org, http://junit.org/index.html [17] B. Boehm, </a:t>
            </a:r>
            <a:r>
              <a:rPr lang="es-MX" sz="1600" i="1" dirty="0" err="1">
                <a:effectLst/>
                <a:latin typeface="Times New Roman" panose="02020603050405020304" pitchFamily="18" charset="0"/>
                <a:ea typeface="Times New Roman" panose="02020603050405020304" pitchFamily="18" charset="0"/>
              </a:rPr>
              <a:t>Using</a:t>
            </a:r>
            <a:r>
              <a:rPr lang="es-MX" sz="1600" i="1" dirty="0">
                <a:effectLst/>
                <a:latin typeface="Times New Roman" panose="02020603050405020304" pitchFamily="18" charset="0"/>
                <a:ea typeface="Times New Roman" panose="02020603050405020304" pitchFamily="18" charset="0"/>
              </a:rPr>
              <a:t> </a:t>
            </a:r>
            <a:r>
              <a:rPr lang="es-MX" sz="1600" i="1" dirty="0" err="1">
                <a:effectLst/>
                <a:latin typeface="Times New Roman" panose="02020603050405020304" pitchFamily="18" charset="0"/>
                <a:ea typeface="Times New Roman" panose="02020603050405020304" pitchFamily="18" charset="0"/>
              </a:rPr>
              <a:t>Risk</a:t>
            </a:r>
            <a:r>
              <a:rPr lang="es-MX" sz="1600" i="1" dirty="0">
                <a:effectLst/>
                <a:latin typeface="Times New Roman" panose="02020603050405020304" pitchFamily="18" charset="0"/>
                <a:ea typeface="Times New Roman" panose="02020603050405020304" pitchFamily="18" charset="0"/>
              </a:rPr>
              <a:t> </a:t>
            </a:r>
            <a:r>
              <a:rPr lang="es-MX" sz="1600" i="1" dirty="0" err="1">
                <a:effectLst/>
                <a:latin typeface="Times New Roman" panose="02020603050405020304" pitchFamily="18" charset="0"/>
                <a:ea typeface="Times New Roman" panose="02020603050405020304" pitchFamily="18" charset="0"/>
              </a:rPr>
              <a:t>to</a:t>
            </a:r>
            <a:r>
              <a:rPr lang="es-MX" sz="1600" i="1" dirty="0">
                <a:effectLst/>
                <a:latin typeface="Times New Roman" panose="02020603050405020304" pitchFamily="18" charset="0"/>
                <a:ea typeface="Times New Roman" panose="02020603050405020304" pitchFamily="18" charset="0"/>
              </a:rPr>
              <a:t> Balance Agile and Plan-</a:t>
            </a:r>
            <a:r>
              <a:rPr lang="es-MX" sz="1600" i="1" dirty="0" err="1">
                <a:effectLst/>
                <a:latin typeface="Times New Roman" panose="02020603050405020304" pitchFamily="18" charset="0"/>
                <a:ea typeface="Times New Roman" panose="02020603050405020304" pitchFamily="18" charset="0"/>
              </a:rPr>
              <a:t>Driven</a:t>
            </a:r>
            <a:r>
              <a:rPr lang="es-MX" sz="1600" i="1" dirty="0">
                <a:effectLst/>
                <a:latin typeface="Times New Roman" panose="02020603050405020304" pitchFamily="18" charset="0"/>
                <a:ea typeface="Times New Roman" panose="02020603050405020304" pitchFamily="18" charset="0"/>
              </a:rPr>
              <a:t> </a:t>
            </a:r>
            <a:r>
              <a:rPr lang="es-MX" sz="1600" i="1" dirty="0" err="1">
                <a:effectLst/>
                <a:latin typeface="Times New Roman" panose="02020603050405020304" pitchFamily="18" charset="0"/>
                <a:ea typeface="Times New Roman" panose="02020603050405020304" pitchFamily="18" charset="0"/>
              </a:rPr>
              <a:t>Methods</a:t>
            </a:r>
            <a:r>
              <a:rPr lang="es-MX" sz="1600" dirty="0">
                <a:effectLst/>
                <a:latin typeface="Times New Roman" panose="02020603050405020304" pitchFamily="18" charset="0"/>
                <a:ea typeface="Times New Roman" panose="02020603050405020304" pitchFamily="18" charset="0"/>
              </a:rPr>
              <a:t>, IEEE </a:t>
            </a:r>
            <a:r>
              <a:rPr lang="es-MX" sz="1600" dirty="0" err="1">
                <a:effectLst/>
                <a:latin typeface="Times New Roman" panose="02020603050405020304" pitchFamily="18" charset="0"/>
                <a:ea typeface="Times New Roman" panose="02020603050405020304" pitchFamily="18" charset="0"/>
              </a:rPr>
              <a:t>Computer</a:t>
            </a:r>
            <a:r>
              <a:rPr lang="es-MX" sz="1600" dirty="0">
                <a:effectLst/>
                <a:latin typeface="Times New Roman" panose="02020603050405020304" pitchFamily="18" charset="0"/>
                <a:ea typeface="Times New Roman" panose="02020603050405020304" pitchFamily="18" charset="0"/>
              </a:rPr>
              <a:t>, junio - 2003</a:t>
            </a:r>
            <a:endParaRPr lang="es-MX" dirty="0"/>
          </a:p>
        </p:txBody>
      </p:sp>
    </p:spTree>
    <p:extLst>
      <p:ext uri="{BB962C8B-B14F-4D97-AF65-F5344CB8AC3E}">
        <p14:creationId xmlns:p14="http://schemas.microsoft.com/office/powerpoint/2010/main" val="71599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698A6-332D-4F7D-9D7F-464443DDBA4D}"/>
              </a:ext>
            </a:extLst>
          </p:cNvPr>
          <p:cNvSpPr>
            <a:spLocks noGrp="1"/>
          </p:cNvSpPr>
          <p:nvPr>
            <p:ph type="title"/>
          </p:nvPr>
        </p:nvSpPr>
        <p:spPr/>
        <p:txBody>
          <a:bodyPr/>
          <a:lstStyle/>
          <a:p>
            <a:r>
              <a:rPr lang="es-MX" dirty="0">
                <a:solidFill>
                  <a:schemeClr val="bg1"/>
                </a:solidFill>
              </a:rPr>
              <a:t>INTEGRANTES DEL EQUIPO</a:t>
            </a:r>
          </a:p>
        </p:txBody>
      </p:sp>
      <p:sp>
        <p:nvSpPr>
          <p:cNvPr id="3" name="Marcador de contenido 2">
            <a:extLst>
              <a:ext uri="{FF2B5EF4-FFF2-40B4-BE49-F238E27FC236}">
                <a16:creationId xmlns:a16="http://schemas.microsoft.com/office/drawing/2014/main" id="{52F4916E-CACA-4D39-AC6A-89D86F77AFFF}"/>
              </a:ext>
            </a:extLst>
          </p:cNvPr>
          <p:cNvSpPr>
            <a:spLocks noGrp="1"/>
          </p:cNvSpPr>
          <p:nvPr>
            <p:ph idx="1"/>
          </p:nvPr>
        </p:nvSpPr>
        <p:spPr>
          <a:xfrm>
            <a:off x="1294362" y="3107614"/>
            <a:ext cx="9603275" cy="3450613"/>
          </a:xfrm>
        </p:spPr>
        <p:txBody>
          <a:bodyPr/>
          <a:lstStyle/>
          <a:p>
            <a:r>
              <a:rPr lang="es-MX" dirty="0"/>
              <a:t>PABLO GARCÍA BRAVO</a:t>
            </a:r>
          </a:p>
          <a:p>
            <a:r>
              <a:rPr lang="es-MX" dirty="0"/>
              <a:t> RICARDO IGNACIO GUTIÉRREZ LEÓN</a:t>
            </a:r>
          </a:p>
          <a:p>
            <a:r>
              <a:rPr lang="es-MX" dirty="0"/>
              <a:t> ERICK NÚÑEZ GRAJALES</a:t>
            </a:r>
          </a:p>
          <a:p>
            <a:r>
              <a:rPr lang="es-MX" dirty="0"/>
              <a:t> JOSÉ CARLOS SOSA VEGA</a:t>
            </a:r>
            <a:endParaRPr lang="es-MX" dirty="0">
              <a:solidFill>
                <a:schemeClr val="bg1"/>
              </a:solidFill>
            </a:endParaRPr>
          </a:p>
        </p:txBody>
      </p:sp>
    </p:spTree>
    <p:extLst>
      <p:ext uri="{BB962C8B-B14F-4D97-AF65-F5344CB8AC3E}">
        <p14:creationId xmlns:p14="http://schemas.microsoft.com/office/powerpoint/2010/main" val="24892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84585-0B72-490D-9CB9-063AC35E8CE4}"/>
              </a:ext>
            </a:extLst>
          </p:cNvPr>
          <p:cNvSpPr>
            <a:spLocks noGrp="1"/>
          </p:cNvSpPr>
          <p:nvPr>
            <p:ph type="title"/>
          </p:nvPr>
        </p:nvSpPr>
        <p:spPr/>
        <p:txBody>
          <a:bodyPr/>
          <a:lstStyle/>
          <a:p>
            <a:r>
              <a:rPr lang="es-MX" dirty="0">
                <a:solidFill>
                  <a:schemeClr val="bg1"/>
                </a:solidFill>
              </a:rPr>
              <a:t>OBJETIVO DE LA INVESTIGACIÓN</a:t>
            </a:r>
          </a:p>
        </p:txBody>
      </p:sp>
      <p:sp>
        <p:nvSpPr>
          <p:cNvPr id="3" name="Marcador de contenido 2">
            <a:extLst>
              <a:ext uri="{FF2B5EF4-FFF2-40B4-BE49-F238E27FC236}">
                <a16:creationId xmlns:a16="http://schemas.microsoft.com/office/drawing/2014/main" id="{A170B40F-644F-43CD-BBCE-AC78C9ABDAC4}"/>
              </a:ext>
            </a:extLst>
          </p:cNvPr>
          <p:cNvSpPr>
            <a:spLocks noGrp="1"/>
          </p:cNvSpPr>
          <p:nvPr>
            <p:ph idx="1"/>
          </p:nvPr>
        </p:nvSpPr>
        <p:spPr/>
        <p:txBody>
          <a:bodyPr/>
          <a:lstStyle/>
          <a:p>
            <a:r>
              <a:rPr lang="es-MX" dirty="0"/>
              <a:t>S</a:t>
            </a:r>
            <a:r>
              <a:rPr lang="es-MX" dirty="0">
                <a:solidFill>
                  <a:schemeClr val="bg1"/>
                </a:solidFill>
              </a:rPr>
              <a:t>E PLANTEA QUE LOS MÉTODOS ÁGILES Y LOS TRADICIONALES NO SON ESTRICTAMENTE COMPETIDORES DIRECTOS. CADA UNO DE ELLOS TIENE SU PROPIO SEGMENTO DE APLICACIÓN O TERRENO Y PUEDEN SER USADOS EN PROYECTOS CON DIFERENTES CARACTERÍSTICAS.</a:t>
            </a:r>
          </a:p>
        </p:txBody>
      </p:sp>
    </p:spTree>
    <p:extLst>
      <p:ext uri="{BB962C8B-B14F-4D97-AF65-F5344CB8AC3E}">
        <p14:creationId xmlns:p14="http://schemas.microsoft.com/office/powerpoint/2010/main" val="37960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FC4CE-5CE9-4727-91B0-6E7ABA8D22E1}"/>
              </a:ext>
            </a:extLst>
          </p:cNvPr>
          <p:cNvSpPr>
            <a:spLocks noGrp="1"/>
          </p:cNvSpPr>
          <p:nvPr>
            <p:ph type="title"/>
          </p:nvPr>
        </p:nvSpPr>
        <p:spPr/>
        <p:txBody>
          <a:bodyPr/>
          <a:lstStyle/>
          <a:p>
            <a:r>
              <a:rPr lang="es-MX" dirty="0"/>
              <a:t>Í</a:t>
            </a:r>
            <a:r>
              <a:rPr lang="es-MX" dirty="0">
                <a:solidFill>
                  <a:schemeClr val="bg1"/>
                </a:solidFill>
              </a:rPr>
              <a:t>NDICE</a:t>
            </a:r>
          </a:p>
        </p:txBody>
      </p:sp>
      <p:sp>
        <p:nvSpPr>
          <p:cNvPr id="3" name="Marcador de contenido 2">
            <a:extLst>
              <a:ext uri="{FF2B5EF4-FFF2-40B4-BE49-F238E27FC236}">
                <a16:creationId xmlns:a16="http://schemas.microsoft.com/office/drawing/2014/main" id="{28E120FB-CCE8-43F4-8F4D-9695B1E58ECD}"/>
              </a:ext>
            </a:extLst>
          </p:cNvPr>
          <p:cNvSpPr>
            <a:spLocks noGrp="1"/>
          </p:cNvSpPr>
          <p:nvPr>
            <p:ph idx="1"/>
          </p:nvPr>
        </p:nvSpPr>
        <p:spPr>
          <a:xfrm>
            <a:off x="1458143" y="2504662"/>
            <a:ext cx="9792953" cy="4000558"/>
          </a:xfrm>
        </p:spPr>
        <p:txBody>
          <a:bodyPr>
            <a:normAutofit fontScale="92500" lnSpcReduction="20000"/>
          </a:bodyPr>
          <a:lstStyle/>
          <a:p>
            <a:r>
              <a:rPr lang="es-MX" dirty="0">
                <a:solidFill>
                  <a:schemeClr val="bg1"/>
                </a:solidFill>
              </a:rPr>
              <a:t>INTRODUCCIÓN</a:t>
            </a:r>
          </a:p>
          <a:p>
            <a:r>
              <a:rPr lang="es-MX" dirty="0"/>
              <a:t>REQUERIMIENTOS QUE CAMBIAN</a:t>
            </a:r>
          </a:p>
          <a:p>
            <a:r>
              <a:rPr lang="es-MX" dirty="0">
                <a:solidFill>
                  <a:schemeClr val="bg1"/>
                </a:solidFill>
              </a:rPr>
              <a:t>METODOLOGÍAS ACTUALES</a:t>
            </a:r>
            <a:br>
              <a:rPr lang="es-MX" dirty="0">
                <a:solidFill>
                  <a:schemeClr val="bg1"/>
                </a:solidFill>
              </a:rPr>
            </a:br>
            <a:r>
              <a:rPr lang="es-MX" dirty="0">
                <a:solidFill>
                  <a:schemeClr val="bg1"/>
                </a:solidFill>
              </a:rPr>
              <a:t>	</a:t>
            </a:r>
            <a:r>
              <a:rPr lang="es-MX" sz="1600" dirty="0">
                <a:solidFill>
                  <a:schemeClr val="bg1"/>
                </a:solidFill>
              </a:rPr>
              <a:t>MÉTODOS AGILES</a:t>
            </a:r>
          </a:p>
          <a:p>
            <a:pPr marL="914400" lvl="2" indent="0">
              <a:buNone/>
            </a:pPr>
            <a:r>
              <a:rPr lang="es-MX" dirty="0">
                <a:solidFill>
                  <a:schemeClr val="bg1"/>
                </a:solidFill>
              </a:rPr>
              <a:t>PRINCIPIOS DEL MANIFIESTO AGIL</a:t>
            </a:r>
          </a:p>
          <a:p>
            <a:pPr marL="914400" lvl="2" indent="0">
              <a:buNone/>
            </a:pPr>
            <a:r>
              <a:rPr lang="es-MX" dirty="0">
                <a:solidFill>
                  <a:schemeClr val="bg1"/>
                </a:solidFill>
              </a:rPr>
              <a:t>METODOLOGÍAS AGILES CONTRA TRAD</a:t>
            </a:r>
            <a:r>
              <a:rPr lang="es-MX" dirty="0"/>
              <a:t>ICIONALES</a:t>
            </a:r>
            <a:endParaRPr lang="es-MX" dirty="0">
              <a:solidFill>
                <a:schemeClr val="bg1"/>
              </a:solidFill>
            </a:endParaRPr>
          </a:p>
          <a:p>
            <a:r>
              <a:rPr lang="es-MX" dirty="0">
                <a:solidFill>
                  <a:schemeClr val="bg1"/>
                </a:solidFill>
              </a:rPr>
              <a:t>LIMITACIONES	</a:t>
            </a:r>
          </a:p>
          <a:p>
            <a:r>
              <a:rPr lang="es-MX" dirty="0">
                <a:solidFill>
                  <a:schemeClr val="bg1"/>
                </a:solidFill>
              </a:rPr>
              <a:t>APLICACIONES WEB Y METODOS AGILES</a:t>
            </a:r>
          </a:p>
          <a:p>
            <a:r>
              <a:rPr lang="es-MX" dirty="0"/>
              <a:t>CONCLUSIONES</a:t>
            </a:r>
            <a:endParaRPr lang="es-MX" dirty="0">
              <a:solidFill>
                <a:schemeClr val="bg1"/>
              </a:solidFill>
            </a:endParaRPr>
          </a:p>
          <a:p>
            <a:r>
              <a:rPr lang="es-MX" dirty="0">
                <a:solidFill>
                  <a:schemeClr val="bg1"/>
                </a:solidFill>
              </a:rPr>
              <a:t>REFERENCIAS</a:t>
            </a:r>
          </a:p>
          <a:p>
            <a:endParaRPr lang="es-MX" dirty="0">
              <a:solidFill>
                <a:schemeClr val="bg1"/>
              </a:solidFill>
            </a:endParaRPr>
          </a:p>
        </p:txBody>
      </p:sp>
    </p:spTree>
    <p:extLst>
      <p:ext uri="{BB962C8B-B14F-4D97-AF65-F5344CB8AC3E}">
        <p14:creationId xmlns:p14="http://schemas.microsoft.com/office/powerpoint/2010/main" val="159567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a:solidFill>
                  <a:schemeClr val="bg1"/>
                </a:solidFill>
              </a:rPr>
              <a:t>INTRODUCCIÓN</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r>
              <a:rPr lang="es-MX" dirty="0">
                <a:solidFill>
                  <a:schemeClr val="bg1"/>
                </a:solidFill>
              </a:rPr>
              <a:t>Debido a las actuales características del entorno y convergencia hacia Internet, la forma tradicional de abordar un proyecto de desarrollo de software ha cambiado, principalmente porque hoy se debe considerar la evolución de los requerimientos a través de todo el ciclo de vida. Los Procesos Ágiles de desarrollo de software tratan de resolver este problema.</a:t>
            </a:r>
          </a:p>
        </p:txBody>
      </p:sp>
    </p:spTree>
    <p:extLst>
      <p:ext uri="{BB962C8B-B14F-4D97-AF65-F5344CB8AC3E}">
        <p14:creationId xmlns:p14="http://schemas.microsoft.com/office/powerpoint/2010/main" val="414913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4E671-7A77-4FEA-9F48-E086815B7FDF}"/>
              </a:ext>
            </a:extLst>
          </p:cNvPr>
          <p:cNvSpPr>
            <a:spLocks noGrp="1"/>
          </p:cNvSpPr>
          <p:nvPr>
            <p:ph type="title"/>
          </p:nvPr>
        </p:nvSpPr>
        <p:spPr/>
        <p:txBody>
          <a:bodyPr/>
          <a:lstStyle/>
          <a:p>
            <a:r>
              <a:rPr lang="es-MX" dirty="0"/>
              <a:t>Requerimientos que cambian</a:t>
            </a:r>
          </a:p>
        </p:txBody>
      </p:sp>
      <p:sp>
        <p:nvSpPr>
          <p:cNvPr id="3" name="Marcador de contenido 2">
            <a:extLst>
              <a:ext uri="{FF2B5EF4-FFF2-40B4-BE49-F238E27FC236}">
                <a16:creationId xmlns:a16="http://schemas.microsoft.com/office/drawing/2014/main" id="{D71AB249-0706-4967-8567-5F2930812111}"/>
              </a:ext>
            </a:extLst>
          </p:cNvPr>
          <p:cNvSpPr>
            <a:spLocks noGrp="1"/>
          </p:cNvSpPr>
          <p:nvPr>
            <p:ph idx="1"/>
          </p:nvPr>
        </p:nvSpPr>
        <p:spPr/>
        <p:txBody>
          <a:bodyPr/>
          <a:lstStyle/>
          <a:p>
            <a:r>
              <a:rPr lang="es-MX" dirty="0"/>
              <a:t>Los requerimientos conforman los fundamentos de un sistema de software dirigen su proceso de desarrollo. Los requerimientos funcionales indican lo que el sistema debe hacer, requerimientos de datos indican qué debe almacenar y requerimientos de calidad indican cómo se debe desempeñar.</a:t>
            </a:r>
          </a:p>
        </p:txBody>
      </p:sp>
    </p:spTree>
    <p:extLst>
      <p:ext uri="{BB962C8B-B14F-4D97-AF65-F5344CB8AC3E}">
        <p14:creationId xmlns:p14="http://schemas.microsoft.com/office/powerpoint/2010/main" val="84798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E8F9D-2C1B-43B9-9151-CA359995E9F9}"/>
              </a:ext>
            </a:extLst>
          </p:cNvPr>
          <p:cNvSpPr>
            <a:spLocks noGrp="1"/>
          </p:cNvSpPr>
          <p:nvPr>
            <p:ph type="title"/>
          </p:nvPr>
        </p:nvSpPr>
        <p:spPr/>
        <p:txBody>
          <a:bodyPr/>
          <a:lstStyle/>
          <a:p>
            <a:endParaRPr lang="es-MX" dirty="0"/>
          </a:p>
        </p:txBody>
      </p:sp>
      <p:sp>
        <p:nvSpPr>
          <p:cNvPr id="6" name="Marcador de contenido 2">
            <a:extLst>
              <a:ext uri="{FF2B5EF4-FFF2-40B4-BE49-F238E27FC236}">
                <a16:creationId xmlns:a16="http://schemas.microsoft.com/office/drawing/2014/main" id="{8D755BA3-EC11-4CF3-B6B3-C4A0368546E5}"/>
              </a:ext>
            </a:extLst>
          </p:cNvPr>
          <p:cNvSpPr>
            <a:spLocks noGrp="1"/>
          </p:cNvSpPr>
          <p:nvPr>
            <p:ph idx="1"/>
          </p:nvPr>
        </p:nvSpPr>
        <p:spPr>
          <a:xfrm>
            <a:off x="1458913" y="1871500"/>
            <a:ext cx="9602787" cy="4634075"/>
          </a:xfrm>
        </p:spPr>
        <p:txBody>
          <a:bodyPr/>
          <a:lstStyle/>
          <a:p>
            <a:r>
              <a:rPr lang="es-MX" dirty="0"/>
              <a:t>Actualmente se puede observar un amplio espectro de diferentes formas de abordar un proceso de desarrollo de software, en cuyos extremos destacan por un lado los conservadores y formalistas, quienes se apegan a un proceso de desarrollo tradicional bien planificado, haciendo énfasis en los detalles para asegurar la calidad de los productos de software, aspirando a niveles de control y repetición. Y en el otro extremo el “</a:t>
            </a:r>
            <a:r>
              <a:rPr lang="es-MX" dirty="0" err="1"/>
              <a:t>manifesto</a:t>
            </a:r>
            <a:r>
              <a:rPr lang="es-MX" dirty="0"/>
              <a:t> </a:t>
            </a:r>
            <a:r>
              <a:rPr lang="es-MX" dirty="0" err="1"/>
              <a:t>foragile</a:t>
            </a:r>
            <a:r>
              <a:rPr lang="es-MX" dirty="0"/>
              <a:t> software </a:t>
            </a:r>
            <a:r>
              <a:rPr lang="es-MX" dirty="0" err="1"/>
              <a:t>development</a:t>
            </a:r>
            <a:r>
              <a:rPr lang="es-MX" dirty="0"/>
              <a:t>” [1] que valora más las respuestas a los cambios, a través del uso de fuertes interacciones con usuarios, que el seguimiento estricto a una planificación. </a:t>
            </a:r>
          </a:p>
        </p:txBody>
      </p:sp>
    </p:spTree>
    <p:extLst>
      <p:ext uri="{BB962C8B-B14F-4D97-AF65-F5344CB8AC3E}">
        <p14:creationId xmlns:p14="http://schemas.microsoft.com/office/powerpoint/2010/main" val="254193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0DD14-D451-483C-B159-ECBFFF1E7FF0}"/>
              </a:ext>
            </a:extLst>
          </p:cNvPr>
          <p:cNvSpPr>
            <a:spLocks noGrp="1"/>
          </p:cNvSpPr>
          <p:nvPr>
            <p:ph type="title"/>
          </p:nvPr>
        </p:nvSpPr>
        <p:spPr/>
        <p:txBody>
          <a:bodyPr/>
          <a:lstStyle/>
          <a:p>
            <a:r>
              <a:rPr lang="es-MX" dirty="0"/>
              <a:t>Las metodologías actuales</a:t>
            </a:r>
            <a:br>
              <a:rPr lang="es-MX" dirty="0"/>
            </a:br>
            <a:endParaRPr lang="es-MX" dirty="0"/>
          </a:p>
        </p:txBody>
      </p:sp>
      <p:sp>
        <p:nvSpPr>
          <p:cNvPr id="3" name="Marcador de contenido 2">
            <a:extLst>
              <a:ext uri="{FF2B5EF4-FFF2-40B4-BE49-F238E27FC236}">
                <a16:creationId xmlns:a16="http://schemas.microsoft.com/office/drawing/2014/main" id="{EBD36E3F-C33F-424B-92AF-B4B1EA5D7712}"/>
              </a:ext>
            </a:extLst>
          </p:cNvPr>
          <p:cNvSpPr>
            <a:spLocks noGrp="1"/>
          </p:cNvSpPr>
          <p:nvPr>
            <p:ph idx="1"/>
          </p:nvPr>
        </p:nvSpPr>
        <p:spPr/>
        <p:txBody>
          <a:bodyPr>
            <a:normAutofit/>
          </a:bodyPr>
          <a:lstStyle/>
          <a:p>
            <a:r>
              <a:rPr lang="es-MX" dirty="0"/>
              <a:t>Para las metodologías de desarrollo de software en general se han planteado tres puntos claves [20]:</a:t>
            </a:r>
          </a:p>
          <a:p>
            <a:r>
              <a:rPr lang="es-MX" dirty="0"/>
              <a:t>•	El propósito de las metodologías de desarrollo de software es mitigar los riesgos inherentes a un proyecto.</a:t>
            </a:r>
          </a:p>
          <a:p>
            <a:r>
              <a:rPr lang="es-MX" dirty="0"/>
              <a:t>•	El propósito de las metodologías de administración de requerimientos es mitigar los riesgos relativos a los requerimientos de un proyecto.</a:t>
            </a:r>
          </a:p>
          <a:p>
            <a:r>
              <a:rPr lang="es-MX" dirty="0"/>
              <a:t>•	Ninguna metodología se ajusta perfectamente a todos los proyectos.</a:t>
            </a:r>
          </a:p>
          <a:p>
            <a:endParaRPr lang="es-MX" dirty="0"/>
          </a:p>
        </p:txBody>
      </p:sp>
    </p:spTree>
    <p:extLst>
      <p:ext uri="{BB962C8B-B14F-4D97-AF65-F5344CB8AC3E}">
        <p14:creationId xmlns:p14="http://schemas.microsoft.com/office/powerpoint/2010/main" val="378426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92951-0762-4DBA-966B-ECB278B535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0EAD634-6CDA-413F-A603-D02280249F6E}"/>
              </a:ext>
            </a:extLst>
          </p:cNvPr>
          <p:cNvSpPr>
            <a:spLocks noGrp="1"/>
          </p:cNvSpPr>
          <p:nvPr>
            <p:ph idx="1"/>
          </p:nvPr>
        </p:nvSpPr>
        <p:spPr/>
        <p:txBody>
          <a:bodyPr/>
          <a:lstStyle/>
          <a:p>
            <a:r>
              <a:rPr lang="es-MX" dirty="0"/>
              <a:t>Las metodologías entendidas como un conjunto de procesos y herramientas para el desarrollo de sistemas de Información han tenido una evolución creciente desde la aparición de los conceptos de Ingeniería de Software.</a:t>
            </a:r>
          </a:p>
          <a:p>
            <a:r>
              <a:rPr lang="es-MX" dirty="0"/>
              <a:t>En este contexto hoy en día hay una fuerte disputa entre los métodos más tradicionales y el emergente movimiento ágil.</a:t>
            </a:r>
          </a:p>
          <a:p>
            <a:endParaRPr lang="es-MX" dirty="0"/>
          </a:p>
        </p:txBody>
      </p:sp>
    </p:spTree>
    <p:extLst>
      <p:ext uri="{BB962C8B-B14F-4D97-AF65-F5344CB8AC3E}">
        <p14:creationId xmlns:p14="http://schemas.microsoft.com/office/powerpoint/2010/main" val="1347870420"/>
      </p:ext>
    </p:extLst>
  </p:cSld>
  <p:clrMapOvr>
    <a:masterClrMapping/>
  </p:clrMapOvr>
</p:sld>
</file>

<file path=ppt/theme/theme1.xml><?xml version="1.0" encoding="utf-8"?>
<a:theme xmlns:a="http://schemas.openxmlformats.org/drawingml/2006/main" name="Galerí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f544712f-e2fd-4b89-8f8a-8ed2a1d1a80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5D06F66BD22B408C159F016E7940E0" ma:contentTypeVersion="3" ma:contentTypeDescription="Create a new document." ma:contentTypeScope="" ma:versionID="0b71ffc9799803e8cdc4db6ff075196d">
  <xsd:schema xmlns:xsd="http://www.w3.org/2001/XMLSchema" xmlns:xs="http://www.w3.org/2001/XMLSchema" xmlns:p="http://schemas.microsoft.com/office/2006/metadata/properties" xmlns:ns2="f544712f-e2fd-4b89-8f8a-8ed2a1d1a80e" targetNamespace="http://schemas.microsoft.com/office/2006/metadata/properties" ma:root="true" ma:fieldsID="a9720c287fd463596e8a32848ea4bfc4" ns2:_="">
    <xsd:import namespace="f544712f-e2fd-4b89-8f8a-8ed2a1d1a80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44712f-e2fd-4b89-8f8a-8ed2a1d1a80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8E590E-3A3C-491D-9FAA-FC6FC8BE7EBE}">
  <ds:schemaRefs>
    <ds:schemaRef ds:uri="http://schemas.microsoft.com/office/2006/metadata/properties"/>
    <ds:schemaRef ds:uri="http://schemas.microsoft.com/office/infopath/2007/PartnerControls"/>
    <ds:schemaRef ds:uri="f544712f-e2fd-4b89-8f8a-8ed2a1d1a80e"/>
  </ds:schemaRefs>
</ds:datastoreItem>
</file>

<file path=customXml/itemProps2.xml><?xml version="1.0" encoding="utf-8"?>
<ds:datastoreItem xmlns:ds="http://schemas.openxmlformats.org/officeDocument/2006/customXml" ds:itemID="{597785D5-0B09-4ECD-B399-9A5DA6BC44ED}">
  <ds:schemaRefs>
    <ds:schemaRef ds:uri="http://schemas.microsoft.com/sharepoint/v3/contenttype/forms"/>
  </ds:schemaRefs>
</ds:datastoreItem>
</file>

<file path=customXml/itemProps3.xml><?xml version="1.0" encoding="utf-8"?>
<ds:datastoreItem xmlns:ds="http://schemas.openxmlformats.org/officeDocument/2006/customXml" ds:itemID="{4D29D1D6-6057-40A8-9316-BB81DBA64A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44712f-e2fd-4b89-8f8a-8ed2a1d1a8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1311</TotalTime>
  <Words>1509</Words>
  <Application>Microsoft Office PowerPoint</Application>
  <PresentationFormat>Panorámica</PresentationFormat>
  <Paragraphs>72</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Copperplate Gothic Bold</vt:lpstr>
      <vt:lpstr>Copperplate Gothic Light</vt:lpstr>
      <vt:lpstr>Gill Sans MT</vt:lpstr>
      <vt:lpstr>Times New Roman</vt:lpstr>
      <vt:lpstr>Galería</vt:lpstr>
      <vt:lpstr>Procesos Agiles en desarrollo de aplicaciones web</vt:lpstr>
      <vt:lpstr>INTEGRANTES DEL EQUIPO</vt:lpstr>
      <vt:lpstr>OBJETIVO DE LA INVESTIGACIÓN</vt:lpstr>
      <vt:lpstr>ÍNDICE</vt:lpstr>
      <vt:lpstr>INTRODUCCIÓN</vt:lpstr>
      <vt:lpstr>Requerimientos que cambian</vt:lpstr>
      <vt:lpstr>Presentación de PowerPoint</vt:lpstr>
      <vt:lpstr>Las metodologías actuales </vt:lpstr>
      <vt:lpstr>Presentación de PowerPoint</vt:lpstr>
      <vt:lpstr>Métodos agiles</vt:lpstr>
      <vt:lpstr>Principios del manifiesto ágil</vt:lpstr>
      <vt:lpstr>Metodologías agiles contra tradicionales</vt:lpstr>
      <vt:lpstr>LIMITACIONES</vt:lpstr>
      <vt:lpstr>Aplicaciones web y métodos agiles</vt:lpstr>
      <vt:lpstr>Presentación de PowerPoint</vt:lpstr>
      <vt:lpstr>Conclusiones</vt:lpstr>
      <vt:lpstr>REFERENCIAS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ESCOLAR AVANTY</dc:title>
  <dc:creator>YEINY ROMERO - HERNANDEZ</dc:creator>
  <cp:lastModifiedBy>Pablo García</cp:lastModifiedBy>
  <cp:revision>40</cp:revision>
  <dcterms:created xsi:type="dcterms:W3CDTF">2021-04-08T20:09:01Z</dcterms:created>
  <dcterms:modified xsi:type="dcterms:W3CDTF">2021-11-27T22:48:18Z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0x010100D05D06F66BD22B408C159F016E7940E0</vt:lpwstr>
  </property>
</Properties>
</file>