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8" r:id="rId8"/>
    <p:sldId id="271" r:id="rId9"/>
    <p:sldId id="272" r:id="rId10"/>
    <p:sldId id="274" r:id="rId11"/>
    <p:sldId id="275" r:id="rId12"/>
    <p:sldId id="276" r:id="rId13"/>
    <p:sldId id="277" r:id="rId14"/>
    <p:sldId id="266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30" y="10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4800"/>
            <a:ext cx="8951437" cy="235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30"/>
              </a:lnSpc>
            </a:pPr>
            <a:r>
              <a:rPr lang="en-US" sz="10735">
                <a:solidFill>
                  <a:srgbClr val="000000"/>
                </a:solidFill>
                <a:latin typeface="Karnchang"/>
              </a:rPr>
              <a:t>Presentasi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41685"/>
            <a:ext cx="9725747" cy="1227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0"/>
              </a:lnSpc>
            </a:pPr>
            <a:r>
              <a:rPr lang="en-US" sz="5098" dirty="0" err="1">
                <a:solidFill>
                  <a:srgbClr val="000000"/>
                </a:solidFill>
                <a:latin typeface="Karnchang Bold"/>
              </a:rPr>
              <a:t>Sistem</a:t>
            </a:r>
            <a:r>
              <a:rPr lang="en-US" sz="5098" dirty="0">
                <a:solidFill>
                  <a:srgbClr val="000000"/>
                </a:solidFill>
                <a:latin typeface="Karnchang Bold"/>
              </a:rPr>
              <a:t> Inventory Elektronik  </a:t>
            </a:r>
          </a:p>
          <a:p>
            <a:pPr algn="l">
              <a:lnSpc>
                <a:spcPts val="4690"/>
              </a:lnSpc>
            </a:pPr>
            <a:endParaRPr lang="en-US" sz="5098" dirty="0">
              <a:solidFill>
                <a:srgbClr val="000000"/>
              </a:solidFill>
              <a:latin typeface="Karnchang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8518617"/>
            <a:ext cx="7644346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</a:rPr>
              <a:t>Universitas Putera Batam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477375"/>
            <a:ext cx="5544493" cy="1400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Karnchang Bold"/>
              </a:rPr>
              <a:t>Ricardo Lim</a:t>
            </a:r>
          </a:p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Karnchang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id="7" name="Group 7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D94A-4DDF-0D96-C537-4573DE67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FADD40C-B938-E384-1323-CC2B8CDB0D0A}"/>
              </a:ext>
            </a:extLst>
          </p:cNvPr>
          <p:cNvGrpSpPr/>
          <p:nvPr/>
        </p:nvGrpSpPr>
        <p:grpSpPr>
          <a:xfrm>
            <a:off x="823533" y="452866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FAB0AEA-97BC-0860-2846-7ED5C58A5C7C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89FD1FA-9B35-9C4C-C846-80FBDF1F63BD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A16B622-3FFC-CD36-C57D-71CAE7B4124B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988E135-2E9D-33B0-504E-2D914ABC1B4D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94FBD07-2857-DC54-5505-C5D8C4035EDB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5AA1952-D1DD-873C-5F4F-31A0DF9A1F9A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65A91D17-5C31-1AED-918D-D8329C7369A8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D6CB882C-8CD5-5D98-7DE7-B50A6659D6CB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F83672F4-38C8-3932-376F-5C54FDDDADDC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4CBC05FD-F306-F068-0AB2-FA22DDE60CF7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9FAB2EE2-0B8E-04DD-7225-A145243A4823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7B5E537D-8A60-AFA4-3092-CFBD581A040D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0B7164E4-66BC-BFA3-91BA-D96631E274EC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C368A40E-2233-295E-8C3A-3BFF33207EE4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2195E43-0E5D-1A62-A5A5-B45F11F29A97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AB95E7A9-752E-E95B-BDDA-1D36F9907F5A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FFCDD7D4-4A4F-010F-DB61-45EB4E06346C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C01F3276-C70E-89D6-638F-C52F6081B476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052D3617-14FB-5577-D54F-3D1B18E5E710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D717E91C-F338-99FD-D96F-8E24D3483C4C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BEC8B6DD-4B86-CA6E-342D-EE5A351FC081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B174E0FD-740D-F266-D89C-E816474BE900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25176C88-0DF2-8F4D-8C07-E42E116C104A}"/>
              </a:ext>
            </a:extLst>
          </p:cNvPr>
          <p:cNvSpPr txBox="1"/>
          <p:nvPr/>
        </p:nvSpPr>
        <p:spPr>
          <a:xfrm>
            <a:off x="5081774" y="794266"/>
            <a:ext cx="84818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4400" b="1" dirty="0"/>
              <a:t>SWOT </a:t>
            </a:r>
            <a:r>
              <a:rPr lang="en-ID" sz="4400" b="1" dirty="0" err="1"/>
              <a:t>Sistem</a:t>
            </a:r>
            <a:r>
              <a:rPr lang="en-ID" sz="4400" b="1" dirty="0"/>
              <a:t> Inventory Elektronik</a:t>
            </a:r>
            <a:endParaRPr lang="en-ID" sz="4400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7864149-EC54-DA67-A1B6-4C35A5649563}"/>
              </a:ext>
            </a:extLst>
          </p:cNvPr>
          <p:cNvSpPr txBox="1"/>
          <p:nvPr/>
        </p:nvSpPr>
        <p:spPr>
          <a:xfrm>
            <a:off x="1752600" y="2032540"/>
            <a:ext cx="13582852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D" sz="4400" b="1" dirty="0"/>
              <a:t>Strengths (</a:t>
            </a:r>
            <a:r>
              <a:rPr lang="en-ID" sz="4400" b="1" dirty="0" err="1"/>
              <a:t>Kekuatan</a:t>
            </a:r>
            <a:r>
              <a:rPr lang="en-ID" sz="44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Memudahkan</a:t>
            </a:r>
            <a:r>
              <a:rPr lang="en-ID" sz="4400" dirty="0"/>
              <a:t> tracking </a:t>
            </a:r>
            <a:r>
              <a:rPr lang="en-ID" sz="4400" dirty="0" err="1"/>
              <a:t>stok</a:t>
            </a:r>
            <a:r>
              <a:rPr lang="en-ID" sz="4400" dirty="0"/>
              <a:t> </a:t>
            </a:r>
            <a:r>
              <a:rPr lang="en-ID" sz="4400" dirty="0" err="1"/>
              <a:t>barang</a:t>
            </a:r>
            <a:r>
              <a:rPr lang="en-ID" sz="4400" dirty="0"/>
              <a:t> </a:t>
            </a:r>
            <a:r>
              <a:rPr lang="en-ID" sz="4400" dirty="0" err="1"/>
              <a:t>secara</a:t>
            </a:r>
            <a:r>
              <a:rPr lang="en-ID" sz="4400" dirty="0"/>
              <a:t>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Mengurangi</a:t>
            </a:r>
            <a:r>
              <a:rPr lang="en-ID" sz="4400" dirty="0"/>
              <a:t> human error </a:t>
            </a:r>
            <a:r>
              <a:rPr lang="en-ID" sz="4400" dirty="0" err="1"/>
              <a:t>dalam</a:t>
            </a:r>
            <a:r>
              <a:rPr lang="en-ID" sz="4400" dirty="0"/>
              <a:t> </a:t>
            </a:r>
            <a:r>
              <a:rPr lang="en-ID" sz="4400" dirty="0" err="1"/>
              <a:t>pencatatan</a:t>
            </a:r>
            <a:r>
              <a:rPr lang="en-ID" sz="4400" dirty="0"/>
              <a:t> </a:t>
            </a:r>
            <a:r>
              <a:rPr lang="en-ID" sz="4400" dirty="0" err="1"/>
              <a:t>stok</a:t>
            </a:r>
            <a:r>
              <a:rPr lang="en-ID" sz="4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/>
              <a:t>Database </a:t>
            </a:r>
            <a:r>
              <a:rPr lang="en-ID" sz="4400" dirty="0" err="1"/>
              <a:t>relasional</a:t>
            </a:r>
            <a:r>
              <a:rPr lang="en-ID" sz="4400" dirty="0"/>
              <a:t> yang </a:t>
            </a:r>
            <a:r>
              <a:rPr lang="en-ID" sz="4400" dirty="0" err="1"/>
              <a:t>sudah</a:t>
            </a:r>
            <a:r>
              <a:rPr lang="en-ID" sz="4400" dirty="0"/>
              <a:t> </a:t>
            </a:r>
            <a:r>
              <a:rPr lang="en-ID" sz="4400" dirty="0" err="1"/>
              <a:t>cukup</a:t>
            </a:r>
            <a:r>
              <a:rPr lang="en-ID" sz="4400" dirty="0"/>
              <a:t> </a:t>
            </a:r>
            <a:r>
              <a:rPr lang="en-ID" sz="4400" dirty="0" err="1"/>
              <a:t>lengkap</a:t>
            </a:r>
            <a:r>
              <a:rPr lang="en-ID" sz="4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/>
              <a:t>Proses </a:t>
            </a:r>
            <a:r>
              <a:rPr lang="en-ID" sz="4400" dirty="0" err="1"/>
              <a:t>transaksi</a:t>
            </a:r>
            <a:r>
              <a:rPr lang="en-ID" sz="4400" dirty="0"/>
              <a:t> dan order </a:t>
            </a:r>
            <a:r>
              <a:rPr lang="en-ID" sz="4400" dirty="0" err="1"/>
              <a:t>sudah</a:t>
            </a:r>
            <a:r>
              <a:rPr lang="en-ID" sz="4400" dirty="0"/>
              <a:t> </a:t>
            </a:r>
            <a:r>
              <a:rPr lang="en-ID" sz="4400" dirty="0" err="1"/>
              <a:t>terdefinisi</a:t>
            </a:r>
            <a:r>
              <a:rPr lang="en-ID" sz="4400" dirty="0"/>
              <a:t>.</a:t>
            </a:r>
          </a:p>
          <a:p>
            <a:pPr marL="742950" indent="-742950" algn="just">
              <a:buFont typeface="Arial" panose="020B0604020202020204" pitchFamily="34" charset="0"/>
              <a:buChar char="•"/>
            </a:pPr>
            <a:endParaRPr lang="en-ID" sz="4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6080D8E8-80E0-4448-4CCE-78E4ACDBD764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5F050F1-4548-2721-6D13-9672920C8AA0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B7F5CBE-0F5F-FD04-29DC-F500B4BF4DE3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8C7ED7C0-F270-EB76-07F8-19DC56D25B96}"/>
              </a:ext>
            </a:extLst>
          </p:cNvPr>
          <p:cNvSpPr txBox="1"/>
          <p:nvPr/>
        </p:nvSpPr>
        <p:spPr>
          <a:xfrm>
            <a:off x="15621459" y="349050"/>
            <a:ext cx="216830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10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1B781147-3F0A-CE29-A5A8-000708E80F43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B7721D1-4D47-68FD-D93B-CEA6F6E3F3E1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A78EC497-33D5-5114-8B1A-3AC32E9CE9CC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CE8A05BD-B9B3-4014-F63A-36B1F5DA2D34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</p:spTree>
    <p:extLst>
      <p:ext uri="{BB962C8B-B14F-4D97-AF65-F5344CB8AC3E}">
        <p14:creationId xmlns:p14="http://schemas.microsoft.com/office/powerpoint/2010/main" val="276863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6A17-3C1A-0FD8-79AC-2410AFC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88E1686-2336-00CF-F369-2071345FFDD9}"/>
              </a:ext>
            </a:extLst>
          </p:cNvPr>
          <p:cNvGrpSpPr/>
          <p:nvPr/>
        </p:nvGrpSpPr>
        <p:grpSpPr>
          <a:xfrm>
            <a:off x="823533" y="452866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22E8717-AEFB-0D60-1037-E6DFFB537668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3F1104E-BDF1-86F0-8BD4-0F4C4F3AFD92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90EE041-5496-C5EE-0298-E4D70C8E5189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C85912A-48B0-0B6F-6A72-493657889557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AAE80826-75DB-1966-7850-A9B36483DC6F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598F5CB-2758-7B32-678E-1F2CCB91A4AD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8FE0B0B7-9966-C7DA-9265-67C5035413C2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FDBE559-6180-D61C-05D9-3BF18946212C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E800B5D-231F-1B26-612D-778F2F963A0B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0BEF26E2-E919-53BE-84DA-B51008A507CC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55424DA6-34DC-E283-AAF5-AA6100E33B08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04195895-075D-2253-49C6-2FFA49FF65E2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49677CC-73EA-5FC0-9C90-9E0308A1EFC6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478FDF52-DA51-AEE8-F568-BDA826E002C2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5021D93-0B3E-4D65-8868-1FEC6B58D41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C39420ED-625B-5BDB-CDD4-78334A18297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538B1C7C-2E13-445D-6CB7-43B3FF9FB204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E4B31187-4751-9B2E-D720-2AFAAB7E9AB9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E8F50011-3F66-F4B2-6DE1-FCDE561DF425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A901D068-28FC-8163-45E1-53866E3CB679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86742528-75EF-0E12-D3B0-13A1976F521C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6FFA1CF8-5C56-FC88-5E47-A331F6D696B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577F3D0E-E561-B60F-D285-B12A52130C50}"/>
              </a:ext>
            </a:extLst>
          </p:cNvPr>
          <p:cNvSpPr txBox="1"/>
          <p:nvPr/>
        </p:nvSpPr>
        <p:spPr>
          <a:xfrm>
            <a:off x="5081774" y="794266"/>
            <a:ext cx="84818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4400" b="1" dirty="0"/>
              <a:t>SWOT </a:t>
            </a:r>
            <a:r>
              <a:rPr lang="en-ID" sz="4400" b="1" dirty="0" err="1"/>
              <a:t>Sistem</a:t>
            </a:r>
            <a:r>
              <a:rPr lang="en-ID" sz="4400" b="1" dirty="0"/>
              <a:t> Inventory Elektronik</a:t>
            </a:r>
            <a:endParaRPr lang="en-ID" sz="4400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085E03A-87D5-B051-9866-3C68517D4921}"/>
              </a:ext>
            </a:extLst>
          </p:cNvPr>
          <p:cNvSpPr txBox="1"/>
          <p:nvPr/>
        </p:nvSpPr>
        <p:spPr>
          <a:xfrm>
            <a:off x="1752600" y="2032540"/>
            <a:ext cx="13582852" cy="357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D" sz="4400" b="1" dirty="0"/>
              <a:t>Weaknesses (</a:t>
            </a:r>
            <a:r>
              <a:rPr lang="en-ID" sz="4400" b="1" dirty="0" err="1"/>
              <a:t>Kelemahan</a:t>
            </a:r>
            <a:r>
              <a:rPr lang="en-ID" sz="44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/>
              <a:t>Tidak </a:t>
            </a:r>
            <a:r>
              <a:rPr lang="en-ID" sz="4400" dirty="0" err="1"/>
              <a:t>ada</a:t>
            </a:r>
            <a:r>
              <a:rPr lang="en-ID" sz="4400" dirty="0"/>
              <a:t> </a:t>
            </a:r>
            <a:r>
              <a:rPr lang="en-ID" sz="4400" dirty="0" err="1"/>
              <a:t>tabel</a:t>
            </a:r>
            <a:r>
              <a:rPr lang="en-ID" sz="4400" dirty="0"/>
              <a:t> </a:t>
            </a:r>
            <a:r>
              <a:rPr lang="en-ID" sz="4400" dirty="0" err="1"/>
              <a:t>histori</a:t>
            </a:r>
            <a:r>
              <a:rPr lang="en-ID" sz="4400" dirty="0"/>
              <a:t> </a:t>
            </a:r>
            <a:r>
              <a:rPr lang="en-ID" sz="4400" dirty="0" err="1"/>
              <a:t>stok</a:t>
            </a:r>
            <a:r>
              <a:rPr lang="en-ID" sz="4400" dirty="0"/>
              <a:t> (return, expired, adjustment).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/>
              <a:t>Belum </a:t>
            </a:r>
            <a:r>
              <a:rPr lang="en-ID" sz="4400" dirty="0" err="1"/>
              <a:t>ada</a:t>
            </a:r>
            <a:r>
              <a:rPr lang="en-ID" sz="4400" dirty="0"/>
              <a:t> </a:t>
            </a:r>
            <a:r>
              <a:rPr lang="en-ID" sz="4400" dirty="0" err="1"/>
              <a:t>sistem</a:t>
            </a:r>
            <a:r>
              <a:rPr lang="en-ID" sz="4400" dirty="0"/>
              <a:t> </a:t>
            </a:r>
            <a:r>
              <a:rPr lang="en-ID" sz="4400" dirty="0" err="1"/>
              <a:t>notifikasi</a:t>
            </a:r>
            <a:r>
              <a:rPr lang="en-ID" sz="4400" dirty="0"/>
              <a:t> </a:t>
            </a:r>
            <a:r>
              <a:rPr lang="en-ID" sz="4400" dirty="0" err="1"/>
              <a:t>stok</a:t>
            </a:r>
            <a:r>
              <a:rPr lang="en-ID" sz="4400" dirty="0"/>
              <a:t> minimum.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Relasi</a:t>
            </a:r>
            <a:r>
              <a:rPr lang="en-ID" sz="4400" dirty="0"/>
              <a:t> </a:t>
            </a:r>
            <a:r>
              <a:rPr lang="en-ID" sz="4400" dirty="0" err="1"/>
              <a:t>antar</a:t>
            </a:r>
            <a:r>
              <a:rPr lang="en-ID" sz="4400" dirty="0"/>
              <a:t> </a:t>
            </a:r>
            <a:r>
              <a:rPr lang="en-ID" sz="4400" dirty="0" err="1"/>
              <a:t>tabel</a:t>
            </a:r>
            <a:r>
              <a:rPr lang="en-ID" sz="4400" dirty="0"/>
              <a:t> </a:t>
            </a:r>
            <a:r>
              <a:rPr lang="en-ID" sz="4400" dirty="0" err="1"/>
              <a:t>perlu</a:t>
            </a:r>
            <a:r>
              <a:rPr lang="en-ID" sz="4400" dirty="0"/>
              <a:t> </a:t>
            </a:r>
            <a:r>
              <a:rPr lang="en-ID" sz="4400" dirty="0" err="1"/>
              <a:t>diperjelas</a:t>
            </a:r>
            <a:r>
              <a:rPr lang="en-ID" sz="4400" dirty="0"/>
              <a:t> (foreign key </a:t>
            </a:r>
            <a:r>
              <a:rPr lang="en-ID" sz="4400" dirty="0" err="1"/>
              <a:t>lebih</a:t>
            </a:r>
            <a:r>
              <a:rPr lang="en-ID" sz="4400" dirty="0"/>
              <a:t> </a:t>
            </a:r>
            <a:r>
              <a:rPr lang="en-ID" sz="4400" dirty="0" err="1"/>
              <a:t>rinci</a:t>
            </a:r>
            <a:r>
              <a:rPr lang="en-ID" sz="4400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18FDD5E-82EB-828C-A0C5-A76B207E7661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BC0D023-79BB-D34B-1890-0FCD45E80442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0667061-4DDF-4C1E-4FA3-9362FEF18668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96219CAD-5A9B-AFB6-6B00-7304FA59BD88}"/>
              </a:ext>
            </a:extLst>
          </p:cNvPr>
          <p:cNvSpPr txBox="1"/>
          <p:nvPr/>
        </p:nvSpPr>
        <p:spPr>
          <a:xfrm>
            <a:off x="15621459" y="349050"/>
            <a:ext cx="216830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11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A29AF1AC-3997-794B-74DE-5FDF0328E8C1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641BDE5-F354-1A38-789E-770440601C84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E6F7DCEC-B885-0CBC-7A03-BF8E7E125F31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0D3DA572-84AD-8CCB-1B8C-F2ED241F10A0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</p:spTree>
    <p:extLst>
      <p:ext uri="{BB962C8B-B14F-4D97-AF65-F5344CB8AC3E}">
        <p14:creationId xmlns:p14="http://schemas.microsoft.com/office/powerpoint/2010/main" val="31938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08CB6-0E82-E98E-FA5A-052BA6FFE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1EAA525-3E1C-2497-8898-73D6AAFEE354}"/>
              </a:ext>
            </a:extLst>
          </p:cNvPr>
          <p:cNvGrpSpPr/>
          <p:nvPr/>
        </p:nvGrpSpPr>
        <p:grpSpPr>
          <a:xfrm>
            <a:off x="823533" y="452866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91B7D2-17C7-6060-3BC4-E23015CA69DA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DF0B40A-72C8-A38B-27FC-C58A9FF34B7B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B53C07B-7068-081D-C05F-0FBF71A74A7A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F899CDB-EBAA-E954-DB3B-0D0431592C41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002102F-5A18-EDA8-AD74-81B1B58DCE23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AFB7AA54-C1FD-93C8-2D49-F5E14A10A472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6206A09-6E50-94D1-5DE8-FB11C77C8693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3E24F900-0096-507C-06D2-06ED1A48E351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C1B18C3-3880-693A-1952-53FA0A46BA14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87B352E7-186A-8BAF-5598-15C1C7D02518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3F97E82C-D577-DCD8-31A8-3E236BA5F687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212527C0-E50F-9121-B7D4-61540464BB8C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8FA7E76-9D4F-ABEF-F193-F8CA33F5192C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93578AD1-83BD-E9F7-3805-0A408B160BFC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0D9E40C-5F78-F28A-C83C-FA1522FD7FDA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452FDD65-D7D3-DA7C-2303-DD4A6A7C93AB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9A819AF3-EA72-2E6D-51C2-6A3E0CD51F92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3E5E266B-251F-3E35-FE7B-DC9DFFCBD1F0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7AFD3479-326C-FEBF-3168-0772EC1BEC8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1EA6ADC9-2491-53D2-1118-D1CE89A64A71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A50C30A0-5107-06E2-5DB8-49120935A84F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208D7391-33BB-D365-0EA6-94E1D60093AC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A4138BA1-5EDA-1E18-77F9-323E984E2495}"/>
              </a:ext>
            </a:extLst>
          </p:cNvPr>
          <p:cNvSpPr txBox="1"/>
          <p:nvPr/>
        </p:nvSpPr>
        <p:spPr>
          <a:xfrm>
            <a:off x="5081774" y="794266"/>
            <a:ext cx="84818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4400" b="1" dirty="0"/>
              <a:t>SWOT </a:t>
            </a:r>
            <a:r>
              <a:rPr lang="en-ID" sz="4400" b="1" dirty="0" err="1"/>
              <a:t>Sistem</a:t>
            </a:r>
            <a:r>
              <a:rPr lang="en-ID" sz="4400" b="1" dirty="0"/>
              <a:t> Inventory Elektronik</a:t>
            </a:r>
            <a:endParaRPr lang="en-ID" sz="4400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99E784F-2C45-0DEF-17AA-ACBA0703EA2C}"/>
              </a:ext>
            </a:extLst>
          </p:cNvPr>
          <p:cNvSpPr txBox="1"/>
          <p:nvPr/>
        </p:nvSpPr>
        <p:spPr>
          <a:xfrm>
            <a:off x="1752600" y="2032540"/>
            <a:ext cx="13582852" cy="560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D" sz="4400" b="1" dirty="0"/>
              <a:t>Opportunities (</a:t>
            </a:r>
            <a:r>
              <a:rPr lang="en-ID" sz="4400" b="1" dirty="0" err="1"/>
              <a:t>Peluang</a:t>
            </a:r>
            <a:r>
              <a:rPr lang="en-ID" sz="44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Dapat</a:t>
            </a:r>
            <a:r>
              <a:rPr lang="en-ID" sz="4400" dirty="0"/>
              <a:t> </a:t>
            </a:r>
            <a:r>
              <a:rPr lang="en-ID" sz="4400" dirty="0" err="1"/>
              <a:t>dikembangkan</a:t>
            </a:r>
            <a:r>
              <a:rPr lang="en-ID" sz="4400" dirty="0"/>
              <a:t> </a:t>
            </a:r>
            <a:r>
              <a:rPr lang="en-ID" sz="4400" dirty="0" err="1"/>
              <a:t>menjadi</a:t>
            </a:r>
            <a:r>
              <a:rPr lang="en-ID" sz="4400" dirty="0"/>
              <a:t> </a:t>
            </a:r>
            <a:r>
              <a:rPr lang="en-ID" sz="4400" dirty="0" err="1"/>
              <a:t>sistem</a:t>
            </a:r>
            <a:r>
              <a:rPr lang="en-ID" sz="4400" dirty="0"/>
              <a:t> multi </a:t>
            </a:r>
            <a:r>
              <a:rPr lang="en-ID" sz="4400" dirty="0" err="1"/>
              <a:t>cabang</a:t>
            </a:r>
            <a:r>
              <a:rPr lang="en-ID" sz="4400" dirty="0"/>
              <a:t> (multi warehouse).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/>
              <a:t>Integrasi </a:t>
            </a:r>
            <a:r>
              <a:rPr lang="en-ID" sz="4400" dirty="0" err="1"/>
              <a:t>dengan</a:t>
            </a:r>
            <a:r>
              <a:rPr lang="en-ID" sz="4400" dirty="0"/>
              <a:t> </a:t>
            </a:r>
            <a:r>
              <a:rPr lang="en-ID" sz="4400" dirty="0" err="1"/>
              <a:t>sistem</a:t>
            </a:r>
            <a:r>
              <a:rPr lang="en-ID" sz="4400" dirty="0"/>
              <a:t> </a:t>
            </a:r>
            <a:r>
              <a:rPr lang="en-ID" sz="4400" dirty="0" err="1"/>
              <a:t>akuntansi</a:t>
            </a:r>
            <a:r>
              <a:rPr lang="en-ID" sz="4400" dirty="0"/>
              <a:t>, e-commerce, 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Penambahan</a:t>
            </a:r>
            <a:r>
              <a:rPr lang="en-ID" sz="4400" dirty="0"/>
              <a:t> </a:t>
            </a:r>
            <a:r>
              <a:rPr lang="en-ID" sz="4400" dirty="0" err="1"/>
              <a:t>analitik</a:t>
            </a:r>
            <a:r>
              <a:rPr lang="en-ID" sz="4400" dirty="0"/>
              <a:t> </a:t>
            </a:r>
            <a:r>
              <a:rPr lang="en-ID" sz="4400" dirty="0" err="1"/>
              <a:t>stok</a:t>
            </a:r>
            <a:r>
              <a:rPr lang="en-ID" sz="4400" dirty="0"/>
              <a:t>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prediksi</a:t>
            </a:r>
            <a:r>
              <a:rPr lang="en-ID" sz="4400" dirty="0"/>
              <a:t> </a:t>
            </a:r>
            <a:r>
              <a:rPr lang="en-ID" sz="4400" dirty="0" err="1"/>
              <a:t>kebutuhan</a:t>
            </a:r>
            <a:r>
              <a:rPr lang="en-ID" sz="4400" dirty="0"/>
              <a:t> </a:t>
            </a:r>
            <a:r>
              <a:rPr lang="en-ID" sz="4400" dirty="0" err="1"/>
              <a:t>inventaris</a:t>
            </a:r>
            <a:r>
              <a:rPr lang="en-ID" sz="4400" dirty="0"/>
              <a:t>.</a:t>
            </a:r>
          </a:p>
          <a:p>
            <a:pPr algn="just"/>
            <a:endParaRPr lang="en-ID" sz="4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61C60375-6EA6-CFFD-4C48-2F6A89F19BBB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F0A4379-AD99-CCF6-0425-205B6F6E5962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62BB76A-4266-2438-872C-8EFB56800C2C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2DF434FC-6EBA-96CD-E052-2EAA1FE14B61}"/>
              </a:ext>
            </a:extLst>
          </p:cNvPr>
          <p:cNvSpPr txBox="1"/>
          <p:nvPr/>
        </p:nvSpPr>
        <p:spPr>
          <a:xfrm>
            <a:off x="15662493" y="349050"/>
            <a:ext cx="216830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12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E097F5C7-2B3E-AD0A-D030-9670AFC9EB15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78DD9F-E1AC-F6BE-6E22-4B6C4865F33F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5E48E3A0-C191-61D2-1290-A4890C8C08FD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3B1ECDC2-DF94-249A-E995-B1794851C425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</p:spTree>
    <p:extLst>
      <p:ext uri="{BB962C8B-B14F-4D97-AF65-F5344CB8AC3E}">
        <p14:creationId xmlns:p14="http://schemas.microsoft.com/office/powerpoint/2010/main" val="322647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6DF36-1160-03BF-35A8-FB8361462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8A5ABF-B6B1-1569-C419-0C1E6F79BEF0}"/>
              </a:ext>
            </a:extLst>
          </p:cNvPr>
          <p:cNvGrpSpPr/>
          <p:nvPr/>
        </p:nvGrpSpPr>
        <p:grpSpPr>
          <a:xfrm>
            <a:off x="823533" y="452866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31815C-20F8-62B3-C0A1-E6AAF1287F3D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A33E484-9A05-4F73-194F-5D9EF7DB9A7A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83EDBBA-AE55-5A10-5D4E-AB570E97C5DE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0342FE8-2E92-A9B6-F1F0-ACBF22FD0C5C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FDBF750-F9B8-3AC0-E658-449D34557ED1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FF21C951-9B1F-4A3D-F735-0E27E7337AA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598DE5BB-5168-B09C-61D9-5C530919868C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E7A9E02-E115-D0D4-B704-619CCFB19D01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185BF012-BDD7-06F3-B12B-8E11F4D99EB5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FC8B61B2-2C85-FC11-B7F2-ECA09A936FDD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73CCD0A8-EA5B-87C7-83EE-64560B4DB1C2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DDEF94B7-D29D-94B3-CDC7-5BF464346155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775580C3-14CB-698B-6740-E2A5550FA626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C00401FF-1351-C33A-24E3-0222D787E3C5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9DD6A611-7C9C-F5BD-CB3B-872497124245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930E42C9-FC20-CF35-8215-ACE1B2DCEE84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4E16A26-D475-AE4D-7CA0-999F5A99E88C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5D57414D-2DDE-FE79-9E66-81ADF94E3B3C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F3486815-A90E-395F-15C2-6A1B400AAE1C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9B76C655-498F-214E-2101-D3528A10B051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B0733FAF-2F9D-6926-A903-DC2400797F3A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6DACDAA2-40B5-FCC0-A3B1-738D941771C0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B607BEAC-EAF3-08DD-BDF4-C269C3E7C24F}"/>
              </a:ext>
            </a:extLst>
          </p:cNvPr>
          <p:cNvSpPr txBox="1"/>
          <p:nvPr/>
        </p:nvSpPr>
        <p:spPr>
          <a:xfrm>
            <a:off x="5081774" y="794266"/>
            <a:ext cx="84818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4400" b="1" dirty="0"/>
              <a:t>SWOT </a:t>
            </a:r>
            <a:r>
              <a:rPr lang="en-ID" sz="4400" b="1" dirty="0" err="1"/>
              <a:t>Sistem</a:t>
            </a:r>
            <a:r>
              <a:rPr lang="en-ID" sz="4400" b="1" dirty="0"/>
              <a:t> Inventory Elektronik</a:t>
            </a:r>
            <a:endParaRPr lang="en-ID" sz="4400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6127393A-FCE4-D298-2E34-1D37E13FCC95}"/>
              </a:ext>
            </a:extLst>
          </p:cNvPr>
          <p:cNvSpPr txBox="1"/>
          <p:nvPr/>
        </p:nvSpPr>
        <p:spPr>
          <a:xfrm>
            <a:off x="1752600" y="2032540"/>
            <a:ext cx="13582852" cy="357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ID" sz="4400" b="1" dirty="0"/>
              <a:t>Threats (</a:t>
            </a:r>
            <a:r>
              <a:rPr lang="en-ID" sz="4400" b="1" dirty="0" err="1"/>
              <a:t>Ancaman</a:t>
            </a:r>
            <a:r>
              <a:rPr lang="en-ID" sz="44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/>
              <a:t>Resiko </a:t>
            </a:r>
            <a:r>
              <a:rPr lang="en-ID" sz="4400" dirty="0" err="1"/>
              <a:t>kehilangan</a:t>
            </a:r>
            <a:r>
              <a:rPr lang="en-ID" sz="4400" dirty="0"/>
              <a:t> data </a:t>
            </a:r>
            <a:r>
              <a:rPr lang="en-ID" sz="4400" dirty="0" err="1"/>
              <a:t>jika</a:t>
            </a:r>
            <a:r>
              <a:rPr lang="en-ID" sz="4400" dirty="0"/>
              <a:t> backup </a:t>
            </a:r>
            <a:r>
              <a:rPr lang="en-ID" sz="4400" dirty="0" err="1"/>
              <a:t>tidak</a:t>
            </a:r>
            <a:r>
              <a:rPr lang="en-ID" sz="4400" dirty="0"/>
              <a:t> </a:t>
            </a:r>
            <a:r>
              <a:rPr lang="en-ID" sz="4400" dirty="0" err="1"/>
              <a:t>dilakukan</a:t>
            </a:r>
            <a:r>
              <a:rPr lang="en-ID" sz="4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Rentan</a:t>
            </a:r>
            <a:r>
              <a:rPr lang="en-ID" sz="4400" dirty="0"/>
              <a:t> </a:t>
            </a:r>
            <a:r>
              <a:rPr lang="en-ID" sz="4400" dirty="0" err="1"/>
              <a:t>serangan</a:t>
            </a:r>
            <a:r>
              <a:rPr lang="en-ID" sz="4400" dirty="0"/>
              <a:t> </a:t>
            </a:r>
            <a:r>
              <a:rPr lang="en-ID" sz="4400" dirty="0" err="1"/>
              <a:t>siber</a:t>
            </a:r>
            <a:r>
              <a:rPr lang="en-ID" sz="4400" dirty="0"/>
              <a:t> </a:t>
            </a:r>
            <a:r>
              <a:rPr lang="en-ID" sz="4400" dirty="0" err="1"/>
              <a:t>jika</a:t>
            </a:r>
            <a:r>
              <a:rPr lang="en-ID" sz="4400" dirty="0"/>
              <a:t> </a:t>
            </a:r>
            <a:r>
              <a:rPr lang="en-ID" sz="4400" dirty="0" err="1"/>
              <a:t>keamanan</a:t>
            </a:r>
            <a:r>
              <a:rPr lang="en-ID" sz="4400" dirty="0"/>
              <a:t> database </a:t>
            </a:r>
            <a:r>
              <a:rPr lang="en-ID" sz="4400" dirty="0" err="1"/>
              <a:t>rendah</a:t>
            </a:r>
            <a:r>
              <a:rPr lang="en-ID" sz="4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4400" dirty="0" err="1"/>
              <a:t>Ketergantungan</a:t>
            </a:r>
            <a:r>
              <a:rPr lang="en-ID" sz="4400" dirty="0"/>
              <a:t> pada server/internet.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C2AFD530-9BFB-F4F1-F381-6AC978EE80CE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AACA035-BAD5-C510-5E7C-923C1B6586ED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6040F10-FDCF-4020-26A7-13FC63B013F9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B7A0E216-3238-E3E1-6B04-AA4EAB71D5B6}"/>
              </a:ext>
            </a:extLst>
          </p:cNvPr>
          <p:cNvSpPr txBox="1"/>
          <p:nvPr/>
        </p:nvSpPr>
        <p:spPr>
          <a:xfrm>
            <a:off x="15621459" y="349050"/>
            <a:ext cx="216830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13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1F48A7D0-5F42-278F-F2E6-44F7E94787E0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02E2C2C-6F13-26EB-F9AC-54E81CCD51F2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57F911C6-123F-8623-A62F-68534DC32BE0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B1917028-24B0-1F3B-475A-A7ED6534F268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</p:spTree>
    <p:extLst>
      <p:ext uri="{BB962C8B-B14F-4D97-AF65-F5344CB8AC3E}">
        <p14:creationId xmlns:p14="http://schemas.microsoft.com/office/powerpoint/2010/main" val="115350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32038" y="2811643"/>
            <a:ext cx="14223925" cy="260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>
                <a:solidFill>
                  <a:srgbClr val="243342"/>
                </a:solidFill>
                <a:latin typeface="Karnchang Bold"/>
              </a:rPr>
              <a:t>Terima Kasih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17411" y="5548722"/>
            <a:ext cx="10453178" cy="921776"/>
            <a:chOff x="0" y="0"/>
            <a:chExt cx="13937571" cy="1229035"/>
          </a:xfrm>
        </p:grpSpPr>
        <p:grpSp>
          <p:nvGrpSpPr>
            <p:cNvPr id="27" name="Group 27"/>
            <p:cNvGrpSpPr/>
            <p:nvPr/>
          </p:nvGrpSpPr>
          <p:grpSpPr>
            <a:xfrm>
              <a:off x="153848" y="0"/>
              <a:ext cx="13629875" cy="1229035"/>
              <a:chOff x="0" y="0"/>
              <a:chExt cx="1833526" cy="165333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833526" cy="165333"/>
              </a:xfrm>
              <a:custGeom>
                <a:avLst/>
                <a:gdLst/>
                <a:ahLst/>
                <a:cxnLst/>
                <a:rect l="l" t="t" r="r" b="b"/>
                <a:pathLst>
                  <a:path w="1833526" h="165333">
                    <a:moveTo>
                      <a:pt x="16681" y="0"/>
                    </a:moveTo>
                    <a:lnTo>
                      <a:pt x="1816845" y="0"/>
                    </a:lnTo>
                    <a:cubicBezTo>
                      <a:pt x="1821269" y="0"/>
                      <a:pt x="1825512" y="1757"/>
                      <a:pt x="1828640" y="4886"/>
                    </a:cubicBezTo>
                    <a:cubicBezTo>
                      <a:pt x="1831769" y="8014"/>
                      <a:pt x="1833526" y="12257"/>
                      <a:pt x="1833526" y="16681"/>
                    </a:cubicBezTo>
                    <a:lnTo>
                      <a:pt x="1833526" y="148652"/>
                    </a:lnTo>
                    <a:cubicBezTo>
                      <a:pt x="1833526" y="157865"/>
                      <a:pt x="1826058" y="165333"/>
                      <a:pt x="1816845" y="165333"/>
                    </a:cubicBezTo>
                    <a:lnTo>
                      <a:pt x="16681" y="165333"/>
                    </a:lnTo>
                    <a:cubicBezTo>
                      <a:pt x="7468" y="165333"/>
                      <a:pt x="0" y="157865"/>
                      <a:pt x="0" y="148652"/>
                    </a:cubicBezTo>
                    <a:lnTo>
                      <a:pt x="0" y="16681"/>
                    </a:lnTo>
                    <a:cubicBezTo>
                      <a:pt x="0" y="7468"/>
                      <a:pt x="7468" y="0"/>
                      <a:pt x="16681" y="0"/>
                    </a:cubicBezTo>
                    <a:close/>
                  </a:path>
                </a:pathLst>
              </a:custGeom>
              <a:solidFill>
                <a:srgbClr val="535659"/>
              </a:solidFill>
              <a:ln w="19050" cap="sq">
                <a:solidFill>
                  <a:srgbClr val="243342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833526" cy="2034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2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0" y="172945"/>
              <a:ext cx="13937571" cy="666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11"/>
                </a:lnSpc>
              </a:pPr>
              <a:r>
                <a:rPr lang="en-US" sz="2936" spc="176" dirty="0">
                  <a:solidFill>
                    <a:srgbClr val="FFFFFF"/>
                  </a:solidFill>
                  <a:latin typeface="Karnchang"/>
                </a:rPr>
                <a:t> Ricardo LIM |  Universitas Putera Batam| 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533" y="452866"/>
            <a:ext cx="16747241" cy="9245778"/>
            <a:chOff x="-8790" y="-38100"/>
            <a:chExt cx="4410796" cy="2435102"/>
          </a:xfrm>
        </p:grpSpPr>
        <p:sp>
          <p:nvSpPr>
            <p:cNvPr id="3" name="Freeform 3"/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5081774" y="794266"/>
            <a:ext cx="7731811" cy="726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ID" sz="4400" dirty="0"/>
              <a:t>ERD </a:t>
            </a:r>
            <a:r>
              <a:rPr lang="en-ID" sz="4400" dirty="0" err="1"/>
              <a:t>Sistem</a:t>
            </a:r>
            <a:r>
              <a:rPr lang="en-ID" sz="4400" dirty="0"/>
              <a:t> </a:t>
            </a:r>
            <a:r>
              <a:rPr lang="en-ID" sz="4400" dirty="0" err="1"/>
              <a:t>Inventori</a:t>
            </a:r>
            <a:r>
              <a:rPr lang="en-ID" sz="4400" dirty="0"/>
              <a:t> Elektronik</a:t>
            </a:r>
            <a:endParaRPr lang="en-US" sz="4400" dirty="0">
              <a:solidFill>
                <a:srgbClr val="000000"/>
              </a:solidFill>
              <a:latin typeface="Karnchang Bold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5621459" y="349050"/>
            <a:ext cx="216830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2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E0A6586-4558-394F-297F-DC589B98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39" y="1603549"/>
            <a:ext cx="10462722" cy="6975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C5CEB-4F35-BD99-9470-E7E2790D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27646A-7372-EB1F-CA9A-8EDC2A56B652}"/>
              </a:ext>
            </a:extLst>
          </p:cNvPr>
          <p:cNvGrpSpPr/>
          <p:nvPr/>
        </p:nvGrpSpPr>
        <p:grpSpPr>
          <a:xfrm>
            <a:off x="1042525" y="504647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A5A18A-795C-F865-FA40-9C923E2963EC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784FBB8-94D9-059F-A2C6-C3C109E4213C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AF44945-D3AD-1E01-4780-306B43E8E4BB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A6B11C36-DB1D-790E-783A-9AC16A9E7351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6A3B8731-6613-6ECB-B117-136C97B66C96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574CA9D-590C-636A-95E3-605291C2381E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8C094B3F-7195-E813-62CC-29A69AA90AE4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B0D74C6F-CD35-F960-8FA3-69012B1EDDEF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7E4CEE4B-069F-4726-52B9-86EF9910CC26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8C4DC073-DDAA-4387-0025-F84C772A339B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93632C96-1F58-2354-1BD2-7F0E82C6E6E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D2724827-8B6A-1BE7-5B69-56BE290D3CC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CA9BE9FC-A02D-3A3C-0F32-A107FB784E8D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8EF374E4-A14B-F44C-8E6C-E14B10F56550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6319031D-DC35-8719-D08D-39EC0B49733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7756B561-9A1B-CD38-46D7-22D0BB44CD22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2B4BB2F2-C1A1-CE65-C7E0-4A819210FAA6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17C963DD-BEA4-074C-D722-3B9B7B9CBE68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C58CB7A5-77F1-0C92-23FB-520CBF9F6F88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8B0D7867-7D2E-B1CC-FADA-1D8E8D957652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48F10C47-959C-3191-1145-0A23FD830D6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2D404247-E237-89C5-FFBF-BACAD3846C78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2EC2A250-F635-9340-9E60-E97D71E9DE36}"/>
              </a:ext>
            </a:extLst>
          </p:cNvPr>
          <p:cNvSpPr txBox="1"/>
          <p:nvPr/>
        </p:nvSpPr>
        <p:spPr>
          <a:xfrm>
            <a:off x="4658347" y="967877"/>
            <a:ext cx="8971305" cy="726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400" dirty="0">
                <a:solidFill>
                  <a:srgbClr val="000000"/>
                </a:solidFill>
                <a:latin typeface="Karnchang Bold"/>
              </a:rPr>
              <a:t>ERD SISTEM INVENTORY ELEKTRONIK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011F7FF4-B5B5-7ADD-E312-303EC0C2C898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5F79495-A421-5643-CC74-8B41AD8CC666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5EF1F81-86FB-F803-3141-655728E2F971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B0773CAF-5227-0DFD-7B1C-508A49537BB0}"/>
              </a:ext>
            </a:extLst>
          </p:cNvPr>
          <p:cNvSpPr txBox="1"/>
          <p:nvPr/>
        </p:nvSpPr>
        <p:spPr>
          <a:xfrm>
            <a:off x="15621459" y="349050"/>
            <a:ext cx="216830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3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9B444709-D678-DD43-3787-7D8E0E9DC513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D2CD9666-1210-3FCC-804F-D6CBEF52DEFF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8AF76F39-60E0-57C5-587F-C81C56303C27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EBF8BCB6-FC0B-7DAB-D55A-64012538574F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774E7F7-92F6-98A9-3963-5C7E69AB3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183072"/>
              </p:ext>
            </p:extLst>
          </p:nvPr>
        </p:nvGraphicFramePr>
        <p:xfrm>
          <a:off x="4294058" y="2240940"/>
          <a:ext cx="10210800" cy="3920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3351366847"/>
                    </a:ext>
                  </a:extLst>
                </a:gridCol>
              </a:tblGrid>
              <a:tr h="653342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3200" dirty="0"/>
                        <a:t>USER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5922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/>
                        <a:t>ID_Pengguna</a:t>
                      </a:r>
                      <a:r>
                        <a:rPr lang="en-US" sz="3200" dirty="0"/>
                        <a:t>(PK)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03681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NAME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82414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EMAIL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6883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PASSWORD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438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ROLE(ADMIN/STAFF)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6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3A2F-DB74-70D9-FD77-0F16CD65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A14159-B050-F108-70A8-C5FDB0ED8890}"/>
              </a:ext>
            </a:extLst>
          </p:cNvPr>
          <p:cNvGrpSpPr/>
          <p:nvPr/>
        </p:nvGrpSpPr>
        <p:grpSpPr>
          <a:xfrm>
            <a:off x="1042525" y="504647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46E9CC8-FDFF-F08C-7205-09BBEE682F55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CCC0F5-E1C9-D252-F6C2-3767EE56C9A6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1B44C85-9A20-549D-E557-FAFE1520B600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798B515-C322-96D3-29BF-38FD04EC66D0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D0DABEE-5FB5-3297-39DF-6F25EF9CB2F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4D3204C2-3C73-1A38-A59A-328540F0B58B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DD106E0-1A39-8A68-1B57-BC46E50F8C96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A16611C8-F78F-1F0A-00E6-B3FF4C410D77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5B5E325F-65F9-074F-C176-74DC6FC08C0F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47355EBB-D25A-CCE5-21C9-3F47F0A3EE47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D197D6A5-C2A6-682C-3690-CAD0C670D3FB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75D4DB14-FCA1-7DF9-DD0E-504D04F24B89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C9C6B61A-B076-5D77-CDE0-764730AD332B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3C524DC5-6ADE-AFE8-B079-26C5846DE4D8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52137B89-6620-2C7F-D174-FA269596B2C5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04C8AB8A-D600-E9A5-9202-AA7351ED1D0A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8C74B318-5471-FF42-92F6-4ACE70DE3C2E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4E754C7B-926C-293A-8C6B-516B604D035F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F9DD1284-BB53-3B52-7B37-84405CB3A05E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CB3D1ECB-9974-DBBC-967C-6BBE5C1A9857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92421AF-E2E8-7EC7-51A8-89B7F537B870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67164A43-81EC-46B3-E565-6255198286E0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3A1C93C4-9B45-12F7-82AA-C48609DAFA4D}"/>
              </a:ext>
            </a:extLst>
          </p:cNvPr>
          <p:cNvSpPr txBox="1"/>
          <p:nvPr/>
        </p:nvSpPr>
        <p:spPr>
          <a:xfrm>
            <a:off x="4658347" y="967877"/>
            <a:ext cx="8971305" cy="726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400" dirty="0">
                <a:solidFill>
                  <a:srgbClr val="000000"/>
                </a:solidFill>
                <a:latin typeface="Karnchang Bold"/>
              </a:rPr>
              <a:t>ERD SISTEM INVENTORY ELEKTRONIK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0AC380B6-35D7-7098-C91F-2196A260F460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2D27FED-1762-B749-E0BC-07E2459E47E8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EEBE2FE-DFAD-7183-8ECD-9D33AFC31E66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1A67018B-4BA3-EFB1-7BAC-0088AB1A40BB}"/>
              </a:ext>
            </a:extLst>
          </p:cNvPr>
          <p:cNvSpPr txBox="1"/>
          <p:nvPr/>
        </p:nvSpPr>
        <p:spPr>
          <a:xfrm>
            <a:off x="15621459" y="349050"/>
            <a:ext cx="216830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4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01C04764-8A1D-E1C0-444F-E33B4E92A551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0972C71-D659-88A6-EEB2-50E5A700E72C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6FF42CBF-6C63-3B0B-9923-93BE8DFE95FE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621E3491-80A9-566A-634D-683A01D150A5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3559807-106F-B039-83CA-1757FDB46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699047"/>
              </p:ext>
            </p:extLst>
          </p:nvPr>
        </p:nvGraphicFramePr>
        <p:xfrm>
          <a:off x="4294058" y="2240940"/>
          <a:ext cx="10210800" cy="3920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3351366847"/>
                    </a:ext>
                  </a:extLst>
                </a:gridCol>
              </a:tblGrid>
              <a:tr h="653342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3200" dirty="0"/>
                        <a:t>Products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5922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3200" dirty="0"/>
                        <a:t>ID_PRODUK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03681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NAMA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82414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HARGA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6883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STOK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438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SERIAL NUMBER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27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0BA92-5E7E-762E-C785-5F55AB57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4669BD7-8C58-985C-F67E-2331A649DC24}"/>
              </a:ext>
            </a:extLst>
          </p:cNvPr>
          <p:cNvGrpSpPr/>
          <p:nvPr/>
        </p:nvGrpSpPr>
        <p:grpSpPr>
          <a:xfrm>
            <a:off x="1042525" y="504647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4E28CDE-F27A-403A-4B7C-45C3343BB882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16AD9B8-771A-1BC2-A4BB-F45D85F83EE5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83015BE-1984-FE67-2E1A-DBDF13207D2A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8261C2C-E38B-D195-6E57-6FFEFFC4C328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FA6A26D-8B37-9CAC-8DA0-E86944981183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0744079E-A109-931E-5636-D2465EACA506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C33A69CA-3B82-0172-1A33-2834E770BAC7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51D7A1FB-C22F-F088-DC10-309BD250B52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514EFEE4-097E-3F5D-C318-5EBF300B886D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DA50245-D9FE-B869-9CC0-85C978460696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E26AECE9-4251-54D7-7F6D-2B61D56830D1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DB2173E7-8913-BB89-EB60-D5927748B7B0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6BA520E-2C18-34CB-C298-E253A241530B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42B3FB6B-F461-0BF5-EDB3-096514AE5F99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5D8178F6-3F1F-1809-80C7-B2D21D8C0693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A12BBF7D-203B-8EC8-DDCD-B316D44C1AC7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7A261C67-8DE9-B64B-F25C-EFEE2AC80929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DDBF7B35-7320-C5B5-CFCB-942A9FA01406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3244E0B7-5598-A296-FAD1-2274ED6F4974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A8441948-44A6-0EA1-8A85-45A789075244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17313EC5-8F59-8129-6CDE-B40D37E2E708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F04F2170-5CFC-5EAD-D000-1A5AAF8D33AB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26580E86-879A-71C9-F11D-E4B33337F5E8}"/>
              </a:ext>
            </a:extLst>
          </p:cNvPr>
          <p:cNvSpPr txBox="1"/>
          <p:nvPr/>
        </p:nvSpPr>
        <p:spPr>
          <a:xfrm>
            <a:off x="4658347" y="967877"/>
            <a:ext cx="8971305" cy="726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400" dirty="0">
                <a:solidFill>
                  <a:srgbClr val="000000"/>
                </a:solidFill>
                <a:latin typeface="Karnchang Bold"/>
              </a:rPr>
              <a:t>ERD SISTEM INVENTORY ELEKTRONIK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F6FAB84-FBE7-022D-C9A4-E7D7CD971184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8D14F67-45DF-62E3-16F1-A344B28138DC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3EA46466-5BDF-4C83-4AEA-F56F7FC5A914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36706D4E-0A90-8FE2-29D2-9E56F084F6FF}"/>
              </a:ext>
            </a:extLst>
          </p:cNvPr>
          <p:cNvSpPr txBox="1"/>
          <p:nvPr/>
        </p:nvSpPr>
        <p:spPr>
          <a:xfrm>
            <a:off x="15621459" y="349050"/>
            <a:ext cx="216830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5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83DFDFEB-182D-6931-7EEF-F5EF121ED274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7E549B7-9340-2381-ACD3-F295C1073CDD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8E4632AF-9D34-E74F-3DCD-C567D0CBA7F8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E33C544C-92A5-FE96-9AF1-F40EA87649F1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811F2F7-CE20-B4BD-C8DC-89ADF885A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71718"/>
              </p:ext>
            </p:extLst>
          </p:nvPr>
        </p:nvGraphicFramePr>
        <p:xfrm>
          <a:off x="4294058" y="2240940"/>
          <a:ext cx="10210800" cy="3266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3351366847"/>
                    </a:ext>
                  </a:extLst>
                </a:gridCol>
              </a:tblGrid>
              <a:tr h="653342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3200" dirty="0" err="1"/>
                        <a:t>Transaksi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5922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n-NO" sz="3200" dirty="0"/>
                        <a:t>ID_Transaksi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03681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/>
                        <a:t>TGL_Transaksi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82414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ID_PENGGUNA(FK)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6883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HARGA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2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7D76-86E3-06CB-8929-16F03F139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1F47BD-AFC8-A9CC-778C-390E736AFFCC}"/>
              </a:ext>
            </a:extLst>
          </p:cNvPr>
          <p:cNvGrpSpPr/>
          <p:nvPr/>
        </p:nvGrpSpPr>
        <p:grpSpPr>
          <a:xfrm>
            <a:off x="1042525" y="504647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981B84-0A57-EA96-A9F8-5F0C1F92D11F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2CA0023-C560-C4FB-CD23-60CBDD8E233B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7658B7F-9FDD-E261-C4AF-6719BA0BD8A5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D1BC646-BB75-1DDE-30EC-E8D52BFED00A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45DAD287-D19C-6742-8279-64C4BEE33207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48F4589C-569D-9B6A-212E-8F06B5142B68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D2AB18E2-4ECC-F7AB-A657-5A7C1288F394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F779B0C7-A3B7-61E7-66D8-12DD41C8F15E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9797A5A2-232B-F9CF-5708-12A7D65E75E6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3D39A52F-950A-8D00-DABA-B3F5679B090C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B679B31F-7288-70FB-EE1B-546B2C949C9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3B51A7C9-8FDE-17DB-1BDC-58CD5EB39C5D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01EB26E0-42CB-550A-1902-04974B1CDF30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42E4C131-71FE-5A7C-E23E-63E1256CD7CD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3828F3CD-0C02-35B8-6363-E7B057C2D21F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C29A2144-9FA0-51BB-45FC-879031A8E554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56FE4E1C-E486-04E2-FDCB-D0AEE76B0AD4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F5A44C38-FF41-99AA-98D2-B6851D467866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B0B64000-5781-F57A-5621-9A34D8A55417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1F0520E1-A49E-44E2-59AF-E439F216589D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DEC2583C-2B70-209F-DFA9-9E584735EFCE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A2E39415-A98B-A8D1-9A88-D55153D16BF7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62BF13BC-AF44-A756-AC83-0D0AEFBA0C6A}"/>
              </a:ext>
            </a:extLst>
          </p:cNvPr>
          <p:cNvSpPr txBox="1"/>
          <p:nvPr/>
        </p:nvSpPr>
        <p:spPr>
          <a:xfrm>
            <a:off x="4658347" y="967877"/>
            <a:ext cx="8971305" cy="726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400" dirty="0">
                <a:solidFill>
                  <a:srgbClr val="000000"/>
                </a:solidFill>
                <a:latin typeface="Karnchang Bold"/>
              </a:rPr>
              <a:t>ERD SISTEM INVENTORY ELEKTRONIK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2666795-7BB3-653F-20F3-30D288C33E89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C6037D5-F379-1DD9-E795-782C0FE480B3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2648EA8-7D6A-9B03-6D83-AED0E624E80C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E85E9880-5C9D-E980-A83D-8227A0E32916}"/>
              </a:ext>
            </a:extLst>
          </p:cNvPr>
          <p:cNvSpPr txBox="1"/>
          <p:nvPr/>
        </p:nvSpPr>
        <p:spPr>
          <a:xfrm>
            <a:off x="15621459" y="349050"/>
            <a:ext cx="216830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6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26F278A7-2DCF-954D-D78D-E8A9D397B49F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41A7E14-7FC9-D7D3-A455-11B00115D503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9CECABD0-39B5-B579-80BB-11235C45CC61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7676E280-5773-C968-8483-50A198E088FC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93EBB30-F422-C22B-3AE6-D6CFDFC6D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90558"/>
              </p:ext>
            </p:extLst>
          </p:nvPr>
        </p:nvGraphicFramePr>
        <p:xfrm>
          <a:off x="4294058" y="2240940"/>
          <a:ext cx="10210800" cy="3920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3351366847"/>
                    </a:ext>
                  </a:extLst>
                </a:gridCol>
              </a:tblGrid>
              <a:tr h="653342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3200" dirty="0"/>
                        <a:t>Detail </a:t>
                      </a:r>
                      <a:r>
                        <a:rPr lang="en-US" sz="3200" dirty="0" err="1"/>
                        <a:t>Transaksi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5922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r>
                        <a:rPr lang="en-ID" sz="3200" dirty="0" err="1"/>
                        <a:t>id_detail_transaksi</a:t>
                      </a:r>
                      <a:r>
                        <a:rPr lang="en-ID" sz="3200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03681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r>
                        <a:rPr lang="en-ID" sz="3200" dirty="0" err="1"/>
                        <a:t>id_transaksi</a:t>
                      </a:r>
                      <a:r>
                        <a:rPr lang="en-ID" sz="3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82414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r>
                        <a:rPr lang="en-ID" sz="3200" dirty="0" err="1"/>
                        <a:t>id_produk</a:t>
                      </a:r>
                      <a:r>
                        <a:rPr lang="en-ID" sz="3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6883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ID" sz="3200" dirty="0" err="1"/>
                        <a:t>Jumlah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438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US" sz="3200" dirty="0" err="1"/>
                        <a:t>Total_Harga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7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7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B7FD-4C79-0E3E-133F-55CD33414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DD841A-A685-85C4-08AA-1DC6FFF70EB1}"/>
              </a:ext>
            </a:extLst>
          </p:cNvPr>
          <p:cNvGrpSpPr/>
          <p:nvPr/>
        </p:nvGrpSpPr>
        <p:grpSpPr>
          <a:xfrm>
            <a:off x="1042525" y="504647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3E9375-E082-442D-81D9-95FB84CC7268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4C5F205-BDC7-E1DF-5CF1-BA84E6251C30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0C6E979-9B96-D1B8-92B1-ADF3ECF0313B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849F38C7-5032-093D-3C55-87537A7B4758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C9492461-FF01-D6D6-87F8-F1E813889113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009670D-6AD0-BF6A-7049-67DC34CB9F7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F5B634C9-2470-FA3B-4BEE-7310A02D5682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FB7F9AE-79DC-728F-3D42-CC0138C80528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B5BA269-72FF-2F0F-D397-4F19C1B24250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96385FCD-036D-D231-8981-7EDC7A00EB01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93EA390B-4974-A9F6-2BD9-E02F5061130E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559931FB-36DB-2BD0-6EB9-0A6F422FD9E3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9476DA3B-6E4E-1C37-C9E1-1A76C5E62CB4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AB64E406-B9B4-25A6-0D9D-A700D17A62E8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BD2D9D6E-2FD4-0D46-C5E2-63ECA2D73475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9496BA1C-06FF-9F7B-51A0-A696287B87E2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F98EB3D8-2F77-93A0-340C-E5D61D3D8262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4F26A80F-DDA4-0C7A-FFF4-4A474377AEC7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15FC2F6C-966C-867E-BF04-740011108AB5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55BF24A8-B607-46CB-0391-3EA5FED75328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A96C11F4-CBB7-B4B9-D5C4-46F1DA9F1128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3761C949-5C57-F2D3-C48A-7146DB415227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7153D090-1AF8-729F-0616-516C8D93541E}"/>
              </a:ext>
            </a:extLst>
          </p:cNvPr>
          <p:cNvSpPr txBox="1"/>
          <p:nvPr/>
        </p:nvSpPr>
        <p:spPr>
          <a:xfrm>
            <a:off x="4658347" y="967877"/>
            <a:ext cx="8971305" cy="726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400" dirty="0">
                <a:solidFill>
                  <a:srgbClr val="000000"/>
                </a:solidFill>
                <a:latin typeface="Karnchang Bold"/>
              </a:rPr>
              <a:t>ERD SISTEM INVENTORY ELEKTRONIK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C062FFE-D8C1-D7EB-B4F8-A40B75C14A14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70733FA-3E01-485B-8EC8-D915069A2262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481A467-C54E-79B0-3F49-9DEFDC01340D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BDE30860-62EB-6B88-2647-47AAC2D841FF}"/>
              </a:ext>
            </a:extLst>
          </p:cNvPr>
          <p:cNvSpPr txBox="1"/>
          <p:nvPr/>
        </p:nvSpPr>
        <p:spPr>
          <a:xfrm>
            <a:off x="15621459" y="349050"/>
            <a:ext cx="216830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7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212FBFC9-768D-8344-384F-E951841A7723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9E8FCD02-4E43-8B5C-B319-ABEEA68317B3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A1256F76-F4ED-6ADA-BAA7-50BEA362103A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9476A600-E481-8D6B-C87F-5E5759C24155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B64D661-B9A6-D3D9-1F3A-B60704258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94622"/>
              </p:ext>
            </p:extLst>
          </p:nvPr>
        </p:nvGraphicFramePr>
        <p:xfrm>
          <a:off x="4294058" y="2240940"/>
          <a:ext cx="10210800" cy="3266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0800">
                  <a:extLst>
                    <a:ext uri="{9D8B030D-6E8A-4147-A177-3AD203B41FA5}">
                      <a16:colId xmlns:a16="http://schemas.microsoft.com/office/drawing/2014/main" val="3351366847"/>
                    </a:ext>
                  </a:extLst>
                </a:gridCol>
              </a:tblGrid>
              <a:tr h="653342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3200" dirty="0"/>
                        <a:t>NOTIFIKASI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45922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r>
                        <a:rPr lang="en-ID" sz="3200" dirty="0" err="1"/>
                        <a:t>id_notifikasi</a:t>
                      </a:r>
                      <a:r>
                        <a:rPr lang="en-ID" sz="3200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903681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r>
                        <a:rPr lang="en-ID" sz="3200" dirty="0" err="1"/>
                        <a:t>id_produk</a:t>
                      </a:r>
                      <a:r>
                        <a:rPr lang="en-ID" sz="3200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82414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r>
                        <a:rPr lang="en-ID" sz="3200" dirty="0" err="1"/>
                        <a:t>pesan</a:t>
                      </a:r>
                      <a:endParaRPr lang="en-ID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68830"/>
                  </a:ext>
                </a:extLst>
              </a:tr>
              <a:tr h="653342">
                <a:tc>
                  <a:txBody>
                    <a:bodyPr/>
                    <a:lstStyle/>
                    <a:p>
                      <a:pPr algn="l"/>
                      <a:r>
                        <a:rPr lang="en-ID" sz="3200" dirty="0" err="1"/>
                        <a:t>dibuat_pada</a:t>
                      </a:r>
                      <a:endParaRPr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1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20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D48E4-9F1B-F209-9A45-CD266FD6B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1095372-FAC6-5C87-265D-1A6500D959B1}"/>
              </a:ext>
            </a:extLst>
          </p:cNvPr>
          <p:cNvGrpSpPr/>
          <p:nvPr/>
        </p:nvGrpSpPr>
        <p:grpSpPr>
          <a:xfrm>
            <a:off x="36814" y="642714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D71B0C-802B-91C0-A2DF-F1597DA5079A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9B21233-C7E3-BB68-DBF9-CB4212051DE7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52F9337-1F23-BDA5-55EC-C4E72774967A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6DFE5D-A344-F064-8469-074F3234D05F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7878258-1967-B1BA-96AC-E84E681227D0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C7F45236-A637-7C22-B25D-E767CE2B36C8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48F68423-ADF9-6E19-54E8-0A128B3F5577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FA4047D-5164-C61E-6A13-7CE0B3F0A039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F81A061F-D587-A05B-3C80-4F56DD17AFBE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4195CA44-89DE-56D5-0A7D-61D75EBA4089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B8C435DB-7CB7-9108-0617-A0D914CC24D4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5A817083-B64C-0FED-A145-BFDD1F2D1CAC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FA66AAB-5B5F-23C5-E128-F56946A82AC8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F580A219-CB26-22C3-E9D3-C0BBA43B24CC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20E28FCA-B856-A493-268A-968A56BDE5F0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145EB0A4-CE65-6C6E-0D6C-FC22A3EABC91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8A5BA6DE-DD76-FED3-E432-8042AFBEF9A4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9B4E14EF-567C-8FBD-D6A4-3AC8216009AF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5AB695C7-35CC-B826-A3B4-807294AD6774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5BAC3103-525E-4182-E8F7-9EE7B18ECF0E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EEB0E023-C7DD-3189-F845-19E265B0EF24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E2D7C7CF-0403-F1B2-1E5E-8C4B105154A5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434E05C1-EDC2-A78F-12F6-AC9BD871DC31}"/>
              </a:ext>
            </a:extLst>
          </p:cNvPr>
          <p:cNvSpPr txBox="1"/>
          <p:nvPr/>
        </p:nvSpPr>
        <p:spPr>
          <a:xfrm>
            <a:off x="4658347" y="967877"/>
            <a:ext cx="8971305" cy="726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400" dirty="0">
                <a:solidFill>
                  <a:srgbClr val="000000"/>
                </a:solidFill>
                <a:latin typeface="Karnchang Bold"/>
              </a:rPr>
              <a:t>FLOWCHART </a:t>
            </a: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D2C2DB0-C3B6-BEB9-5518-5B83A599272D}"/>
              </a:ext>
            </a:extLst>
          </p:cNvPr>
          <p:cNvGrpSpPr/>
          <p:nvPr/>
        </p:nvGrpSpPr>
        <p:grpSpPr>
          <a:xfrm>
            <a:off x="15665503" y="317552"/>
            <a:ext cx="2042119" cy="650325"/>
            <a:chOff x="0" y="0"/>
            <a:chExt cx="537842" cy="1712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EC4D78A-4D9F-994F-95F5-0888268B3322}"/>
                </a:ext>
              </a:extLst>
            </p:cNvPr>
            <p:cNvSpPr/>
            <p:nvPr/>
          </p:nvSpPr>
          <p:spPr>
            <a:xfrm>
              <a:off x="0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02D1474E-80C0-A632-91AE-E1388D8EAA53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363E37F2-D2E7-C059-EAB8-6DA11B06E585}"/>
              </a:ext>
            </a:extLst>
          </p:cNvPr>
          <p:cNvSpPr txBox="1"/>
          <p:nvPr/>
        </p:nvSpPr>
        <p:spPr>
          <a:xfrm>
            <a:off x="15621459" y="349050"/>
            <a:ext cx="2168307" cy="341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8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2BEE9264-870B-B5CC-8195-76087CA35577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E4C9972-59C3-EDCC-76AF-62E2828EAD19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CF456494-D21A-A95B-2F8C-C6593B27A355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1FA35B71-6962-1A0E-A1A9-71E8C83352BC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E1BBAF8-DB85-3F29-8F24-7206CDC1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94" y="1867686"/>
            <a:ext cx="9984506" cy="73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B6C6-AF16-A43D-C589-F9D3C7A0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AE335A-1973-7784-0A9C-EF308C43CF1C}"/>
              </a:ext>
            </a:extLst>
          </p:cNvPr>
          <p:cNvGrpSpPr/>
          <p:nvPr/>
        </p:nvGrpSpPr>
        <p:grpSpPr>
          <a:xfrm>
            <a:off x="823533" y="452866"/>
            <a:ext cx="16747241" cy="9245778"/>
            <a:chOff x="-8790" y="-38100"/>
            <a:chExt cx="4410796" cy="243510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DD0E5AE-7963-E0DE-D361-B46BDDCBFB85}"/>
                </a:ext>
              </a:extLst>
            </p:cNvPr>
            <p:cNvSpPr/>
            <p:nvPr/>
          </p:nvSpPr>
          <p:spPr>
            <a:xfrm>
              <a:off x="-879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C6A7C0D-EB06-2381-01FB-A43422672FC9}"/>
                </a:ext>
              </a:extLst>
            </p:cNvPr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BE3B313-7CFE-8601-EEEA-357A3AB17A82}"/>
              </a:ext>
            </a:extLst>
          </p:cNvPr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3D72439-9696-A440-F024-94A3ED0611EE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3CE00034-47D0-88A7-5791-AF6CD42A9624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EB2ED680-1ADB-79F2-220F-6C4B437E0BC4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9AD9A208-476D-CFCB-9084-9B325ACE9852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DE96E5F7-BC44-82BF-9E12-C3AFDEDEDD09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17BDE65F-7403-9D73-1364-1E3CE7834049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7A0B1940-2295-2839-425B-02AF0BDB890F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D9F910D3-8664-2AD4-2946-7269CBD81EB5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12018AE6-EFEA-FD68-FEA4-D95581AF923A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54A02DF7-D247-E563-4103-3D20387BE0A7}"/>
              </a:ext>
            </a:extLst>
          </p:cNvPr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6E5D00E1-697A-DA70-AC33-471D519295B9}"/>
                </a:ext>
              </a:extLst>
            </p:cNvPr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C5980736-0C01-1746-E22F-37A3FAD8DE9D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7A771E32-6071-9E5C-8C2D-1B5506533B88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7E95AA33-5E63-63E8-A544-750AB568A10C}"/>
                </a:ext>
              </a:extLst>
            </p:cNvPr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id="{F496DAA4-EE4F-DBA9-4C6B-537BF88D7121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1" name="TextBox 21">
                <a:extLst>
                  <a:ext uri="{FF2B5EF4-FFF2-40B4-BE49-F238E27FC236}">
                    <a16:creationId xmlns:a16="http://schemas.microsoft.com/office/drawing/2014/main" id="{7FF50D94-8077-C8FB-7AC1-0ED85D84F67B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024F6DB2-AAAE-5C0D-2484-3ED56BF74182}"/>
                </a:ext>
              </a:extLst>
            </p:cNvPr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id="23" name="Freeform 23">
                <a:extLst>
                  <a:ext uri="{FF2B5EF4-FFF2-40B4-BE49-F238E27FC236}">
                    <a16:creationId xmlns:a16="http://schemas.microsoft.com/office/drawing/2014/main" id="{B002EDCC-F3D0-6889-80FB-749033007A47}"/>
                  </a:ext>
                </a:extLst>
              </p:cNvPr>
              <p:cNvSpPr/>
              <p:nvPr/>
            </p:nvSpPr>
            <p:spPr>
              <a:xfrm>
                <a:off x="0" y="0"/>
                <a:ext cx="2816645" cy="2829248"/>
              </a:xfrm>
              <a:custGeom>
                <a:avLst/>
                <a:gdLst/>
                <a:ahLst/>
                <a:cxnLst/>
                <a:rect l="l" t="t" r="r" b="b"/>
                <a:pathLst>
                  <a:path w="2816645" h="2829248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4" name="TextBox 24">
                <a:extLst>
                  <a:ext uri="{FF2B5EF4-FFF2-40B4-BE49-F238E27FC236}">
                    <a16:creationId xmlns:a16="http://schemas.microsoft.com/office/drawing/2014/main" id="{988FDA66-9083-0CF5-C1B6-FB1B6F1E354E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25" name="TextBox 25">
            <a:extLst>
              <a:ext uri="{FF2B5EF4-FFF2-40B4-BE49-F238E27FC236}">
                <a16:creationId xmlns:a16="http://schemas.microsoft.com/office/drawing/2014/main" id="{06976D04-D66E-0C42-5271-396CF6463F89}"/>
              </a:ext>
            </a:extLst>
          </p:cNvPr>
          <p:cNvSpPr txBox="1"/>
          <p:nvPr/>
        </p:nvSpPr>
        <p:spPr>
          <a:xfrm>
            <a:off x="5081774" y="794266"/>
            <a:ext cx="8481826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4400" b="1" dirty="0"/>
              <a:t>SWOT </a:t>
            </a:r>
            <a:r>
              <a:rPr lang="en-ID" sz="4400" b="1" dirty="0" err="1"/>
              <a:t>Sistem</a:t>
            </a:r>
            <a:r>
              <a:rPr lang="en-ID" sz="4400" b="1" dirty="0"/>
              <a:t> Inventory Elektronik</a:t>
            </a:r>
            <a:endParaRPr lang="en-ID" sz="4400" dirty="0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132E61C-482E-4BE4-506D-E2339EAC0BA2}"/>
              </a:ext>
            </a:extLst>
          </p:cNvPr>
          <p:cNvSpPr txBox="1"/>
          <p:nvPr/>
        </p:nvSpPr>
        <p:spPr>
          <a:xfrm>
            <a:off x="5081774" y="2340710"/>
            <a:ext cx="13582852" cy="357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4400" b="1" dirty="0"/>
              <a:t>Strengths (</a:t>
            </a:r>
            <a:r>
              <a:rPr lang="en-ID" sz="4400" b="1" dirty="0" err="1"/>
              <a:t>Kekuatan</a:t>
            </a:r>
            <a:r>
              <a:rPr lang="en-ID" sz="4400" b="1" dirty="0"/>
              <a:t>)</a:t>
            </a:r>
            <a:endParaRPr lang="en-ID" sz="4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4400" b="1" dirty="0"/>
              <a:t>Weaknesses (</a:t>
            </a:r>
            <a:r>
              <a:rPr lang="en-ID" sz="4400" b="1" dirty="0" err="1"/>
              <a:t>Kelemahan</a:t>
            </a:r>
            <a:r>
              <a:rPr lang="en-ID" sz="4400" b="1" dirty="0"/>
              <a:t>)</a:t>
            </a:r>
            <a:endParaRPr lang="en-ID" sz="4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4400" b="1" dirty="0"/>
              <a:t>Opportunities (</a:t>
            </a:r>
            <a:r>
              <a:rPr lang="en-ID" sz="4400" b="1" dirty="0" err="1"/>
              <a:t>Peluang</a:t>
            </a:r>
            <a:r>
              <a:rPr lang="en-ID" sz="4400" b="1" dirty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D" sz="4400" b="1" dirty="0"/>
              <a:t>Threats (</a:t>
            </a:r>
            <a:r>
              <a:rPr lang="en-ID" sz="4400" b="1" dirty="0" err="1"/>
              <a:t>Ancaman</a:t>
            </a:r>
            <a:r>
              <a:rPr lang="en-ID" sz="4400" b="1" dirty="0"/>
              <a:t>)</a:t>
            </a:r>
            <a:endParaRPr lang="en-ID" sz="4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5C408EFB-6097-0747-372A-1CE1B9793A48}"/>
              </a:ext>
            </a:extLst>
          </p:cNvPr>
          <p:cNvGrpSpPr/>
          <p:nvPr/>
        </p:nvGrpSpPr>
        <p:grpSpPr>
          <a:xfrm>
            <a:off x="15665503" y="172891"/>
            <a:ext cx="2089098" cy="794986"/>
            <a:chOff x="0" y="-38100"/>
            <a:chExt cx="550215" cy="20937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1918F80-5050-74FA-8F4E-AC356CBE1C03}"/>
                </a:ext>
              </a:extLst>
            </p:cNvPr>
            <p:cNvSpPr/>
            <p:nvPr/>
          </p:nvSpPr>
          <p:spPr>
            <a:xfrm>
              <a:off x="12373" y="0"/>
              <a:ext cx="537842" cy="171279"/>
            </a:xfrm>
            <a:custGeom>
              <a:avLst/>
              <a:gdLst/>
              <a:ahLst/>
              <a:cxnLst/>
              <a:rect l="l" t="t" r="r" b="b"/>
              <a:pathLst>
                <a:path w="537842" h="171279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7A230F6-4419-97F2-540A-D017327C5B57}"/>
                </a:ext>
              </a:extLst>
            </p:cNvPr>
            <p:cNvSpPr txBox="1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74F9AF7D-502F-F8AA-FFE2-0BA556C8EBB0}"/>
              </a:ext>
            </a:extLst>
          </p:cNvPr>
          <p:cNvSpPr txBox="1"/>
          <p:nvPr/>
        </p:nvSpPr>
        <p:spPr>
          <a:xfrm>
            <a:off x="15621459" y="349050"/>
            <a:ext cx="216830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 dirty="0">
                <a:solidFill>
                  <a:srgbClr val="FFFFFF"/>
                </a:solidFill>
                <a:latin typeface="Karnchang"/>
              </a:rPr>
              <a:t>Halaman 9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6A6AF6EC-9E35-9E09-5B36-8F1B0E0FBD70}"/>
              </a:ext>
            </a:extLst>
          </p:cNvPr>
          <p:cNvGrpSpPr/>
          <p:nvPr/>
        </p:nvGrpSpPr>
        <p:grpSpPr>
          <a:xfrm>
            <a:off x="629723" y="9258300"/>
            <a:ext cx="6961669" cy="627749"/>
            <a:chOff x="0" y="0"/>
            <a:chExt cx="1833526" cy="165333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95E828B-7D10-6EF9-9D72-7497FB2407C4}"/>
                </a:ext>
              </a:extLst>
            </p:cNvPr>
            <p:cNvSpPr/>
            <p:nvPr/>
          </p:nvSpPr>
          <p:spPr>
            <a:xfrm>
              <a:off x="0" y="0"/>
              <a:ext cx="1833526" cy="165333"/>
            </a:xfrm>
            <a:custGeom>
              <a:avLst/>
              <a:gdLst/>
              <a:ahLst/>
              <a:cxnLst/>
              <a:rect l="l" t="t" r="r" b="b"/>
              <a:pathLst>
                <a:path w="1833526" h="165333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  <p:txBody>
            <a:bodyPr/>
            <a:lstStyle/>
            <a:p>
              <a:endParaRPr lang="en-ID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206C1EDB-5CAD-9ED8-EDFE-529330D0EBF8}"/>
                </a:ext>
              </a:extLst>
            </p:cNvPr>
            <p:cNvSpPr txBox="1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D614DA53-181E-273B-2B2B-6DBBC179ADFC}"/>
              </a:ext>
            </a:extLst>
          </p:cNvPr>
          <p:cNvSpPr txBox="1"/>
          <p:nvPr/>
        </p:nvSpPr>
        <p:spPr>
          <a:xfrm>
            <a:off x="551143" y="9305925"/>
            <a:ext cx="7118830" cy="44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</a:rPr>
              <a:t>Universitas Putera Batam</a:t>
            </a:r>
          </a:p>
        </p:txBody>
      </p:sp>
    </p:spTree>
    <p:extLst>
      <p:ext uri="{BB962C8B-B14F-4D97-AF65-F5344CB8AC3E}">
        <p14:creationId xmlns:p14="http://schemas.microsoft.com/office/powerpoint/2010/main" val="390043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350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Karnchang Bold</vt:lpstr>
      <vt:lpstr>Karnchang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Sand Minimalist Modern Thesis Defense Presentation (1).pptx</dc:title>
  <dc:creator>ACER</dc:creator>
  <cp:lastModifiedBy>RICARDO LIM</cp:lastModifiedBy>
  <cp:revision>17</cp:revision>
  <dcterms:created xsi:type="dcterms:W3CDTF">2006-08-16T00:00:00Z</dcterms:created>
  <dcterms:modified xsi:type="dcterms:W3CDTF">2025-04-28T09:28:31Z</dcterms:modified>
  <dc:identifier>DAGH5T2HeUE</dc:identifier>
</cp:coreProperties>
</file>