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60" r:id="rId4"/>
    <p:sldId id="261" r:id="rId5"/>
    <p:sldId id="262" r:id="rId6"/>
    <p:sldId id="263" r:id="rId7"/>
    <p:sldId id="264" r:id="rId8"/>
    <p:sldId id="265" r:id="rId9"/>
    <p:sldId id="266" r:id="rId10"/>
    <p:sldId id="258" r:id="rId11"/>
    <p:sldId id="259"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1/30/2022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5258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1384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96108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7368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7399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83735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64499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48441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9681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8864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1239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24602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2963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0837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3909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2530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3413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1/30/2022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94536749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D50C3BF-4EC6-4075-8C5A-BB4D936693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AAD5EEF9-647D-437D-909D-552158996D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AD572E06-C69D-4C73-907F-E960818C982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ítulo 1">
            <a:extLst>
              <a:ext uri="{FF2B5EF4-FFF2-40B4-BE49-F238E27FC236}">
                <a16:creationId xmlns:a16="http://schemas.microsoft.com/office/drawing/2014/main" id="{F839F0A7-E92B-4FA0-9960-773C6EC36F9C}"/>
              </a:ext>
            </a:extLst>
          </p:cNvPr>
          <p:cNvSpPr>
            <a:spLocks noGrp="1"/>
          </p:cNvSpPr>
          <p:nvPr>
            <p:ph type="ctrTitle"/>
          </p:nvPr>
        </p:nvSpPr>
        <p:spPr>
          <a:xfrm>
            <a:off x="5270066" y="1122363"/>
            <a:ext cx="5397933" cy="2387600"/>
          </a:xfrm>
        </p:spPr>
        <p:txBody>
          <a:bodyPr>
            <a:normAutofit/>
          </a:bodyPr>
          <a:lstStyle/>
          <a:p>
            <a:r>
              <a:rPr lang="es-ES" dirty="0"/>
              <a:t>Programación orientada a objetos (POO)</a:t>
            </a:r>
            <a:endParaRPr lang="es-MX" dirty="0"/>
          </a:p>
        </p:txBody>
      </p:sp>
      <p:sp>
        <p:nvSpPr>
          <p:cNvPr id="3" name="Subtítulo 2">
            <a:extLst>
              <a:ext uri="{FF2B5EF4-FFF2-40B4-BE49-F238E27FC236}">
                <a16:creationId xmlns:a16="http://schemas.microsoft.com/office/drawing/2014/main" id="{FA9A5AD1-36D1-4A27-85EC-492618ACDB79}"/>
              </a:ext>
            </a:extLst>
          </p:cNvPr>
          <p:cNvSpPr>
            <a:spLocks noGrp="1"/>
          </p:cNvSpPr>
          <p:nvPr>
            <p:ph type="subTitle" idx="1"/>
          </p:nvPr>
        </p:nvSpPr>
        <p:spPr>
          <a:xfrm>
            <a:off x="5230896" y="3602038"/>
            <a:ext cx="5437103" cy="1655762"/>
          </a:xfrm>
        </p:spPr>
        <p:txBody>
          <a:bodyPr>
            <a:normAutofit/>
          </a:bodyPr>
          <a:lstStyle/>
          <a:p>
            <a:r>
              <a:rPr lang="es-ES" dirty="0"/>
              <a:t>Oscar Isaac Tinajero Maldonado</a:t>
            </a:r>
            <a:endParaRPr lang="es-MX" dirty="0"/>
          </a:p>
        </p:txBody>
      </p:sp>
      <p:pic>
        <p:nvPicPr>
          <p:cNvPr id="5" name="Picture 4" descr="Script de ordenador en una pantalla">
            <a:extLst>
              <a:ext uri="{FF2B5EF4-FFF2-40B4-BE49-F238E27FC236}">
                <a16:creationId xmlns:a16="http://schemas.microsoft.com/office/drawing/2014/main" id="{E553A5BB-F7E1-433C-B95E-2CA5B73507B6}"/>
              </a:ext>
            </a:extLst>
          </p:cNvPr>
          <p:cNvPicPr>
            <a:picLocks noChangeAspect="1"/>
          </p:cNvPicPr>
          <p:nvPr/>
        </p:nvPicPr>
        <p:blipFill rotWithShape="1">
          <a:blip r:embed="rId4"/>
          <a:srcRect l="7554" r="47326"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5C427DC4-D0C8-4AD1-971C-C179999E4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11827C78-913D-484C-8C41-03DA314252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B6F8B17C-D826-4328-938A-3EA29923DD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39D88DB7-6249-4F7B-BE6A-FCC6D49786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8">
              <a:extLst>
                <a:ext uri="{FF2B5EF4-FFF2-40B4-BE49-F238E27FC236}">
                  <a16:creationId xmlns:a16="http://schemas.microsoft.com/office/drawing/2014/main" id="{756D5198-7167-4B16-AB98-5B4E36925F4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DA8DAFD5-0534-4B77-9BDA-835065CBA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7CA8B15F-CF03-4D11-8AEC-82E80157B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459FF9F8-7A9B-4AA7-A132-383AF3485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CBA02FB8-E42C-45DA-AAF7-3397620DAD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9929394A-93E2-4CC7-BE87-C83F6A8E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0D9C5509-FF48-4A4B-93E5-54BB49A4A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8D8D120B-EEA9-48FD-8996-23C6C46E1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3C6F42D5-B202-46C6-8515-D98407842B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63970DAE-ED0B-4C16-A738-7D472097C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3057B46C-1C3D-49B0-BFA0-F8C5242339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48CF20C5-3838-4173-A8B8-B2F2C98F1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ECE30E10-7578-4E62-ACBF-10C479060C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944967BD-A875-4678-99F4-7F57BB00D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39B8890D-782F-4441-99F8-24D555ADB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BD2843C9-86AC-4823-8D89-66B62F94E2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B519EA3-915E-4EAD-A40F-32168E8E1F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7A321902-1E1D-4964-AF8F-D133DEA58C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112E54C4-91A4-40EC-9182-578C6684F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8FA627D4-711B-43E1-956F-E83777F1E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A52861B4-1F11-4F96-B2C6-6CF1ABF3EA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8B08E382-69A6-4F49-B9D0-30282ABF2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C90814EC-520D-44F5-86DC-EC86DC654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F912B22F-31DB-46D6-8E4E-54EBED6B9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051A22F2-66B3-4FF2-89BD-CD02C26814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33">
              <a:extLst>
                <a:ext uri="{FF2B5EF4-FFF2-40B4-BE49-F238E27FC236}">
                  <a16:creationId xmlns:a16="http://schemas.microsoft.com/office/drawing/2014/main" id="{4C2C276D-BE72-4024-971D-6777F9524CB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6AFDDC6B-3AFC-48D7-95CF-5FBB511D8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FFAA444D-5CF5-4864-A37F-A111C8FF8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5FF79462-E4F2-48A6-A56D-0D6025638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966D2CEE-D08F-46BC-B14C-93765B5B5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599A4AD6-C27F-4336-9E88-8C647A23C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44DF8341-5042-4DC0-BAEF-E3D91FF7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71762CC7-CB05-40DA-A00C-4E2E2480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4F9045FC-8914-48C8-A36C-AAA35E3F4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2B8DF617-2AF1-45FE-A0B8-E36B9580A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492D7FF8-46B6-4679-9439-2057238D5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33DDE513-207C-49C7-BF67-7526AAAA15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45">
              <a:extLst>
                <a:ext uri="{FF2B5EF4-FFF2-40B4-BE49-F238E27FC236}">
                  <a16:creationId xmlns:a16="http://schemas.microsoft.com/office/drawing/2014/main" id="{ABEE1802-DF83-4775-831C-512B9B0B15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3882C4EF-F620-4972-8FB9-B856D2B6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531F85E7-F63E-4D39-8088-8195AD2274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9ADD32DD-B096-4677-80F8-B92AA01E6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9F1863D8-139F-4C40-BF00-40B6EA0F30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41C88777-539F-4497-8ACD-DB5EB48C8C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502CEC28-4F28-4576-B919-7262CCC10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C9E5198A-7C53-4D62-BA3D-A3AC6FD0F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E9A854AB-3F74-4287-87DC-AF5A568859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4AB0057E-B3A6-4026-9957-95F85AEE5C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3EE41E05-F297-4026-836E-28493C070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C92C5E3B-704D-4F3E-8093-7CA684C41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825CD6F0-AF7C-4FF4-97CB-67456D1D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C4DD64A4-C034-4789-BB5E-F569044A3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9" name="Group 68">
            <a:extLst>
              <a:ext uri="{FF2B5EF4-FFF2-40B4-BE49-F238E27FC236}">
                <a16:creationId xmlns:a16="http://schemas.microsoft.com/office/drawing/2014/main" id="{B683E0DB-6F21-4C3E-8305-9450FD8D69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F0A05D6A-7B96-4CC8-AE3F-7FD9D8AD9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33">
              <a:extLst>
                <a:ext uri="{FF2B5EF4-FFF2-40B4-BE49-F238E27FC236}">
                  <a16:creationId xmlns:a16="http://schemas.microsoft.com/office/drawing/2014/main" id="{5D804E2E-555D-4400-AF17-C855839CB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34">
              <a:extLst>
                <a:ext uri="{FF2B5EF4-FFF2-40B4-BE49-F238E27FC236}">
                  <a16:creationId xmlns:a16="http://schemas.microsoft.com/office/drawing/2014/main" id="{18D98775-8A76-44FB-B847-48847A7B51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35">
              <a:extLst>
                <a:ext uri="{FF2B5EF4-FFF2-40B4-BE49-F238E27FC236}">
                  <a16:creationId xmlns:a16="http://schemas.microsoft.com/office/drawing/2014/main" id="{81718D4D-D78C-49F6-A8D0-9BFA8281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36">
              <a:extLst>
                <a:ext uri="{FF2B5EF4-FFF2-40B4-BE49-F238E27FC236}">
                  <a16:creationId xmlns:a16="http://schemas.microsoft.com/office/drawing/2014/main" id="{77635061-C105-40C2-B344-85AFF348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37">
              <a:extLst>
                <a:ext uri="{FF2B5EF4-FFF2-40B4-BE49-F238E27FC236}">
                  <a16:creationId xmlns:a16="http://schemas.microsoft.com/office/drawing/2014/main" id="{8AC7657B-8096-43B1-8064-66D26AD3E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38">
              <a:extLst>
                <a:ext uri="{FF2B5EF4-FFF2-40B4-BE49-F238E27FC236}">
                  <a16:creationId xmlns:a16="http://schemas.microsoft.com/office/drawing/2014/main" id="{53E7728E-84D6-4409-8B01-362F9C83C5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39">
              <a:extLst>
                <a:ext uri="{FF2B5EF4-FFF2-40B4-BE49-F238E27FC236}">
                  <a16:creationId xmlns:a16="http://schemas.microsoft.com/office/drawing/2014/main" id="{4AC472D4-CE53-4329-A993-58B6E842D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40">
              <a:extLst>
                <a:ext uri="{FF2B5EF4-FFF2-40B4-BE49-F238E27FC236}">
                  <a16:creationId xmlns:a16="http://schemas.microsoft.com/office/drawing/2014/main" id="{26159CF8-0326-4216-A837-F6D30FE9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Rectangle 41">
              <a:extLst>
                <a:ext uri="{FF2B5EF4-FFF2-40B4-BE49-F238E27FC236}">
                  <a16:creationId xmlns:a16="http://schemas.microsoft.com/office/drawing/2014/main" id="{9BC6B81B-A802-4A4A-A808-00EB769852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7780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5D045B0-84E8-4750-9D41-945D74296F82}"/>
              </a:ext>
            </a:extLst>
          </p:cNvPr>
          <p:cNvSpPr>
            <a:spLocks noGrp="1"/>
          </p:cNvSpPr>
          <p:nvPr>
            <p:ph type="title"/>
          </p:nvPr>
        </p:nvSpPr>
        <p:spPr>
          <a:xfrm>
            <a:off x="1141413" y="265821"/>
            <a:ext cx="9905998" cy="1478570"/>
          </a:xfrm>
        </p:spPr>
        <p:txBody>
          <a:bodyPr/>
          <a:lstStyle/>
          <a:p>
            <a:r>
              <a:rPr lang="es-ES" dirty="0"/>
              <a:t>Historia de </a:t>
            </a:r>
            <a:r>
              <a:rPr lang="es-ES" dirty="0" err="1"/>
              <a:t>git</a:t>
            </a:r>
            <a:endParaRPr lang="es-MX" dirty="0"/>
          </a:p>
        </p:txBody>
      </p:sp>
      <p:sp>
        <p:nvSpPr>
          <p:cNvPr id="8" name="Marcador de contenido 7">
            <a:extLst>
              <a:ext uri="{FF2B5EF4-FFF2-40B4-BE49-F238E27FC236}">
                <a16:creationId xmlns:a16="http://schemas.microsoft.com/office/drawing/2014/main" id="{F5D4179A-C201-402D-AD71-5FC342ED1257}"/>
              </a:ext>
            </a:extLst>
          </p:cNvPr>
          <p:cNvSpPr>
            <a:spLocks noGrp="1"/>
          </p:cNvSpPr>
          <p:nvPr>
            <p:ph idx="1"/>
          </p:nvPr>
        </p:nvSpPr>
        <p:spPr>
          <a:xfrm>
            <a:off x="1141412" y="1744392"/>
            <a:ext cx="9905999" cy="4591094"/>
          </a:xfrm>
        </p:spPr>
        <p:txBody>
          <a:bodyPr>
            <a:normAutofit fontScale="55000" lnSpcReduction="20000"/>
          </a:bodyPr>
          <a:lstStyle/>
          <a:p>
            <a:pPr algn="just"/>
            <a:r>
              <a:rPr lang="es-ES" b="0" i="0" dirty="0">
                <a:effectLst/>
                <a:latin typeface="Avenir-Roman"/>
              </a:rPr>
              <a:t>Como muchas de las grandes cosas en esta vida, </a:t>
            </a:r>
            <a:r>
              <a:rPr lang="es-ES" b="1" i="0" dirty="0">
                <a:effectLst/>
                <a:latin typeface="Avenir-Roman"/>
              </a:rPr>
              <a:t>Git</a:t>
            </a:r>
            <a:r>
              <a:rPr lang="es-ES" b="0" i="0" dirty="0">
                <a:effectLst/>
                <a:latin typeface="Avenir-Roman"/>
              </a:rPr>
              <a:t> comenzó con un poco de destrucción creativa y encendida polémica. El núcleo de Linux es un proyecto de software de código abierto con un alcance bastante grande. Durante la mayor parte del mantenimiento del núcleo de Linux (1991-2002), los cambios en el software se pasaron en forma de parches y archivos. En 2002, el proyecto del núcleo de Linux empezó a usar un DVCS propietario llamado </a:t>
            </a:r>
            <a:r>
              <a:rPr lang="es-ES" b="1" i="0" dirty="0" err="1">
                <a:effectLst/>
                <a:latin typeface="Avenir-Roman"/>
              </a:rPr>
              <a:t>BitKeeper</a:t>
            </a:r>
            <a:r>
              <a:rPr lang="es-ES" b="0" i="0" dirty="0">
                <a:effectLst/>
                <a:latin typeface="Avenir-Roman"/>
              </a:rPr>
              <a:t>.</a:t>
            </a:r>
          </a:p>
          <a:p>
            <a:pPr algn="just"/>
            <a:r>
              <a:rPr lang="es-ES" b="0" i="0" dirty="0">
                <a:effectLst/>
                <a:latin typeface="Avenir-Roman"/>
              </a:rPr>
              <a:t>En 2005, la relación entre la comunidad que desarrollaba el núcleo de Linux y la compañía que desarrollaba </a:t>
            </a:r>
            <a:r>
              <a:rPr lang="es-ES" b="0" i="0" dirty="0" err="1">
                <a:effectLst/>
                <a:latin typeface="Avenir-Roman"/>
              </a:rPr>
              <a:t>BitKeeper</a:t>
            </a:r>
            <a:r>
              <a:rPr lang="es-ES" b="0" i="0" dirty="0">
                <a:effectLst/>
                <a:latin typeface="Avenir-Roman"/>
              </a:rPr>
              <a:t> se vino abajo, y la herramienta dejó de ser ofrecida gratuitamente. Esto impulsó a la comunidad de desarrollo de Linux (y en particular a Linus Torvalds, el creador de Linux) a desarrollar su propia herramienta basada en algunas de las lecciones que aprendieron durante el uso de </a:t>
            </a:r>
            <a:r>
              <a:rPr lang="es-ES" b="0" i="0" dirty="0" err="1">
                <a:effectLst/>
                <a:latin typeface="Avenir-Roman"/>
              </a:rPr>
              <a:t>BitKeeper</a:t>
            </a:r>
            <a:r>
              <a:rPr lang="es-ES" b="0" i="0" dirty="0">
                <a:effectLst/>
                <a:latin typeface="Avenir-Roman"/>
              </a:rPr>
              <a:t>. Algunos de los objetivos del nuevo sistema:</a:t>
            </a:r>
          </a:p>
          <a:p>
            <a:pPr algn="just">
              <a:buFont typeface="Arial" panose="020B0604020202020204" pitchFamily="34" charset="0"/>
              <a:buChar char="•"/>
            </a:pPr>
            <a:r>
              <a:rPr lang="es-ES" b="0" i="0" dirty="0">
                <a:effectLst/>
                <a:latin typeface="Avenir-Heavy"/>
              </a:rPr>
              <a:t>Velocidad</a:t>
            </a:r>
          </a:p>
          <a:p>
            <a:pPr algn="just">
              <a:buFont typeface="Arial" panose="020B0604020202020204" pitchFamily="34" charset="0"/>
              <a:buChar char="•"/>
            </a:pPr>
            <a:r>
              <a:rPr lang="es-ES" b="0" i="0" dirty="0">
                <a:effectLst/>
                <a:latin typeface="Avenir-Heavy"/>
              </a:rPr>
              <a:t>Diseño sencillo</a:t>
            </a:r>
          </a:p>
          <a:p>
            <a:pPr algn="just">
              <a:buFont typeface="Arial" panose="020B0604020202020204" pitchFamily="34" charset="0"/>
              <a:buChar char="•"/>
            </a:pPr>
            <a:r>
              <a:rPr lang="es-ES" b="0" i="0" dirty="0">
                <a:effectLst/>
                <a:latin typeface="Avenir-Heavy"/>
              </a:rPr>
              <a:t>Fuerte apoyo al desarrollo no lineal (miles de ramas paralelas)</a:t>
            </a:r>
          </a:p>
          <a:p>
            <a:pPr algn="just">
              <a:buFont typeface="Arial" panose="020B0604020202020204" pitchFamily="34" charset="0"/>
              <a:buChar char="•"/>
            </a:pPr>
            <a:r>
              <a:rPr lang="es-ES" b="0" i="0" dirty="0">
                <a:effectLst/>
                <a:latin typeface="Avenir-Heavy"/>
              </a:rPr>
              <a:t>Completamente distribuido</a:t>
            </a:r>
          </a:p>
          <a:p>
            <a:pPr algn="just">
              <a:buFont typeface="Arial" panose="020B0604020202020204" pitchFamily="34" charset="0"/>
              <a:buChar char="•"/>
            </a:pPr>
            <a:r>
              <a:rPr lang="es-ES" b="0" i="0" dirty="0">
                <a:effectLst/>
                <a:latin typeface="Avenir-Heavy"/>
              </a:rPr>
              <a:t>Capaz de manejar grandes proyectos (como el núcleo de Linux) de manera eficiente (velocidad y tamaño de los datos)</a:t>
            </a:r>
          </a:p>
          <a:p>
            <a:pPr algn="just"/>
            <a:r>
              <a:rPr lang="es-ES" b="0" i="0" dirty="0">
                <a:effectLst/>
                <a:latin typeface="Avenir-Roman"/>
              </a:rPr>
              <a:t>Desde su nacimiento en 2005, Git ha evolucionado y madurado para ser fácil de usar y aún conservar estas cualidades iniciales. Es tremendamente rápido, muy eficiente a gran escala, y tiene un increíble sistema de ramificación (</a:t>
            </a:r>
            <a:r>
              <a:rPr lang="es-ES" b="0" i="0" dirty="0" err="1">
                <a:effectLst/>
                <a:latin typeface="Avenir-Roman"/>
              </a:rPr>
              <a:t>branching</a:t>
            </a:r>
            <a:r>
              <a:rPr lang="es-ES" b="0" i="0" dirty="0">
                <a:effectLst/>
                <a:latin typeface="Avenir-Roman"/>
              </a:rPr>
              <a:t>) para desarrollo no lineal.</a:t>
            </a:r>
          </a:p>
        </p:txBody>
      </p:sp>
    </p:spTree>
    <p:extLst>
      <p:ext uri="{BB962C8B-B14F-4D97-AF65-F5344CB8AC3E}">
        <p14:creationId xmlns:p14="http://schemas.microsoft.com/office/powerpoint/2010/main" val="148777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DEA4E-9FAC-49B7-A9B2-5400239D87B1}"/>
              </a:ext>
            </a:extLst>
          </p:cNvPr>
          <p:cNvSpPr>
            <a:spLocks noGrp="1"/>
          </p:cNvSpPr>
          <p:nvPr>
            <p:ph type="title"/>
          </p:nvPr>
        </p:nvSpPr>
        <p:spPr>
          <a:xfrm>
            <a:off x="1143001" y="0"/>
            <a:ext cx="9905998" cy="1478570"/>
          </a:xfrm>
        </p:spPr>
        <p:txBody>
          <a:bodyPr/>
          <a:lstStyle/>
          <a:p>
            <a:pPr algn="ctr"/>
            <a:r>
              <a:rPr lang="es-ES" dirty="0"/>
              <a:t>¿Cómo trabaja </a:t>
            </a:r>
            <a:r>
              <a:rPr lang="es-ES" dirty="0" err="1"/>
              <a:t>git</a:t>
            </a:r>
            <a:r>
              <a:rPr lang="es-ES" dirty="0"/>
              <a:t>?</a:t>
            </a:r>
            <a:endParaRPr lang="es-MX" dirty="0"/>
          </a:p>
        </p:txBody>
      </p:sp>
      <p:pic>
        <p:nvPicPr>
          <p:cNvPr id="5" name="Marcador de contenido 4" descr="Imagen que contiene teclado&#10;&#10;Descripción generada automáticamente">
            <a:extLst>
              <a:ext uri="{FF2B5EF4-FFF2-40B4-BE49-F238E27FC236}">
                <a16:creationId xmlns:a16="http://schemas.microsoft.com/office/drawing/2014/main" id="{00D11A08-5CDB-4A85-B477-821AB8632C29}"/>
              </a:ext>
            </a:extLst>
          </p:cNvPr>
          <p:cNvPicPr>
            <a:picLocks noGrp="1" noChangeAspect="1"/>
          </p:cNvPicPr>
          <p:nvPr>
            <p:ph idx="1"/>
          </p:nvPr>
        </p:nvPicPr>
        <p:blipFill>
          <a:blip r:embed="rId2"/>
          <a:stretch>
            <a:fillRect/>
          </a:stretch>
        </p:blipFill>
        <p:spPr>
          <a:xfrm>
            <a:off x="2410056" y="1110343"/>
            <a:ext cx="7371888" cy="5528917"/>
          </a:xfrm>
        </p:spPr>
      </p:pic>
    </p:spTree>
    <p:extLst>
      <p:ext uri="{BB962C8B-B14F-4D97-AF65-F5344CB8AC3E}">
        <p14:creationId xmlns:p14="http://schemas.microsoft.com/office/powerpoint/2010/main" val="112035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3AB3ED-7F99-4DC9-A7A1-A803D598B4CF}"/>
              </a:ext>
            </a:extLst>
          </p:cNvPr>
          <p:cNvSpPr>
            <a:spLocks noGrp="1"/>
          </p:cNvSpPr>
          <p:nvPr>
            <p:ph type="title"/>
          </p:nvPr>
        </p:nvSpPr>
        <p:spPr/>
        <p:txBody>
          <a:bodyPr/>
          <a:lstStyle/>
          <a:p>
            <a:r>
              <a:rPr lang="es-ES" dirty="0"/>
              <a:t>Estados</a:t>
            </a:r>
            <a:endParaRPr lang="es-MX" dirty="0"/>
          </a:p>
        </p:txBody>
      </p:sp>
      <p:sp>
        <p:nvSpPr>
          <p:cNvPr id="3" name="Marcador de contenido 2">
            <a:extLst>
              <a:ext uri="{FF2B5EF4-FFF2-40B4-BE49-F238E27FC236}">
                <a16:creationId xmlns:a16="http://schemas.microsoft.com/office/drawing/2014/main" id="{EECA7611-D203-4EA1-925B-BEC41A7FAD25}"/>
              </a:ext>
            </a:extLst>
          </p:cNvPr>
          <p:cNvSpPr>
            <a:spLocks noGrp="1"/>
          </p:cNvSpPr>
          <p:nvPr>
            <p:ph idx="1"/>
          </p:nvPr>
        </p:nvSpPr>
        <p:spPr/>
        <p:txBody>
          <a:bodyPr>
            <a:normAutofit lnSpcReduction="10000"/>
          </a:bodyPr>
          <a:lstStyle/>
          <a:p>
            <a:pPr marL="0" indent="0" algn="just">
              <a:buNone/>
            </a:pPr>
            <a:r>
              <a:rPr lang="es-ES" b="0" i="0" dirty="0">
                <a:effectLst/>
                <a:latin typeface="Avenir-Roman"/>
              </a:rPr>
              <a:t>Git tiene tres estados principales en los que se pueden encontrar los archivos:</a:t>
            </a:r>
          </a:p>
          <a:p>
            <a:pPr algn="just">
              <a:buFont typeface="Arial" panose="020B0604020202020204" pitchFamily="34" charset="0"/>
              <a:buChar char="•"/>
            </a:pPr>
            <a:r>
              <a:rPr lang="es-ES" b="1" i="0" dirty="0" err="1">
                <a:effectLst/>
                <a:latin typeface="Avenir-Heavy"/>
              </a:rPr>
              <a:t>committed</a:t>
            </a:r>
            <a:r>
              <a:rPr lang="es-ES" b="0" i="0" dirty="0">
                <a:effectLst/>
                <a:latin typeface="Avenir-Heavy"/>
              </a:rPr>
              <a:t>: significa que los datos están almacenados de manera segura en la base de datos local.</a:t>
            </a:r>
          </a:p>
          <a:p>
            <a:pPr algn="just">
              <a:buFont typeface="Arial" panose="020B0604020202020204" pitchFamily="34" charset="0"/>
              <a:buChar char="•"/>
            </a:pPr>
            <a:r>
              <a:rPr lang="es-ES" b="1" i="0" dirty="0" err="1">
                <a:effectLst/>
                <a:latin typeface="Avenir-Heavy"/>
              </a:rPr>
              <a:t>modified</a:t>
            </a:r>
            <a:r>
              <a:rPr lang="es-ES" b="0" i="0" dirty="0">
                <a:effectLst/>
                <a:latin typeface="Avenir-Heavy"/>
              </a:rPr>
              <a:t>: significa que se ha modificado el archivo, pero todavía no se ha </a:t>
            </a:r>
            <a:r>
              <a:rPr lang="es-ES" b="0" i="0" dirty="0" err="1">
                <a:effectLst/>
                <a:latin typeface="Avenir-Heavy"/>
              </a:rPr>
              <a:t>commiteado</a:t>
            </a:r>
            <a:r>
              <a:rPr lang="es-ES" b="0" i="0" dirty="0">
                <a:effectLst/>
                <a:latin typeface="Avenir-Heavy"/>
              </a:rPr>
              <a:t> a la base de datos.</a:t>
            </a:r>
          </a:p>
          <a:p>
            <a:pPr algn="just">
              <a:buFont typeface="Arial" panose="020B0604020202020204" pitchFamily="34" charset="0"/>
              <a:buChar char="•"/>
            </a:pPr>
            <a:r>
              <a:rPr lang="es-ES" b="1" i="0" dirty="0" err="1">
                <a:effectLst/>
                <a:latin typeface="Avenir-Heavy"/>
              </a:rPr>
              <a:t>staged</a:t>
            </a:r>
            <a:r>
              <a:rPr lang="es-ES" b="0" i="0" dirty="0">
                <a:effectLst/>
                <a:latin typeface="Avenir-Heavy"/>
              </a:rPr>
              <a:t>: significa que se ha marcado un archivo modificado en su versión actual para que irá en la próxima </a:t>
            </a:r>
            <a:r>
              <a:rPr lang="es-ES" b="0" i="0" dirty="0" err="1">
                <a:effectLst/>
                <a:latin typeface="Avenir-Heavy"/>
              </a:rPr>
              <a:t>commiteada</a:t>
            </a:r>
            <a:r>
              <a:rPr lang="es-ES" b="0" i="0" dirty="0">
                <a:effectLst/>
                <a:latin typeface="Avenir-Heavy"/>
              </a:rPr>
              <a:t>.</a:t>
            </a:r>
          </a:p>
          <a:p>
            <a:pPr marL="0" indent="0">
              <a:buNone/>
            </a:pPr>
            <a:endParaRPr lang="es-MX" dirty="0"/>
          </a:p>
        </p:txBody>
      </p:sp>
    </p:spTree>
    <p:extLst>
      <p:ext uri="{BB962C8B-B14F-4D97-AF65-F5344CB8AC3E}">
        <p14:creationId xmlns:p14="http://schemas.microsoft.com/office/powerpoint/2010/main" val="25475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agrama&#10;&#10;Descripción generada automáticamente">
            <a:extLst>
              <a:ext uri="{FF2B5EF4-FFF2-40B4-BE49-F238E27FC236}">
                <a16:creationId xmlns:a16="http://schemas.microsoft.com/office/drawing/2014/main" id="{F68A990E-330E-479B-AE1B-AFC342F2A375}"/>
              </a:ext>
            </a:extLst>
          </p:cNvPr>
          <p:cNvPicPr>
            <a:picLocks noChangeAspect="1"/>
          </p:cNvPicPr>
          <p:nvPr/>
        </p:nvPicPr>
        <p:blipFill>
          <a:blip r:embed="rId3"/>
          <a:stretch>
            <a:fillRect/>
          </a:stretch>
        </p:blipFill>
        <p:spPr>
          <a:xfrm>
            <a:off x="2381956" y="643467"/>
            <a:ext cx="7428088" cy="5571066"/>
          </a:xfrm>
          <a:prstGeom prst="rect">
            <a:avLst/>
          </a:prstGeom>
        </p:spPr>
      </p:pic>
    </p:spTree>
    <p:extLst>
      <p:ext uri="{BB962C8B-B14F-4D97-AF65-F5344CB8AC3E}">
        <p14:creationId xmlns:p14="http://schemas.microsoft.com/office/powerpoint/2010/main" val="1589304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Qué es GitHub y por qué es útil al aprender programación | HACK A BOSS">
            <a:extLst>
              <a:ext uri="{FF2B5EF4-FFF2-40B4-BE49-F238E27FC236}">
                <a16:creationId xmlns:a16="http://schemas.microsoft.com/office/drawing/2014/main" id="{32FB92E4-6768-42B8-99C0-30D4AE1F1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595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nvenio de colaboración con GitHub | IES Puerto de la Cruz - Telesforo  Bravo">
            <a:extLst>
              <a:ext uri="{FF2B5EF4-FFF2-40B4-BE49-F238E27FC236}">
                <a16:creationId xmlns:a16="http://schemas.microsoft.com/office/drawing/2014/main" id="{988C5D64-7A41-46F7-9C00-8211B8F53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51" y="0"/>
            <a:ext cx="1309153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722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815321-2810-415B-8382-28269A216C79}"/>
              </a:ext>
            </a:extLst>
          </p:cNvPr>
          <p:cNvSpPr>
            <a:spLocks noGrp="1"/>
          </p:cNvSpPr>
          <p:nvPr>
            <p:ph type="title"/>
          </p:nvPr>
        </p:nvSpPr>
        <p:spPr>
          <a:xfrm rot="19794702">
            <a:off x="1143001" y="2689715"/>
            <a:ext cx="9905998" cy="1478570"/>
          </a:xfrm>
        </p:spPr>
        <p:txBody>
          <a:bodyPr>
            <a:normAutofit/>
          </a:bodyPr>
          <a:lstStyle/>
          <a:p>
            <a:pPr algn="ctr"/>
            <a:r>
              <a:rPr lang="es-ES" sz="4400" dirty="0"/>
              <a:t>Lenguaje Unificado de Modelado (UML)</a:t>
            </a:r>
            <a:endParaRPr lang="es-MX" sz="4400" dirty="0"/>
          </a:p>
        </p:txBody>
      </p:sp>
    </p:spTree>
    <p:extLst>
      <p:ext uri="{BB962C8B-B14F-4D97-AF65-F5344CB8AC3E}">
        <p14:creationId xmlns:p14="http://schemas.microsoft.com/office/powerpoint/2010/main" val="268694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E632E-9EED-4BE0-9D7A-D66386BB8424}"/>
              </a:ext>
            </a:extLst>
          </p:cNvPr>
          <p:cNvSpPr>
            <a:spLocks noGrp="1"/>
          </p:cNvSpPr>
          <p:nvPr>
            <p:ph type="title"/>
          </p:nvPr>
        </p:nvSpPr>
        <p:spPr/>
        <p:txBody>
          <a:bodyPr/>
          <a:lstStyle/>
          <a:p>
            <a:r>
              <a:rPr lang="es-ES" dirty="0"/>
              <a:t>Introducción</a:t>
            </a:r>
            <a:endParaRPr lang="es-MX" dirty="0"/>
          </a:p>
        </p:txBody>
      </p:sp>
      <p:sp>
        <p:nvSpPr>
          <p:cNvPr id="3" name="Marcador de contenido 2">
            <a:extLst>
              <a:ext uri="{FF2B5EF4-FFF2-40B4-BE49-F238E27FC236}">
                <a16:creationId xmlns:a16="http://schemas.microsoft.com/office/drawing/2014/main" id="{F1B63183-F2D0-492E-99AE-8D678AC557F9}"/>
              </a:ext>
            </a:extLst>
          </p:cNvPr>
          <p:cNvSpPr>
            <a:spLocks noGrp="1"/>
          </p:cNvSpPr>
          <p:nvPr>
            <p:ph idx="1"/>
          </p:nvPr>
        </p:nvSpPr>
        <p:spPr/>
        <p:txBody>
          <a:bodyPr>
            <a:normAutofit fontScale="92500" lnSpcReduction="20000"/>
          </a:bodyPr>
          <a:lstStyle/>
          <a:p>
            <a:pPr marL="0" indent="0">
              <a:buNone/>
            </a:pPr>
            <a:r>
              <a:rPr lang="es-ES" dirty="0"/>
              <a:t>La programación orientada (POO) es un enfoque conceptual específico para diseñar programas, utilizando un lenguaje de programación orientado a objetos, por ejemplo, C++ o Java. Las propiedades más importantes de la POO son:</a:t>
            </a:r>
          </a:p>
          <a:p>
            <a:r>
              <a:rPr lang="es-MX" dirty="0"/>
              <a:t>Abstracción. </a:t>
            </a:r>
          </a:p>
          <a:p>
            <a:r>
              <a:rPr lang="es-MX" dirty="0"/>
              <a:t>Encapsulamiento y ocultación de datos.</a:t>
            </a:r>
          </a:p>
          <a:p>
            <a:r>
              <a:rPr lang="es-MX" dirty="0"/>
              <a:t>Polimorfismo.</a:t>
            </a:r>
          </a:p>
          <a:p>
            <a:r>
              <a:rPr lang="es-MX" dirty="0"/>
              <a:t>Herencia.</a:t>
            </a:r>
          </a:p>
          <a:p>
            <a:r>
              <a:rPr lang="es-MX" dirty="0"/>
              <a:t>Reusabilidad o reutilización de códigos.</a:t>
            </a:r>
          </a:p>
        </p:txBody>
      </p:sp>
    </p:spTree>
    <p:extLst>
      <p:ext uri="{BB962C8B-B14F-4D97-AF65-F5344CB8AC3E}">
        <p14:creationId xmlns:p14="http://schemas.microsoft.com/office/powerpoint/2010/main" val="2959777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700655-BF2C-4D48-BF9D-C6398FDC6A31}"/>
              </a:ext>
            </a:extLst>
          </p:cNvPr>
          <p:cNvSpPr>
            <a:spLocks noGrp="1"/>
          </p:cNvSpPr>
          <p:nvPr>
            <p:ph type="title"/>
          </p:nvPr>
        </p:nvSpPr>
        <p:spPr/>
        <p:txBody>
          <a:bodyPr/>
          <a:lstStyle/>
          <a:p>
            <a:r>
              <a:rPr lang="es-ES" dirty="0"/>
              <a:t>Programación Orientada a objetos</a:t>
            </a:r>
            <a:endParaRPr lang="es-MX" dirty="0"/>
          </a:p>
        </p:txBody>
      </p:sp>
      <p:sp>
        <p:nvSpPr>
          <p:cNvPr id="3" name="Marcador de contenido 2">
            <a:extLst>
              <a:ext uri="{FF2B5EF4-FFF2-40B4-BE49-F238E27FC236}">
                <a16:creationId xmlns:a16="http://schemas.microsoft.com/office/drawing/2014/main" id="{3F3DC0EE-6CF8-4001-8FC7-0745F3219922}"/>
              </a:ext>
            </a:extLst>
          </p:cNvPr>
          <p:cNvSpPr>
            <a:spLocks noGrp="1"/>
          </p:cNvSpPr>
          <p:nvPr>
            <p:ph idx="1"/>
          </p:nvPr>
        </p:nvSpPr>
        <p:spPr/>
        <p:txBody>
          <a:bodyPr>
            <a:normAutofit lnSpcReduction="10000"/>
          </a:bodyPr>
          <a:lstStyle/>
          <a:p>
            <a:r>
              <a:rPr lang="es-ES" dirty="0"/>
              <a:t>Al contrario del enfoque procedimental que se basaba en la interrogante: ¿Qué hace este programa?, el enfoque orientado a objetos responde a otra interrogante: ¿Qué objetos del mundo real puedo modelar?</a:t>
            </a:r>
          </a:p>
          <a:p>
            <a:r>
              <a:rPr lang="es-ES" dirty="0"/>
              <a:t>La POO se basa en el hecho de que se debe dividir el programa, no en tareas, sino en modelados de objetos físicos o simulados. Aunque esta idea parece abstracta a primera vista, se vuelve más clara cuando se consideran objetos físicos en términos de sus </a:t>
            </a:r>
            <a:r>
              <a:rPr lang="es-ES" i="1" dirty="0"/>
              <a:t>clases</a:t>
            </a:r>
            <a:r>
              <a:rPr lang="es-ES" dirty="0"/>
              <a:t>, </a:t>
            </a:r>
            <a:r>
              <a:rPr lang="es-ES" i="1" dirty="0"/>
              <a:t>componentes</a:t>
            </a:r>
            <a:r>
              <a:rPr lang="es-ES" dirty="0"/>
              <a:t>, </a:t>
            </a:r>
            <a:r>
              <a:rPr lang="es-ES" i="1" dirty="0"/>
              <a:t>propiedades y comportamientos</a:t>
            </a:r>
            <a:r>
              <a:rPr lang="es-ES" dirty="0"/>
              <a:t>, y sus objetos instanciados o creados de las clases.</a:t>
            </a:r>
            <a:endParaRPr lang="es-MX" i="1" dirty="0"/>
          </a:p>
        </p:txBody>
      </p:sp>
    </p:spTree>
    <p:extLst>
      <p:ext uri="{BB962C8B-B14F-4D97-AF65-F5344CB8AC3E}">
        <p14:creationId xmlns:p14="http://schemas.microsoft.com/office/powerpoint/2010/main" val="388223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1F170-44E6-4F4E-9C81-FFC3B7408D7A}"/>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DF1B61E3-BB18-4109-AED4-1FFE54A4FE5E}"/>
              </a:ext>
            </a:extLst>
          </p:cNvPr>
          <p:cNvSpPr>
            <a:spLocks noGrp="1"/>
          </p:cNvSpPr>
          <p:nvPr>
            <p:ph idx="1"/>
          </p:nvPr>
        </p:nvSpPr>
        <p:spPr/>
        <p:txBody>
          <a:bodyPr/>
          <a:lstStyle/>
          <a:p>
            <a:r>
              <a:rPr lang="es-ES" dirty="0"/>
              <a:t>La idea fundamental de la orientación a objetos y de los lenguajes que implementan este paradigma de programación es combinar (encapsular) en una sola unidad tanto los datos como las funciones que operan (manipulan) sobre los datos. Esta característica permite modelar los objetos del mundo real de un modo mucho más eficiente que con funciones y datos. Esta unidad de programación se denomina </a:t>
            </a:r>
            <a:r>
              <a:rPr lang="es-ES" b="1" i="1" dirty="0"/>
              <a:t>objeto</a:t>
            </a:r>
            <a:r>
              <a:rPr lang="es-ES" dirty="0"/>
              <a:t>.</a:t>
            </a:r>
            <a:endParaRPr lang="es-MX" dirty="0"/>
          </a:p>
        </p:txBody>
      </p:sp>
    </p:spTree>
    <p:extLst>
      <p:ext uri="{BB962C8B-B14F-4D97-AF65-F5344CB8AC3E}">
        <p14:creationId xmlns:p14="http://schemas.microsoft.com/office/powerpoint/2010/main" val="42701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19FA62B-A2C9-49F5-8C45-9D5CDCD72B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A24E966C-35F3-4DB1-8C23-4BC252E4E4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6" name="Group 15">
              <a:extLst>
                <a:ext uri="{FF2B5EF4-FFF2-40B4-BE49-F238E27FC236}">
                  <a16:creationId xmlns:a16="http://schemas.microsoft.com/office/drawing/2014/main" id="{C24ADCBC-2A94-4F6E-BC8D-278612B7AC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28" name="Rectangle 5">
                <a:extLst>
                  <a:ext uri="{FF2B5EF4-FFF2-40B4-BE49-F238E27FC236}">
                    <a16:creationId xmlns:a16="http://schemas.microsoft.com/office/drawing/2014/main" id="{38F45A3E-0BAF-4E7A-AD24-51B345041D5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a16="http://schemas.microsoft.com/office/drawing/2014/main" id="{5340FE26-BABB-409C-A32A-B3D10BD23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a16="http://schemas.microsoft.com/office/drawing/2014/main" id="{A9468B59-1984-42C3-88A4-942CF6EF75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a16="http://schemas.microsoft.com/office/drawing/2014/main" id="{F6B5E914-0078-49CC-AD42-C97DC361C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a16="http://schemas.microsoft.com/office/drawing/2014/main" id="{D18B3F5A-0978-48AE-9360-8ABC8CEAB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a16="http://schemas.microsoft.com/office/drawing/2014/main" id="{27E73F9B-CBFF-473A-9B41-8964B831E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a16="http://schemas.microsoft.com/office/drawing/2014/main" id="{558218B5-0904-4C19-8935-1A64432BC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a16="http://schemas.microsoft.com/office/drawing/2014/main" id="{DBCBCB59-A700-4032-AB43-CB06687996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a16="http://schemas.microsoft.com/office/drawing/2014/main" id="{861A9C11-1685-4F09-B995-D5ECAD153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a16="http://schemas.microsoft.com/office/drawing/2014/main" id="{57CCC420-3BF0-4A3E-A4FB-41537B064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a16="http://schemas.microsoft.com/office/drawing/2014/main" id="{1DEFC6D1-15DA-4DDC-8FD1-B7630B8D60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a16="http://schemas.microsoft.com/office/drawing/2014/main" id="{0C6F2EE9-81FE-4B46-9513-6EC7D930124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26DF77E9-F68C-4FE0-864E-A4A4DE36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a16="http://schemas.microsoft.com/office/drawing/2014/main" id="{9D3495ED-B588-4755-B8BB-18D33E4AC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a16="http://schemas.microsoft.com/office/drawing/2014/main" id="{E76105FE-305A-42A7-B2DD-388B99FAB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a16="http://schemas.microsoft.com/office/drawing/2014/main" id="{F1883F6E-6FAE-49E2-AE28-02B88BEBF6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a16="http://schemas.microsoft.com/office/drawing/2014/main" id="{8C8A198F-A0AA-455F-ACD5-8587457BDD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a16="http://schemas.microsoft.com/office/drawing/2014/main" id="{E57E155C-0F05-498E-B0E3-33AE15B7E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a16="http://schemas.microsoft.com/office/drawing/2014/main" id="{3D7FB1D7-F9DB-443D-A2D4-40C46F6975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a16="http://schemas.microsoft.com/office/drawing/2014/main" id="{9EF7FB08-B52A-4C0D-BF32-AC6D91AE9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a16="http://schemas.microsoft.com/office/drawing/2014/main" id="{2A27D708-7911-4EAB-8A9D-E608726B5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a16="http://schemas.microsoft.com/office/drawing/2014/main" id="{40A3E3AC-335B-4EAB-A5D4-E72C8434A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a16="http://schemas.microsoft.com/office/drawing/2014/main" id="{FC4E923E-7CEC-4950-8C12-F40EAE7A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a16="http://schemas.microsoft.com/office/drawing/2014/main" id="{23A92FB5-3211-4195-8FFA-A8F49F6777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a16="http://schemas.microsoft.com/office/drawing/2014/main" id="{BB88442A-84E1-4264-BD24-B14020F21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a16="http://schemas.microsoft.com/office/drawing/2014/main" id="{B47AD665-0844-40BF-AE62-BA493929C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01D8E540-292C-4867-BD21-43910262E9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a16="http://schemas.microsoft.com/office/drawing/2014/main" id="{A00C8F50-D632-4BE8-B5BF-8AEAE2D13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8" name="Freeform 32">
                <a:extLst>
                  <a:ext uri="{FF2B5EF4-FFF2-40B4-BE49-F238E27FC236}">
                    <a16:creationId xmlns:a16="http://schemas.microsoft.com/office/drawing/2014/main" id="{7870CC07-8D37-4F4D-A73B-9762FFAB1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a16="http://schemas.microsoft.com/office/drawing/2014/main" id="{06B84BAB-C27B-4804-9496-FDDA7FF6F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a16="http://schemas.microsoft.com/office/drawing/2014/main" id="{45E90447-AF32-4C90-8940-D5EBE9F64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a16="http://schemas.microsoft.com/office/drawing/2014/main" id="{DFD35AB5-2871-471E-87D3-C3C024C3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a16="http://schemas.microsoft.com/office/drawing/2014/main" id="{60EED77B-C4CD-44DE-B7AA-472CBEE6EC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a16="http://schemas.microsoft.com/office/drawing/2014/main" id="{68122908-2E24-4971-A70E-29CFE95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a16="http://schemas.microsoft.com/office/drawing/2014/main" id="{43930918-848F-4F70-8C42-426DCCB4D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a16="http://schemas.microsoft.com/office/drawing/2014/main" id="{7C2C1A0B-06A1-4F89-9A58-66CAB57F1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a16="http://schemas.microsoft.com/office/drawing/2014/main" id="{F26FAEF0-6EA1-41B4-AC1D-0BC56E43EF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a16="http://schemas.microsoft.com/office/drawing/2014/main" id="{563F085C-A9C1-47AB-9656-468B79DE5A2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grpSp>
        <p:nvGrpSpPr>
          <p:cNvPr id="56" name="Group 55">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7" name="Rectangle 56">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ítulo 3">
            <a:extLst>
              <a:ext uri="{FF2B5EF4-FFF2-40B4-BE49-F238E27FC236}">
                <a16:creationId xmlns:a16="http://schemas.microsoft.com/office/drawing/2014/main" id="{0E3B3B5F-8CD9-4F69-B707-4C1C7B5D6AA1}"/>
              </a:ext>
            </a:extLst>
          </p:cNvPr>
          <p:cNvSpPr>
            <a:spLocks noGrp="1"/>
          </p:cNvSpPr>
          <p:nvPr>
            <p:ph type="title"/>
          </p:nvPr>
        </p:nvSpPr>
        <p:spPr>
          <a:xfrm>
            <a:off x="7962519" y="618518"/>
            <a:ext cx="3569081" cy="1478570"/>
          </a:xfrm>
        </p:spPr>
        <p:txBody>
          <a:bodyPr vert="horz" lIns="91440" tIns="45720" rIns="91440" bIns="45720" rtlCol="0" anchor="ctr">
            <a:normAutofit/>
          </a:bodyPr>
          <a:lstStyle/>
          <a:p>
            <a:pPr algn="ctr"/>
            <a:r>
              <a:rPr lang="en-US" dirty="0"/>
              <a:t>¿</a:t>
            </a:r>
            <a:r>
              <a:rPr lang="es-MX" dirty="0"/>
              <a:t>Qué</a:t>
            </a:r>
            <a:r>
              <a:rPr lang="en-US" dirty="0"/>
              <a:t> se </a:t>
            </a:r>
            <a:r>
              <a:rPr lang="es-MX" dirty="0"/>
              <a:t>espera</a:t>
            </a:r>
            <a:r>
              <a:rPr lang="en-US" dirty="0"/>
              <a:t> que </a:t>
            </a:r>
            <a:r>
              <a:rPr lang="es-MX" dirty="0"/>
              <a:t>aprendamos</a:t>
            </a:r>
            <a:r>
              <a:rPr lang="en-US" dirty="0"/>
              <a:t>?</a:t>
            </a:r>
          </a:p>
        </p:txBody>
      </p:sp>
      <p:pic>
        <p:nvPicPr>
          <p:cNvPr id="8" name="Marcador de contenido 7" descr="Imagen que contiene Logotipo&#10;&#10;Descripción generada automáticamente">
            <a:extLst>
              <a:ext uri="{FF2B5EF4-FFF2-40B4-BE49-F238E27FC236}">
                <a16:creationId xmlns:a16="http://schemas.microsoft.com/office/drawing/2014/main" id="{D857903C-5C2A-40DF-9DCB-1168AC1D7214}"/>
              </a:ext>
            </a:extLst>
          </p:cNvPr>
          <p:cNvPicPr>
            <a:picLocks noGrp="1" noChangeAspect="1"/>
          </p:cNvPicPr>
          <p:nvPr>
            <p:ph idx="1"/>
          </p:nvPr>
        </p:nvPicPr>
        <p:blipFill rotWithShape="1">
          <a:blip r:embed="rId4"/>
          <a:srcRect r="-2" b="9267"/>
          <a:stretch/>
        </p:blipFill>
        <p:spPr>
          <a:xfrm>
            <a:off x="-5597" y="10"/>
            <a:ext cx="7558541" cy="6857990"/>
          </a:xfrm>
          <a:prstGeom prst="rect">
            <a:avLst/>
          </a:prstGeom>
        </p:spPr>
      </p:pic>
      <p:grpSp>
        <p:nvGrpSpPr>
          <p:cNvPr id="60" name="Group 59">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1" name="Rectangle 60">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2"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Rectangle 63">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5"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Rectangle 88">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0"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Rectangle 100">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2"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6" name="Marcador de texto 5">
            <a:extLst>
              <a:ext uri="{FF2B5EF4-FFF2-40B4-BE49-F238E27FC236}">
                <a16:creationId xmlns:a16="http://schemas.microsoft.com/office/drawing/2014/main" id="{50096E01-0493-4E3D-AC45-3734F539CA79}"/>
              </a:ext>
            </a:extLst>
          </p:cNvPr>
          <p:cNvSpPr>
            <a:spLocks noGrp="1"/>
          </p:cNvSpPr>
          <p:nvPr>
            <p:ph type="body" sz="half" idx="2"/>
          </p:nvPr>
        </p:nvSpPr>
        <p:spPr>
          <a:xfrm>
            <a:off x="7962519" y="2249487"/>
            <a:ext cx="3521456" cy="3541714"/>
          </a:xfrm>
        </p:spPr>
        <p:txBody>
          <a:bodyPr vert="horz" lIns="91440" tIns="45720" rIns="91440" bIns="45720" rtlCol="0">
            <a:normAutofit/>
          </a:bodyPr>
          <a:lstStyle/>
          <a:p>
            <a:pPr marL="342900" indent="-228600">
              <a:buFont typeface="Arial" panose="020B0604020202020204" pitchFamily="34" charset="0"/>
              <a:buChar char="•"/>
            </a:pPr>
            <a:r>
              <a:rPr lang="en-US" sz="1800" dirty="0"/>
              <a:t>Git</a:t>
            </a:r>
          </a:p>
          <a:p>
            <a:pPr marL="342900" indent="-228600">
              <a:buFont typeface="Arial" panose="020B0604020202020204" pitchFamily="34" charset="0"/>
              <a:buChar char="•"/>
            </a:pPr>
            <a:r>
              <a:rPr lang="en-US" sz="1800" dirty="0"/>
              <a:t>GitHub</a:t>
            </a:r>
          </a:p>
          <a:p>
            <a:pPr marL="342900" indent="-228600">
              <a:buFont typeface="Arial" panose="020B0604020202020204" pitchFamily="34" charset="0"/>
              <a:buChar char="•"/>
            </a:pPr>
            <a:r>
              <a:rPr lang="en-US" sz="1800" dirty="0"/>
              <a:t>GitHub Education</a:t>
            </a:r>
          </a:p>
          <a:p>
            <a:pPr marL="342900" indent="-228600">
              <a:buFont typeface="Arial" panose="020B0604020202020204" pitchFamily="34" charset="0"/>
              <a:buChar char="•"/>
            </a:pPr>
            <a:r>
              <a:rPr lang="es-MX" sz="1800" dirty="0"/>
              <a:t>Introducción al Lenguaje Unificado de Modelado (UML).</a:t>
            </a:r>
          </a:p>
        </p:txBody>
      </p:sp>
    </p:spTree>
    <p:extLst>
      <p:ext uri="{BB962C8B-B14F-4D97-AF65-F5344CB8AC3E}">
        <p14:creationId xmlns:p14="http://schemas.microsoft.com/office/powerpoint/2010/main" val="2681173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AEEAC-5116-4C07-9634-C882845A5C95}"/>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049130B-C7EE-4869-9DD8-FD6D73E52724}"/>
              </a:ext>
            </a:extLst>
          </p:cNvPr>
          <p:cNvSpPr>
            <a:spLocks noGrp="1"/>
          </p:cNvSpPr>
          <p:nvPr>
            <p:ph idx="1"/>
          </p:nvPr>
        </p:nvSpPr>
        <p:spPr/>
        <p:txBody>
          <a:bodyPr>
            <a:normAutofit lnSpcReduction="10000"/>
          </a:bodyPr>
          <a:lstStyle/>
          <a:p>
            <a:r>
              <a:rPr lang="es-ES" dirty="0"/>
              <a:t>Las funciones de un objeto, denominadas </a:t>
            </a:r>
            <a:r>
              <a:rPr lang="es-ES" i="1" dirty="0"/>
              <a:t>funciones miembro</a:t>
            </a:r>
            <a:r>
              <a:rPr lang="es-ES" dirty="0"/>
              <a:t> (en C++) o </a:t>
            </a:r>
            <a:r>
              <a:rPr lang="es-ES" i="1" dirty="0"/>
              <a:t>métodos</a:t>
            </a:r>
            <a:r>
              <a:rPr lang="es-ES" dirty="0"/>
              <a:t> (en Java y otros lenguajes de programación), constituyen el único sistema para acceder a sus datos. Si se desea leer los datos de un objeto se llama a una </a:t>
            </a:r>
            <a:r>
              <a:rPr lang="es-ES" i="1" dirty="0"/>
              <a:t>función miembro</a:t>
            </a:r>
            <a:r>
              <a:rPr lang="es-ES" dirty="0"/>
              <a:t> del objeto. Se accede a los datos y se devuelve un valor. </a:t>
            </a:r>
            <a:r>
              <a:rPr lang="es-ES" b="1" dirty="0"/>
              <a:t>No se puede acceder a los datos directamente</a:t>
            </a:r>
            <a:r>
              <a:rPr lang="es-ES" dirty="0"/>
              <a:t>. Los datos están ocultos y se dice que junto con las funciones están encapsulados en una entidad única. La </a:t>
            </a:r>
            <a:r>
              <a:rPr lang="es-ES" i="1" dirty="0"/>
              <a:t>encapsulación</a:t>
            </a:r>
            <a:r>
              <a:rPr lang="es-ES" dirty="0"/>
              <a:t> o </a:t>
            </a:r>
            <a:r>
              <a:rPr lang="es-ES" i="1" dirty="0"/>
              <a:t>encapsulamiento</a:t>
            </a:r>
            <a:r>
              <a:rPr lang="es-ES" dirty="0"/>
              <a:t> de los datos y la </a:t>
            </a:r>
            <a:r>
              <a:rPr lang="es-ES" i="1" dirty="0"/>
              <a:t>ocultación</a:t>
            </a:r>
            <a:r>
              <a:rPr lang="es-ES" dirty="0"/>
              <a:t> de los datos son conceptos clave en programación orientada a objetos.</a:t>
            </a:r>
            <a:endParaRPr lang="es-MX" dirty="0"/>
          </a:p>
        </p:txBody>
      </p:sp>
    </p:spTree>
    <p:extLst>
      <p:ext uri="{BB962C8B-B14F-4D97-AF65-F5344CB8AC3E}">
        <p14:creationId xmlns:p14="http://schemas.microsoft.com/office/powerpoint/2010/main" val="2619635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9E1D7C6-75E8-438D-8D4D-989D38407652}"/>
              </a:ext>
            </a:extLst>
          </p:cNvPr>
          <p:cNvSpPr>
            <a:spLocks noGrp="1"/>
          </p:cNvSpPr>
          <p:nvPr>
            <p:ph idx="1"/>
          </p:nvPr>
        </p:nvSpPr>
        <p:spPr>
          <a:xfrm>
            <a:off x="1141412" y="1071153"/>
            <a:ext cx="9905999" cy="4720047"/>
          </a:xfrm>
        </p:spPr>
        <p:txBody>
          <a:bodyPr/>
          <a:lstStyle/>
          <a:p>
            <a:pPr marL="0" indent="0">
              <a:buNone/>
            </a:pPr>
            <a:r>
              <a:rPr lang="es-ES" dirty="0"/>
              <a:t>Las etapas necesarias para modelar un sistema (resolver en consecuencia un problema) empleando orientación a objetos son:</a:t>
            </a:r>
          </a:p>
          <a:p>
            <a:pPr marL="457200" indent="-457200">
              <a:buAutoNum type="arabicPeriod"/>
            </a:pPr>
            <a:r>
              <a:rPr lang="es-ES" dirty="0"/>
              <a:t>Identificación de los objetos del problema.</a:t>
            </a:r>
          </a:p>
          <a:p>
            <a:pPr marL="457200" indent="-457200">
              <a:buAutoNum type="arabicPeriod"/>
            </a:pPr>
            <a:r>
              <a:rPr lang="es-ES" dirty="0"/>
              <a:t>Agrupamiento en </a:t>
            </a:r>
            <a:r>
              <a:rPr lang="es-ES" i="1" dirty="0"/>
              <a:t>clases</a:t>
            </a:r>
            <a:r>
              <a:rPr lang="es-ES" dirty="0"/>
              <a:t> (tipos de objetos) de los objetos con características y comportamiento comunes.</a:t>
            </a:r>
          </a:p>
          <a:p>
            <a:pPr marL="457200" indent="-457200">
              <a:buAutoNum type="arabicPeriod"/>
            </a:pPr>
            <a:r>
              <a:rPr lang="es-ES" dirty="0"/>
              <a:t>Identificación de los datos y operaciones de cada una de las clases.</a:t>
            </a:r>
          </a:p>
          <a:p>
            <a:pPr marL="457200" indent="-457200">
              <a:buAutoNum type="arabicPeriod"/>
            </a:pPr>
            <a:r>
              <a:rPr lang="es-ES" dirty="0"/>
              <a:t>Identificación de las </a:t>
            </a:r>
            <a:r>
              <a:rPr lang="es-ES" i="1" dirty="0"/>
              <a:t>relaciones</a:t>
            </a:r>
            <a:r>
              <a:rPr lang="es-ES" dirty="0"/>
              <a:t> existentes entre las diferentes clases del modelo.</a:t>
            </a:r>
            <a:endParaRPr lang="es-MX" dirty="0"/>
          </a:p>
        </p:txBody>
      </p:sp>
    </p:spTree>
    <p:extLst>
      <p:ext uri="{BB962C8B-B14F-4D97-AF65-F5344CB8AC3E}">
        <p14:creationId xmlns:p14="http://schemas.microsoft.com/office/powerpoint/2010/main" val="3306896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Marcador de contenido 4" descr="Organización típica de un programa orientado a objetos.">
            <a:extLst>
              <a:ext uri="{FF2B5EF4-FFF2-40B4-BE49-F238E27FC236}">
                <a16:creationId xmlns:a16="http://schemas.microsoft.com/office/drawing/2014/main" id="{69BCBDCC-5108-47F0-9E70-3E2841047A55}"/>
              </a:ext>
            </a:extLst>
          </p:cNvPr>
          <p:cNvPicPr>
            <a:picLocks noChangeAspect="1"/>
          </p:cNvPicPr>
          <p:nvPr/>
        </p:nvPicPr>
        <p:blipFill>
          <a:blip r:embed="rId3"/>
          <a:stretch>
            <a:fillRect/>
          </a:stretch>
        </p:blipFill>
        <p:spPr>
          <a:xfrm>
            <a:off x="2381956" y="643467"/>
            <a:ext cx="7428088" cy="5571066"/>
          </a:xfrm>
          <a:prstGeom prst="rect">
            <a:avLst/>
          </a:prstGeom>
        </p:spPr>
      </p:pic>
    </p:spTree>
    <p:extLst>
      <p:ext uri="{BB962C8B-B14F-4D97-AF65-F5344CB8AC3E}">
        <p14:creationId xmlns:p14="http://schemas.microsoft.com/office/powerpoint/2010/main" val="412513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ABE86-3971-4165-8103-4BB9EE7E8C86}"/>
              </a:ext>
            </a:extLst>
          </p:cNvPr>
          <p:cNvSpPr>
            <a:spLocks noGrp="1"/>
          </p:cNvSpPr>
          <p:nvPr>
            <p:ph type="title"/>
          </p:nvPr>
        </p:nvSpPr>
        <p:spPr>
          <a:xfrm>
            <a:off x="1141413" y="618518"/>
            <a:ext cx="9905998" cy="1478570"/>
          </a:xfrm>
        </p:spPr>
        <p:txBody>
          <a:bodyPr>
            <a:normAutofit/>
          </a:bodyPr>
          <a:lstStyle/>
          <a:p>
            <a:pPr algn="ctr"/>
            <a:r>
              <a:rPr lang="es-ES" dirty="0"/>
              <a:t>Clases</a:t>
            </a:r>
            <a:endParaRPr lang="es-MX" dirty="0"/>
          </a:p>
        </p:txBody>
      </p:sp>
      <p:sp>
        <p:nvSpPr>
          <p:cNvPr id="3" name="Marcador de contenido 2">
            <a:extLst>
              <a:ext uri="{FF2B5EF4-FFF2-40B4-BE49-F238E27FC236}">
                <a16:creationId xmlns:a16="http://schemas.microsoft.com/office/drawing/2014/main" id="{BD44CF2A-5FEA-4293-8398-A2F475CB9856}"/>
              </a:ext>
            </a:extLst>
          </p:cNvPr>
          <p:cNvSpPr>
            <a:spLocks noGrp="1"/>
          </p:cNvSpPr>
          <p:nvPr>
            <p:ph idx="1"/>
          </p:nvPr>
        </p:nvSpPr>
        <p:spPr>
          <a:xfrm>
            <a:off x="1141412" y="2249487"/>
            <a:ext cx="4844521" cy="3541714"/>
          </a:xfrm>
        </p:spPr>
        <p:txBody>
          <a:bodyPr anchor="ctr">
            <a:normAutofit/>
          </a:bodyPr>
          <a:lstStyle/>
          <a:p>
            <a:r>
              <a:rPr lang="es-ES" dirty="0"/>
              <a:t>Una clase es la implementación de un tipo abstracto de dato y describe no solo los atributos (datos) de un objeto sino también sus operaciones (comportamiento).</a:t>
            </a:r>
            <a:endParaRPr lang="es-MX" dirty="0"/>
          </a:p>
        </p:txBody>
      </p:sp>
      <p:pic>
        <p:nvPicPr>
          <p:cNvPr id="1026" name="Picture 2" descr="programacion modalidad">
            <a:extLst>
              <a:ext uri="{FF2B5EF4-FFF2-40B4-BE49-F238E27FC236}">
                <a16:creationId xmlns:a16="http://schemas.microsoft.com/office/drawing/2014/main" id="{461AE3F5-FC23-4062-81E4-BF02C90018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45" b="2"/>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350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77169-54AD-4618-914E-D368AD81FDC8}"/>
              </a:ext>
            </a:extLst>
          </p:cNvPr>
          <p:cNvSpPr>
            <a:spLocks noGrp="1"/>
          </p:cNvSpPr>
          <p:nvPr>
            <p:ph type="title"/>
          </p:nvPr>
        </p:nvSpPr>
        <p:spPr/>
        <p:txBody>
          <a:bodyPr/>
          <a:lstStyle/>
          <a:p>
            <a:r>
              <a:rPr lang="es-ES" dirty="0"/>
              <a:t>Instancias</a:t>
            </a:r>
            <a:endParaRPr lang="es-MX" dirty="0"/>
          </a:p>
        </p:txBody>
      </p:sp>
      <p:sp>
        <p:nvSpPr>
          <p:cNvPr id="3" name="Marcador de contenido 2">
            <a:extLst>
              <a:ext uri="{FF2B5EF4-FFF2-40B4-BE49-F238E27FC236}">
                <a16:creationId xmlns:a16="http://schemas.microsoft.com/office/drawing/2014/main" id="{4DAD1D17-D12A-471F-BEBE-D5C1E0EA00B8}"/>
              </a:ext>
            </a:extLst>
          </p:cNvPr>
          <p:cNvSpPr>
            <a:spLocks noGrp="1"/>
          </p:cNvSpPr>
          <p:nvPr>
            <p:ph idx="1"/>
          </p:nvPr>
        </p:nvSpPr>
        <p:spPr/>
        <p:txBody>
          <a:bodyPr>
            <a:normAutofit lnSpcReduction="10000"/>
          </a:bodyPr>
          <a:lstStyle/>
          <a:p>
            <a:r>
              <a:rPr lang="es-ES" dirty="0"/>
              <a:t>Una clase describe un objeto, en la práctica múltiples objetos. En conceptos de programación, una clase es, realmente, un tipo de dato, y se puede crear, en consecuencia, variables de ese tipo. En programación orientada a objetos, a estas variables se les denomina </a:t>
            </a:r>
            <a:r>
              <a:rPr lang="es-ES" i="1" dirty="0"/>
              <a:t>instancias</a:t>
            </a:r>
            <a:r>
              <a:rPr lang="es-ES" dirty="0"/>
              <a:t> (“</a:t>
            </a:r>
            <a:r>
              <a:rPr lang="es-ES" i="1" dirty="0" err="1"/>
              <a:t>instances</a:t>
            </a:r>
            <a:r>
              <a:rPr lang="es-ES" dirty="0"/>
              <a:t>”), y también por sus sinónimos ejemplares, casos, etc.</a:t>
            </a:r>
          </a:p>
          <a:p>
            <a:r>
              <a:rPr lang="es-ES" dirty="0"/>
              <a:t>Las instancias son la implementación de los objetos descritos en una clase. Estas instancias constan de los datos o atributos descritos en la clase y se pueden manipular con las operaciones definidas en la propia clase.</a:t>
            </a:r>
            <a:endParaRPr lang="es-MX" dirty="0"/>
          </a:p>
        </p:txBody>
      </p:sp>
    </p:spTree>
    <p:extLst>
      <p:ext uri="{BB962C8B-B14F-4D97-AF65-F5344CB8AC3E}">
        <p14:creationId xmlns:p14="http://schemas.microsoft.com/office/powerpoint/2010/main" val="2123133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51C07-CD56-4857-A302-5CB5468FEDB6}"/>
              </a:ext>
            </a:extLst>
          </p:cNvPr>
          <p:cNvSpPr>
            <a:spLocks noGrp="1"/>
          </p:cNvSpPr>
          <p:nvPr>
            <p:ph type="title"/>
          </p:nvPr>
        </p:nvSpPr>
        <p:spPr/>
        <p:txBody>
          <a:bodyPr/>
          <a:lstStyle/>
          <a:p>
            <a:r>
              <a:rPr lang="es-ES" dirty="0"/>
              <a:t>Atributos y métodos</a:t>
            </a:r>
            <a:endParaRPr lang="es-MX" dirty="0"/>
          </a:p>
        </p:txBody>
      </p:sp>
      <p:sp>
        <p:nvSpPr>
          <p:cNvPr id="3" name="Marcador de contenido 2">
            <a:extLst>
              <a:ext uri="{FF2B5EF4-FFF2-40B4-BE49-F238E27FC236}">
                <a16:creationId xmlns:a16="http://schemas.microsoft.com/office/drawing/2014/main" id="{8C48952C-DB0E-4128-827B-758CC39259AD}"/>
              </a:ext>
            </a:extLst>
          </p:cNvPr>
          <p:cNvSpPr>
            <a:spLocks noGrp="1"/>
          </p:cNvSpPr>
          <p:nvPr>
            <p:ph idx="1"/>
          </p:nvPr>
        </p:nvSpPr>
        <p:spPr/>
        <p:txBody>
          <a:bodyPr>
            <a:normAutofit fontScale="92500"/>
          </a:bodyPr>
          <a:lstStyle/>
          <a:p>
            <a:r>
              <a:rPr lang="es-ES" dirty="0"/>
              <a:t>Los </a:t>
            </a:r>
            <a:r>
              <a:rPr lang="es-ES" i="1" dirty="0"/>
              <a:t>atributos</a:t>
            </a:r>
            <a:r>
              <a:rPr lang="es-ES" dirty="0"/>
              <a:t> indican propiedades de los objetos (por ejemplo, propietario, marca, color, tamaño, etc.).</a:t>
            </a:r>
          </a:p>
          <a:p>
            <a:r>
              <a:rPr lang="es-ES" dirty="0"/>
              <a:t>En programación orientada a objetos, las operaciones definidas para los objetos se denominan, como ya se ha comentado, </a:t>
            </a:r>
            <a:r>
              <a:rPr lang="es-ES" i="1" dirty="0"/>
              <a:t>métodos</a:t>
            </a:r>
            <a:r>
              <a:rPr lang="es-ES" dirty="0"/>
              <a:t>. Cuando se llama a una operación de un objeto se interpreta como el envío de un mensaje a dicho objeto.</a:t>
            </a:r>
          </a:p>
          <a:p>
            <a:r>
              <a:rPr lang="es-ES" dirty="0"/>
              <a:t>Un programa orientado a objetos se forma enviando mensajes a los objetos, que a su vez producen (envían) más mensajes a otros objetos.</a:t>
            </a:r>
            <a:endParaRPr lang="es-MX" dirty="0"/>
          </a:p>
        </p:txBody>
      </p:sp>
    </p:spTree>
    <p:extLst>
      <p:ext uri="{BB962C8B-B14F-4D97-AF65-F5344CB8AC3E}">
        <p14:creationId xmlns:p14="http://schemas.microsoft.com/office/powerpoint/2010/main" val="140473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16BF6-DD2F-4EA9-B635-D4CCE0B86137}"/>
              </a:ext>
            </a:extLst>
          </p:cNvPr>
          <p:cNvSpPr>
            <a:spLocks noGrp="1"/>
          </p:cNvSpPr>
          <p:nvPr>
            <p:ph type="title"/>
          </p:nvPr>
        </p:nvSpPr>
        <p:spPr>
          <a:xfrm>
            <a:off x="8036041" y="618518"/>
            <a:ext cx="3281003" cy="1478570"/>
          </a:xfrm>
        </p:spPr>
        <p:txBody>
          <a:bodyPr anchor="b">
            <a:normAutofit/>
          </a:bodyPr>
          <a:lstStyle/>
          <a:p>
            <a:r>
              <a:rPr lang="es-ES" sz="2800"/>
              <a:t>Ejemplo</a:t>
            </a:r>
            <a:endParaRPr lang="es-MX" sz="2800"/>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nterfaz de usuario gráfica, Aplicación&#10;&#10;Descripción generada automáticamente">
            <a:extLst>
              <a:ext uri="{FF2B5EF4-FFF2-40B4-BE49-F238E27FC236}">
                <a16:creationId xmlns:a16="http://schemas.microsoft.com/office/drawing/2014/main" id="{8006F2E1-5635-4DB6-A4D9-43EF8D5D8B02}"/>
              </a:ext>
            </a:extLst>
          </p:cNvPr>
          <p:cNvPicPr>
            <a:picLocks noChangeAspect="1"/>
          </p:cNvPicPr>
          <p:nvPr/>
        </p:nvPicPr>
        <p:blipFill>
          <a:blip r:embed="rId3"/>
          <a:stretch>
            <a:fillRect/>
          </a:stretch>
        </p:blipFill>
        <p:spPr>
          <a:xfrm>
            <a:off x="1123648" y="1137621"/>
            <a:ext cx="6103062" cy="4577297"/>
          </a:xfrm>
          <a:prstGeom prst="rect">
            <a:avLst/>
          </a:prstGeom>
        </p:spPr>
      </p:pic>
      <p:sp>
        <p:nvSpPr>
          <p:cNvPr id="9" name="Content Placeholder 8">
            <a:extLst>
              <a:ext uri="{FF2B5EF4-FFF2-40B4-BE49-F238E27FC236}">
                <a16:creationId xmlns:a16="http://schemas.microsoft.com/office/drawing/2014/main" id="{CA7DE590-7EE0-4930-8C8B-A2294AFE67D9}"/>
              </a:ext>
            </a:extLst>
          </p:cNvPr>
          <p:cNvSpPr>
            <a:spLocks noGrp="1"/>
          </p:cNvSpPr>
          <p:nvPr>
            <p:ph idx="1"/>
          </p:nvPr>
        </p:nvSpPr>
        <p:spPr>
          <a:xfrm>
            <a:off x="8036041" y="2249487"/>
            <a:ext cx="3281004" cy="3541714"/>
          </a:xfrm>
        </p:spPr>
        <p:txBody>
          <a:bodyPr>
            <a:normAutofit/>
          </a:bodyPr>
          <a:lstStyle/>
          <a:p>
            <a:r>
              <a:rPr lang="es-ES" sz="1800" dirty="0"/>
              <a:t>Tenemos la clase lavadora con sus atributos y sus operaciones (métodos)</a:t>
            </a:r>
          </a:p>
          <a:p>
            <a:r>
              <a:rPr lang="es-ES" sz="1800" dirty="0"/>
              <a:t>¿Cuáles serían los objetos?</a:t>
            </a:r>
            <a:endParaRPr lang="es-MX" sz="1800" dirty="0"/>
          </a:p>
        </p:txBody>
      </p:sp>
    </p:spTree>
    <p:extLst>
      <p:ext uri="{BB962C8B-B14F-4D97-AF65-F5344CB8AC3E}">
        <p14:creationId xmlns:p14="http://schemas.microsoft.com/office/powerpoint/2010/main" val="295767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5D7EC1-BA80-4285-A1F7-4B55BF0D5311}"/>
              </a:ext>
            </a:extLst>
          </p:cNvPr>
          <p:cNvSpPr>
            <a:spLocks noGrp="1"/>
          </p:cNvSpPr>
          <p:nvPr>
            <p:ph type="title"/>
          </p:nvPr>
        </p:nvSpPr>
        <p:spPr>
          <a:xfrm>
            <a:off x="8036041" y="815549"/>
            <a:ext cx="3281003" cy="959467"/>
          </a:xfrm>
        </p:spPr>
        <p:txBody>
          <a:bodyPr anchor="b">
            <a:normAutofit/>
          </a:bodyPr>
          <a:lstStyle/>
          <a:p>
            <a:r>
              <a:rPr lang="es-ES" sz="2800" dirty="0"/>
              <a:t>Diagrama de clases </a:t>
            </a:r>
            <a:r>
              <a:rPr lang="es-ES" sz="2800" dirty="0" err="1"/>
              <a:t>uml</a:t>
            </a:r>
            <a:endParaRPr lang="es-MX" sz="2800" dirty="0"/>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Tabla&#10;&#10;Descripción generada automáticamente">
            <a:extLst>
              <a:ext uri="{FF2B5EF4-FFF2-40B4-BE49-F238E27FC236}">
                <a16:creationId xmlns:a16="http://schemas.microsoft.com/office/drawing/2014/main" id="{3EA80574-CBC4-4F5B-A9D0-D97D95D0430B}"/>
              </a:ext>
            </a:extLst>
          </p:cNvPr>
          <p:cNvPicPr>
            <a:picLocks noChangeAspect="1"/>
          </p:cNvPicPr>
          <p:nvPr/>
        </p:nvPicPr>
        <p:blipFill>
          <a:blip r:embed="rId3"/>
          <a:stretch>
            <a:fillRect/>
          </a:stretch>
        </p:blipFill>
        <p:spPr>
          <a:xfrm>
            <a:off x="1123648" y="1137621"/>
            <a:ext cx="6103062" cy="4577297"/>
          </a:xfrm>
          <a:prstGeom prst="rect">
            <a:avLst/>
          </a:prstGeom>
        </p:spPr>
      </p:pic>
      <p:sp>
        <p:nvSpPr>
          <p:cNvPr id="11" name="Content Placeholder 8">
            <a:extLst>
              <a:ext uri="{FF2B5EF4-FFF2-40B4-BE49-F238E27FC236}">
                <a16:creationId xmlns:a16="http://schemas.microsoft.com/office/drawing/2014/main" id="{302D6826-5BA7-4EBD-AA1B-CECD804AED28}"/>
              </a:ext>
            </a:extLst>
          </p:cNvPr>
          <p:cNvSpPr>
            <a:spLocks noGrp="1"/>
          </p:cNvSpPr>
          <p:nvPr>
            <p:ph idx="1"/>
          </p:nvPr>
        </p:nvSpPr>
        <p:spPr>
          <a:xfrm>
            <a:off x="8036041" y="1867989"/>
            <a:ext cx="3281004" cy="4174462"/>
          </a:xfrm>
        </p:spPr>
        <p:txBody>
          <a:bodyPr>
            <a:normAutofit/>
          </a:bodyPr>
          <a:lstStyle/>
          <a:p>
            <a:pPr marL="0" indent="0">
              <a:buNone/>
            </a:pPr>
            <a:r>
              <a:rPr lang="es-ES" sz="1800" dirty="0"/>
              <a:t>La clase se representa con el sufijo “</a:t>
            </a:r>
            <a:r>
              <a:rPr lang="es-ES" sz="1800" dirty="0" err="1"/>
              <a:t>Class</a:t>
            </a:r>
            <a:r>
              <a:rPr lang="es-ES" sz="1800" dirty="0"/>
              <a:t>” seguido de su nombre.</a:t>
            </a:r>
          </a:p>
          <a:p>
            <a:pPr marL="0" indent="0">
              <a:buNone/>
            </a:pPr>
            <a:r>
              <a:rPr lang="es-ES" sz="1800" dirty="0"/>
              <a:t>Los atributos pueden ser de tres tipos (públicos “+”, privados “-” o protegidos “#” o “&amp;”)</a:t>
            </a:r>
          </a:p>
          <a:p>
            <a:pPr marL="0" indent="0">
              <a:buNone/>
            </a:pPr>
            <a:r>
              <a:rPr lang="es-ES" sz="1800" dirty="0"/>
              <a:t>Los métodos, al igual que los atributos, pueden ser públicos, privados o protegidos, pueden incluir parámetros y ser de un tipo de dato.</a:t>
            </a:r>
            <a:endParaRPr lang="es-MX" sz="1800" dirty="0"/>
          </a:p>
        </p:txBody>
      </p:sp>
    </p:spTree>
    <p:extLst>
      <p:ext uri="{BB962C8B-B14F-4D97-AF65-F5344CB8AC3E}">
        <p14:creationId xmlns:p14="http://schemas.microsoft.com/office/powerpoint/2010/main" val="491369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E4653-1606-4D38-A722-F5EF6A8E92C0}"/>
              </a:ext>
            </a:extLst>
          </p:cNvPr>
          <p:cNvSpPr>
            <a:spLocks noGrp="1"/>
          </p:cNvSpPr>
          <p:nvPr>
            <p:ph type="title"/>
          </p:nvPr>
        </p:nvSpPr>
        <p:spPr>
          <a:xfrm>
            <a:off x="1143001" y="137330"/>
            <a:ext cx="9905998" cy="929470"/>
          </a:xfrm>
        </p:spPr>
        <p:txBody>
          <a:bodyPr/>
          <a:lstStyle/>
          <a:p>
            <a:r>
              <a:rPr lang="es-ES" dirty="0"/>
              <a:t>Herramientas para realizar diagramas UML</a:t>
            </a:r>
            <a:endParaRPr lang="es-MX" dirty="0"/>
          </a:p>
        </p:txBody>
      </p:sp>
      <p:pic>
        <p:nvPicPr>
          <p:cNvPr id="5" name="Marcador de contenido 4" descr="Interfaz de usuario gráfica, Aplicación&#10;&#10;Descripción generada automáticamente">
            <a:extLst>
              <a:ext uri="{FF2B5EF4-FFF2-40B4-BE49-F238E27FC236}">
                <a16:creationId xmlns:a16="http://schemas.microsoft.com/office/drawing/2014/main" id="{9099A072-5542-4E38-A3AD-096E3E4F337C}"/>
              </a:ext>
            </a:extLst>
          </p:cNvPr>
          <p:cNvPicPr>
            <a:picLocks noGrp="1" noChangeAspect="1"/>
          </p:cNvPicPr>
          <p:nvPr>
            <p:ph idx="1"/>
          </p:nvPr>
        </p:nvPicPr>
        <p:blipFill>
          <a:blip r:embed="rId2"/>
          <a:stretch>
            <a:fillRect/>
          </a:stretch>
        </p:blipFill>
        <p:spPr>
          <a:xfrm>
            <a:off x="2107809" y="875712"/>
            <a:ext cx="7976382" cy="5982288"/>
          </a:xfrm>
        </p:spPr>
      </p:pic>
    </p:spTree>
    <p:extLst>
      <p:ext uri="{BB962C8B-B14F-4D97-AF65-F5344CB8AC3E}">
        <p14:creationId xmlns:p14="http://schemas.microsoft.com/office/powerpoint/2010/main" val="2102544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12B74817-227F-42E7-B417-426E158ABA25}"/>
              </a:ext>
            </a:extLst>
          </p:cNvPr>
          <p:cNvPicPr>
            <a:picLocks noChangeAspect="1"/>
          </p:cNvPicPr>
          <p:nvPr/>
        </p:nvPicPr>
        <p:blipFill>
          <a:blip r:embed="rId3"/>
          <a:stretch>
            <a:fillRect/>
          </a:stretch>
        </p:blipFill>
        <p:spPr>
          <a:xfrm>
            <a:off x="1810565" y="643467"/>
            <a:ext cx="8570870" cy="5571066"/>
          </a:xfrm>
          <a:prstGeom prst="rect">
            <a:avLst/>
          </a:prstGeom>
        </p:spPr>
      </p:pic>
    </p:spTree>
    <p:extLst>
      <p:ext uri="{BB962C8B-B14F-4D97-AF65-F5344CB8AC3E}">
        <p14:creationId xmlns:p14="http://schemas.microsoft.com/office/powerpoint/2010/main" val="104729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rganizando tus Archivos con Git! - CurioTek">
            <a:extLst>
              <a:ext uri="{FF2B5EF4-FFF2-40B4-BE49-F238E27FC236}">
                <a16:creationId xmlns:a16="http://schemas.microsoft.com/office/drawing/2014/main" id="{ACAEC7C3-56F5-4371-B2BE-056BDA136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998" y="429064"/>
            <a:ext cx="7044004" cy="599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719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BC700775-4DEF-4607-8937-3A5936C07B65}"/>
              </a:ext>
            </a:extLst>
          </p:cNvPr>
          <p:cNvPicPr>
            <a:picLocks noChangeAspect="1"/>
          </p:cNvPicPr>
          <p:nvPr/>
        </p:nvPicPr>
        <p:blipFill>
          <a:blip r:embed="rId3"/>
          <a:stretch>
            <a:fillRect/>
          </a:stretch>
        </p:blipFill>
        <p:spPr>
          <a:xfrm>
            <a:off x="2130829" y="643467"/>
            <a:ext cx="7930342" cy="5571066"/>
          </a:xfrm>
          <a:prstGeom prst="rect">
            <a:avLst/>
          </a:prstGeom>
        </p:spPr>
      </p:pic>
    </p:spTree>
    <p:extLst>
      <p:ext uri="{BB962C8B-B14F-4D97-AF65-F5344CB8AC3E}">
        <p14:creationId xmlns:p14="http://schemas.microsoft.com/office/powerpoint/2010/main" val="485147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3B085A3A-CFBB-4959-8707-266760970C14}"/>
              </a:ext>
            </a:extLst>
          </p:cNvPr>
          <p:cNvPicPr>
            <a:picLocks noChangeAspect="1"/>
          </p:cNvPicPr>
          <p:nvPr/>
        </p:nvPicPr>
        <p:blipFill>
          <a:blip r:embed="rId3"/>
          <a:stretch>
            <a:fillRect/>
          </a:stretch>
        </p:blipFill>
        <p:spPr>
          <a:xfrm>
            <a:off x="2344440" y="643467"/>
            <a:ext cx="7503119" cy="5571066"/>
          </a:xfrm>
          <a:prstGeom prst="rect">
            <a:avLst/>
          </a:prstGeom>
        </p:spPr>
      </p:pic>
    </p:spTree>
    <p:extLst>
      <p:ext uri="{BB962C8B-B14F-4D97-AF65-F5344CB8AC3E}">
        <p14:creationId xmlns:p14="http://schemas.microsoft.com/office/powerpoint/2010/main" val="2971147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BCD8ED1C-6FF2-4A3E-9C8A-1E709EBD82C7}"/>
              </a:ext>
            </a:extLst>
          </p:cNvPr>
          <p:cNvPicPr>
            <a:picLocks noChangeAspect="1"/>
          </p:cNvPicPr>
          <p:nvPr/>
        </p:nvPicPr>
        <p:blipFill>
          <a:blip r:embed="rId3"/>
          <a:stretch>
            <a:fillRect/>
          </a:stretch>
        </p:blipFill>
        <p:spPr>
          <a:xfrm>
            <a:off x="2454780" y="643467"/>
            <a:ext cx="7282439" cy="5571066"/>
          </a:xfrm>
          <a:prstGeom prst="rect">
            <a:avLst/>
          </a:prstGeom>
        </p:spPr>
      </p:pic>
    </p:spTree>
    <p:extLst>
      <p:ext uri="{BB962C8B-B14F-4D97-AF65-F5344CB8AC3E}">
        <p14:creationId xmlns:p14="http://schemas.microsoft.com/office/powerpoint/2010/main" val="1657927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F07E5-01EB-410A-8E73-6F2607441FBE}"/>
              </a:ext>
            </a:extLst>
          </p:cNvPr>
          <p:cNvSpPr>
            <a:spLocks noGrp="1"/>
          </p:cNvSpPr>
          <p:nvPr>
            <p:ph type="title"/>
          </p:nvPr>
        </p:nvSpPr>
        <p:spPr>
          <a:xfrm rot="20380435">
            <a:off x="1143001" y="2689715"/>
            <a:ext cx="9905998" cy="1478570"/>
          </a:xfrm>
        </p:spPr>
        <p:txBody>
          <a:bodyPr>
            <a:normAutofit/>
          </a:bodyPr>
          <a:lstStyle/>
          <a:p>
            <a:pPr algn="ctr"/>
            <a:r>
              <a:rPr lang="es-ES" sz="8000" dirty="0"/>
              <a:t>Sintaxis</a:t>
            </a:r>
            <a:endParaRPr lang="es-MX" sz="8000" dirty="0"/>
          </a:p>
        </p:txBody>
      </p:sp>
    </p:spTree>
    <p:extLst>
      <p:ext uri="{BB962C8B-B14F-4D97-AF65-F5344CB8AC3E}">
        <p14:creationId xmlns:p14="http://schemas.microsoft.com/office/powerpoint/2010/main" val="3744792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C92F2-6281-4DC2-A4D9-133464EF90F1}"/>
              </a:ext>
            </a:extLst>
          </p:cNvPr>
          <p:cNvSpPr>
            <a:spLocks noGrp="1"/>
          </p:cNvSpPr>
          <p:nvPr>
            <p:ph type="title"/>
          </p:nvPr>
        </p:nvSpPr>
        <p:spPr/>
        <p:txBody>
          <a:bodyPr/>
          <a:lstStyle/>
          <a:p>
            <a:r>
              <a:rPr lang="es-ES" dirty="0"/>
              <a:t>Comentarios</a:t>
            </a:r>
            <a:endParaRPr lang="es-MX" dirty="0"/>
          </a:p>
        </p:txBody>
      </p:sp>
      <p:pic>
        <p:nvPicPr>
          <p:cNvPr id="5" name="Marcador de contenido 4">
            <a:extLst>
              <a:ext uri="{FF2B5EF4-FFF2-40B4-BE49-F238E27FC236}">
                <a16:creationId xmlns:a16="http://schemas.microsoft.com/office/drawing/2014/main" id="{C2FB3859-0D8D-4A1A-A2B0-2807476B3FE0}"/>
              </a:ext>
            </a:extLst>
          </p:cNvPr>
          <p:cNvPicPr>
            <a:picLocks noGrp="1" noChangeAspect="1"/>
          </p:cNvPicPr>
          <p:nvPr>
            <p:ph idx="1"/>
          </p:nvPr>
        </p:nvPicPr>
        <p:blipFill>
          <a:blip r:embed="rId2"/>
          <a:stretch>
            <a:fillRect/>
          </a:stretch>
        </p:blipFill>
        <p:spPr>
          <a:xfrm>
            <a:off x="1141413" y="2184510"/>
            <a:ext cx="9933293" cy="2488980"/>
          </a:xfrm>
        </p:spPr>
      </p:pic>
    </p:spTree>
    <p:extLst>
      <p:ext uri="{BB962C8B-B14F-4D97-AF65-F5344CB8AC3E}">
        <p14:creationId xmlns:p14="http://schemas.microsoft.com/office/powerpoint/2010/main" val="2973986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8E9060-8F67-4807-B477-9744AB8889DE}"/>
              </a:ext>
            </a:extLst>
          </p:cNvPr>
          <p:cNvSpPr>
            <a:spLocks noGrp="1"/>
          </p:cNvSpPr>
          <p:nvPr>
            <p:ph type="title"/>
          </p:nvPr>
        </p:nvSpPr>
        <p:spPr/>
        <p:txBody>
          <a:bodyPr/>
          <a:lstStyle/>
          <a:p>
            <a:r>
              <a:rPr lang="es-ES" dirty="0"/>
              <a:t>Breve Lista de palabras reservadas</a:t>
            </a:r>
            <a:endParaRPr lang="es-MX" dirty="0"/>
          </a:p>
        </p:txBody>
      </p:sp>
      <p:pic>
        <p:nvPicPr>
          <p:cNvPr id="5" name="Marcador de contenido 4">
            <a:extLst>
              <a:ext uri="{FF2B5EF4-FFF2-40B4-BE49-F238E27FC236}">
                <a16:creationId xmlns:a16="http://schemas.microsoft.com/office/drawing/2014/main" id="{8E07023A-8C65-456F-B1CF-CD930A0B6C13}"/>
              </a:ext>
            </a:extLst>
          </p:cNvPr>
          <p:cNvPicPr>
            <a:picLocks noGrp="1" noChangeAspect="1"/>
          </p:cNvPicPr>
          <p:nvPr>
            <p:ph idx="1"/>
          </p:nvPr>
        </p:nvPicPr>
        <p:blipFill>
          <a:blip r:embed="rId2"/>
          <a:stretch>
            <a:fillRect/>
          </a:stretch>
        </p:blipFill>
        <p:spPr>
          <a:xfrm>
            <a:off x="1214952" y="2097088"/>
            <a:ext cx="9758919" cy="3093890"/>
          </a:xfrm>
        </p:spPr>
      </p:pic>
    </p:spTree>
    <p:extLst>
      <p:ext uri="{BB962C8B-B14F-4D97-AF65-F5344CB8AC3E}">
        <p14:creationId xmlns:p14="http://schemas.microsoft.com/office/powerpoint/2010/main" val="1676626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EB09E-B20A-4C30-8700-F0503777EAF4}"/>
              </a:ext>
            </a:extLst>
          </p:cNvPr>
          <p:cNvSpPr>
            <a:spLocks noGrp="1"/>
          </p:cNvSpPr>
          <p:nvPr>
            <p:ph type="title"/>
          </p:nvPr>
        </p:nvSpPr>
        <p:spPr/>
        <p:txBody>
          <a:bodyPr/>
          <a:lstStyle/>
          <a:p>
            <a:r>
              <a:rPr lang="es-ES" dirty="0"/>
              <a:t>Modificadores de variables</a:t>
            </a:r>
            <a:endParaRPr lang="es-MX" dirty="0"/>
          </a:p>
        </p:txBody>
      </p:sp>
      <p:pic>
        <p:nvPicPr>
          <p:cNvPr id="5" name="Marcador de contenido 4">
            <a:extLst>
              <a:ext uri="{FF2B5EF4-FFF2-40B4-BE49-F238E27FC236}">
                <a16:creationId xmlns:a16="http://schemas.microsoft.com/office/drawing/2014/main" id="{EAC14E5D-62CA-41EA-B85C-1D0F95AB19A2}"/>
              </a:ext>
            </a:extLst>
          </p:cNvPr>
          <p:cNvPicPr>
            <a:picLocks noGrp="1" noChangeAspect="1"/>
          </p:cNvPicPr>
          <p:nvPr>
            <p:ph idx="1"/>
          </p:nvPr>
        </p:nvPicPr>
        <p:blipFill>
          <a:blip r:embed="rId2"/>
          <a:stretch>
            <a:fillRect/>
          </a:stretch>
        </p:blipFill>
        <p:spPr>
          <a:xfrm>
            <a:off x="2654151" y="1952354"/>
            <a:ext cx="6880521" cy="4307229"/>
          </a:xfrm>
        </p:spPr>
      </p:pic>
    </p:spTree>
    <p:extLst>
      <p:ext uri="{BB962C8B-B14F-4D97-AF65-F5344CB8AC3E}">
        <p14:creationId xmlns:p14="http://schemas.microsoft.com/office/powerpoint/2010/main" val="2127843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A6F43-886A-43C5-88BD-CD157E087AF5}"/>
              </a:ext>
            </a:extLst>
          </p:cNvPr>
          <p:cNvSpPr>
            <a:spLocks noGrp="1"/>
          </p:cNvSpPr>
          <p:nvPr>
            <p:ph type="title"/>
          </p:nvPr>
        </p:nvSpPr>
        <p:spPr/>
        <p:txBody>
          <a:bodyPr/>
          <a:lstStyle/>
          <a:p>
            <a:r>
              <a:rPr lang="es-ES" dirty="0"/>
              <a:t>Caracteres especiales</a:t>
            </a:r>
            <a:endParaRPr lang="es-MX" dirty="0"/>
          </a:p>
        </p:txBody>
      </p:sp>
      <p:pic>
        <p:nvPicPr>
          <p:cNvPr id="5" name="Marcador de contenido 4">
            <a:extLst>
              <a:ext uri="{FF2B5EF4-FFF2-40B4-BE49-F238E27FC236}">
                <a16:creationId xmlns:a16="http://schemas.microsoft.com/office/drawing/2014/main" id="{A5271004-10DE-42CC-8175-99A250E95279}"/>
              </a:ext>
            </a:extLst>
          </p:cNvPr>
          <p:cNvPicPr>
            <a:picLocks noGrp="1" noChangeAspect="1"/>
          </p:cNvPicPr>
          <p:nvPr>
            <p:ph idx="1"/>
          </p:nvPr>
        </p:nvPicPr>
        <p:blipFill>
          <a:blip r:embed="rId2"/>
          <a:stretch>
            <a:fillRect/>
          </a:stretch>
        </p:blipFill>
        <p:spPr>
          <a:xfrm>
            <a:off x="1375875" y="2097088"/>
            <a:ext cx="9438330" cy="3937952"/>
          </a:xfrm>
        </p:spPr>
      </p:pic>
    </p:spTree>
    <p:extLst>
      <p:ext uri="{BB962C8B-B14F-4D97-AF65-F5344CB8AC3E}">
        <p14:creationId xmlns:p14="http://schemas.microsoft.com/office/powerpoint/2010/main" val="1120850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7E446B-FAC4-409E-BCF8-FED5051EEFD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9E6B64C-9FE0-41C9-9378-3ABDE61545DA}"/>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264025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5070D2-3D41-4C3D-A10C-3A5070AD6BFE}"/>
              </a:ext>
            </a:extLst>
          </p:cNvPr>
          <p:cNvSpPr>
            <a:spLocks noGrp="1"/>
          </p:cNvSpPr>
          <p:nvPr>
            <p:ph type="title"/>
          </p:nvPr>
        </p:nvSpPr>
        <p:spPr/>
        <p:txBody>
          <a:bodyPr/>
          <a:lstStyle/>
          <a:p>
            <a:r>
              <a:rPr lang="es-ES" dirty="0"/>
              <a:t>¿Para que nos sirve hacer versiones de nuestros trabajos?</a:t>
            </a:r>
            <a:endParaRPr lang="es-MX" dirty="0"/>
          </a:p>
        </p:txBody>
      </p:sp>
      <p:sp>
        <p:nvSpPr>
          <p:cNvPr id="3" name="Marcador de contenido 2">
            <a:extLst>
              <a:ext uri="{FF2B5EF4-FFF2-40B4-BE49-F238E27FC236}">
                <a16:creationId xmlns:a16="http://schemas.microsoft.com/office/drawing/2014/main" id="{EE676694-6821-46D6-B622-3E6091F6C9C6}"/>
              </a:ext>
            </a:extLst>
          </p:cNvPr>
          <p:cNvSpPr>
            <a:spLocks noGrp="1"/>
          </p:cNvSpPr>
          <p:nvPr>
            <p:ph idx="1"/>
          </p:nvPr>
        </p:nvSpPr>
        <p:spPr/>
        <p:txBody>
          <a:bodyPr/>
          <a:lstStyle/>
          <a:p>
            <a:r>
              <a:rPr lang="es-ES" dirty="0"/>
              <a:t>Las versiones nos sirven para tener mayor control sobre los cambios que realizamos a nuestros documentos.</a:t>
            </a:r>
          </a:p>
          <a:p>
            <a:r>
              <a:rPr lang="es-ES" dirty="0"/>
              <a:t>También son de gran ayuda para realizar una vuelta atrás en caso de tener algún error en la versión actual.</a:t>
            </a:r>
          </a:p>
        </p:txBody>
      </p:sp>
    </p:spTree>
    <p:extLst>
      <p:ext uri="{BB962C8B-B14F-4D97-AF65-F5344CB8AC3E}">
        <p14:creationId xmlns:p14="http://schemas.microsoft.com/office/powerpoint/2010/main" val="362960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40108-2D69-4CAD-9F97-75F76867B2B4}"/>
              </a:ext>
            </a:extLst>
          </p:cNvPr>
          <p:cNvSpPr>
            <a:spLocks noGrp="1"/>
          </p:cNvSpPr>
          <p:nvPr>
            <p:ph type="title"/>
          </p:nvPr>
        </p:nvSpPr>
        <p:spPr/>
        <p:txBody>
          <a:bodyPr/>
          <a:lstStyle/>
          <a:p>
            <a:r>
              <a:rPr lang="es-ES" dirty="0"/>
              <a:t>¿Qué es un sistema de control de versiones?</a:t>
            </a:r>
            <a:endParaRPr lang="es-MX" dirty="0"/>
          </a:p>
        </p:txBody>
      </p:sp>
      <p:sp>
        <p:nvSpPr>
          <p:cNvPr id="3" name="Marcador de contenido 2">
            <a:extLst>
              <a:ext uri="{FF2B5EF4-FFF2-40B4-BE49-F238E27FC236}">
                <a16:creationId xmlns:a16="http://schemas.microsoft.com/office/drawing/2014/main" id="{E1023BD5-DED0-4D1D-8F6F-EBEE96C91F42}"/>
              </a:ext>
            </a:extLst>
          </p:cNvPr>
          <p:cNvSpPr>
            <a:spLocks noGrp="1"/>
          </p:cNvSpPr>
          <p:nvPr>
            <p:ph idx="1"/>
          </p:nvPr>
        </p:nvSpPr>
        <p:spPr/>
        <p:txBody>
          <a:bodyPr>
            <a:normAutofit fontScale="92500" lnSpcReduction="10000"/>
          </a:bodyPr>
          <a:lstStyle/>
          <a:p>
            <a:r>
              <a:rPr lang="es-ES" b="0" i="0" dirty="0">
                <a:effectLst/>
                <a:latin typeface="Avenir-Roman"/>
              </a:rPr>
              <a:t>Un control de versiones es un sistema que registra los cambios realizados en un archivo o conjunto de archivos a lo largo del tiempo, de modo que puedas recuperar versiones específicas más adelante.</a:t>
            </a:r>
          </a:p>
          <a:p>
            <a:r>
              <a:rPr lang="es-ES" b="0" i="0" dirty="0">
                <a:effectLst/>
                <a:latin typeface="Avenir-Roman"/>
              </a:rPr>
              <a:t>Dicho sistema permite revertir archivos a un estado anterior, revertir el proyecto entero a un estado anterior, comparar cambios a lo largo del tiempo, ver quién modificó por última vez algo que puede estar causando un problema, quién introdujo un error y cuándo, y mucho más. Usar un VCS (</a:t>
            </a:r>
            <a:r>
              <a:rPr lang="es-ES" b="0" i="0" dirty="0" err="1">
                <a:effectLst/>
                <a:latin typeface="Avenir-Roman"/>
              </a:rPr>
              <a:t>Version</a:t>
            </a:r>
            <a:r>
              <a:rPr lang="es-ES" b="0" i="0" dirty="0">
                <a:effectLst/>
                <a:latin typeface="Avenir-Roman"/>
              </a:rPr>
              <a:t> Control </a:t>
            </a:r>
            <a:r>
              <a:rPr lang="es-ES" b="0" i="0" dirty="0" err="1">
                <a:effectLst/>
                <a:latin typeface="Avenir-Roman"/>
              </a:rPr>
              <a:t>System</a:t>
            </a:r>
            <a:r>
              <a:rPr lang="es-ES" b="0" i="0" dirty="0">
                <a:effectLst/>
                <a:latin typeface="Avenir-Roman"/>
              </a:rPr>
              <a:t>) también significa generalmente que si rompes o pierdes archivos, puedes recuperarlos fácilmente.</a:t>
            </a:r>
            <a:endParaRPr lang="es-MX" dirty="0"/>
          </a:p>
        </p:txBody>
      </p:sp>
    </p:spTree>
    <p:extLst>
      <p:ext uri="{BB962C8B-B14F-4D97-AF65-F5344CB8AC3E}">
        <p14:creationId xmlns:p14="http://schemas.microsoft.com/office/powerpoint/2010/main" val="308238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45590-94D6-40EA-B614-19B941028E89}"/>
              </a:ext>
            </a:extLst>
          </p:cNvPr>
          <p:cNvSpPr>
            <a:spLocks noGrp="1"/>
          </p:cNvSpPr>
          <p:nvPr>
            <p:ph type="title"/>
          </p:nvPr>
        </p:nvSpPr>
        <p:spPr>
          <a:xfrm>
            <a:off x="1143001" y="2689715"/>
            <a:ext cx="9905998" cy="1478570"/>
          </a:xfrm>
        </p:spPr>
        <p:txBody>
          <a:bodyPr/>
          <a:lstStyle/>
          <a:p>
            <a:pPr algn="ctr"/>
            <a:r>
              <a:rPr lang="es-ES" dirty="0"/>
              <a:t>Existen varios tipos, a continuación, se presentan algunos</a:t>
            </a:r>
            <a:endParaRPr lang="es-MX" dirty="0"/>
          </a:p>
        </p:txBody>
      </p:sp>
    </p:spTree>
    <p:extLst>
      <p:ext uri="{BB962C8B-B14F-4D97-AF65-F5344CB8AC3E}">
        <p14:creationId xmlns:p14="http://schemas.microsoft.com/office/powerpoint/2010/main" val="215504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DB41A194-EBB7-4790-ABD1-22A3F5D83687}"/>
              </a:ext>
            </a:extLst>
          </p:cNvPr>
          <p:cNvSpPr>
            <a:spLocks noGrp="1"/>
          </p:cNvSpPr>
          <p:nvPr>
            <p:ph type="title"/>
          </p:nvPr>
        </p:nvSpPr>
        <p:spPr>
          <a:xfrm>
            <a:off x="1143001" y="0"/>
            <a:ext cx="9905998" cy="1478570"/>
          </a:xfrm>
        </p:spPr>
        <p:txBody>
          <a:bodyPr/>
          <a:lstStyle/>
          <a:p>
            <a:pPr algn="ctr"/>
            <a:r>
              <a:rPr lang="es-ES" dirty="0"/>
              <a:t>Locales</a:t>
            </a:r>
            <a:endParaRPr lang="es-MX" dirty="0"/>
          </a:p>
        </p:txBody>
      </p:sp>
      <p:pic>
        <p:nvPicPr>
          <p:cNvPr id="6" name="Marcador de contenido 5" descr="Diagrama&#10;&#10;Descripción generada automáticamente">
            <a:extLst>
              <a:ext uri="{FF2B5EF4-FFF2-40B4-BE49-F238E27FC236}">
                <a16:creationId xmlns:a16="http://schemas.microsoft.com/office/drawing/2014/main" id="{D503D5C9-5DC8-43FC-BE90-5668BA1AE99A}"/>
              </a:ext>
            </a:extLst>
          </p:cNvPr>
          <p:cNvPicPr>
            <a:picLocks noGrp="1" noChangeAspect="1"/>
          </p:cNvPicPr>
          <p:nvPr>
            <p:ph idx="1"/>
          </p:nvPr>
        </p:nvPicPr>
        <p:blipFill>
          <a:blip r:embed="rId2"/>
          <a:stretch>
            <a:fillRect/>
          </a:stretch>
        </p:blipFill>
        <p:spPr>
          <a:xfrm>
            <a:off x="2621183" y="1358538"/>
            <a:ext cx="6949634" cy="5212226"/>
          </a:xfrm>
        </p:spPr>
      </p:pic>
    </p:spTree>
    <p:extLst>
      <p:ext uri="{BB962C8B-B14F-4D97-AF65-F5344CB8AC3E}">
        <p14:creationId xmlns:p14="http://schemas.microsoft.com/office/powerpoint/2010/main" val="323717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8B7D2-0C4F-43E0-ABAA-61A7CEF3FDE1}"/>
              </a:ext>
            </a:extLst>
          </p:cNvPr>
          <p:cNvSpPr>
            <a:spLocks noGrp="1"/>
          </p:cNvSpPr>
          <p:nvPr>
            <p:ph type="title"/>
          </p:nvPr>
        </p:nvSpPr>
        <p:spPr>
          <a:xfrm>
            <a:off x="1141413" y="0"/>
            <a:ext cx="9905998" cy="1478570"/>
          </a:xfrm>
        </p:spPr>
        <p:txBody>
          <a:bodyPr/>
          <a:lstStyle/>
          <a:p>
            <a:pPr algn="ctr"/>
            <a:r>
              <a:rPr lang="es-ES" dirty="0"/>
              <a:t>Centralizados</a:t>
            </a:r>
            <a:endParaRPr lang="es-MX" dirty="0"/>
          </a:p>
        </p:txBody>
      </p:sp>
      <p:pic>
        <p:nvPicPr>
          <p:cNvPr id="5" name="Marcador de contenido 4" descr="Diagrama&#10;&#10;Descripción generada automáticamente">
            <a:extLst>
              <a:ext uri="{FF2B5EF4-FFF2-40B4-BE49-F238E27FC236}">
                <a16:creationId xmlns:a16="http://schemas.microsoft.com/office/drawing/2014/main" id="{CCC1F2CE-E228-49CB-AF7F-B5B6224E6A15}"/>
              </a:ext>
            </a:extLst>
          </p:cNvPr>
          <p:cNvPicPr>
            <a:picLocks noGrp="1" noChangeAspect="1"/>
          </p:cNvPicPr>
          <p:nvPr>
            <p:ph idx="1"/>
          </p:nvPr>
        </p:nvPicPr>
        <p:blipFill>
          <a:blip r:embed="rId2"/>
          <a:stretch>
            <a:fillRect/>
          </a:stretch>
        </p:blipFill>
        <p:spPr>
          <a:xfrm>
            <a:off x="2578365" y="1188719"/>
            <a:ext cx="7035270" cy="5276453"/>
          </a:xfrm>
        </p:spPr>
      </p:pic>
    </p:spTree>
    <p:extLst>
      <p:ext uri="{BB962C8B-B14F-4D97-AF65-F5344CB8AC3E}">
        <p14:creationId xmlns:p14="http://schemas.microsoft.com/office/powerpoint/2010/main" val="331120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8B7D2-0C4F-43E0-ABAA-61A7CEF3FDE1}"/>
              </a:ext>
            </a:extLst>
          </p:cNvPr>
          <p:cNvSpPr>
            <a:spLocks noGrp="1"/>
          </p:cNvSpPr>
          <p:nvPr>
            <p:ph type="title"/>
          </p:nvPr>
        </p:nvSpPr>
        <p:spPr>
          <a:xfrm>
            <a:off x="1141413" y="0"/>
            <a:ext cx="9905998" cy="1478570"/>
          </a:xfrm>
        </p:spPr>
        <p:txBody>
          <a:bodyPr/>
          <a:lstStyle/>
          <a:p>
            <a:pPr algn="ctr"/>
            <a:r>
              <a:rPr lang="es-ES" dirty="0"/>
              <a:t>Distribuidos</a:t>
            </a:r>
            <a:endParaRPr lang="es-MX" dirty="0"/>
          </a:p>
        </p:txBody>
      </p:sp>
      <p:pic>
        <p:nvPicPr>
          <p:cNvPr id="7" name="Marcador de contenido 6" descr="Diagrama&#10;&#10;Descripción generada automáticamente">
            <a:extLst>
              <a:ext uri="{FF2B5EF4-FFF2-40B4-BE49-F238E27FC236}">
                <a16:creationId xmlns:a16="http://schemas.microsoft.com/office/drawing/2014/main" id="{53184922-3C15-4D82-9CDA-3951A5FC8D16}"/>
              </a:ext>
            </a:extLst>
          </p:cNvPr>
          <p:cNvPicPr>
            <a:picLocks noGrp="1" noChangeAspect="1"/>
          </p:cNvPicPr>
          <p:nvPr>
            <p:ph idx="1"/>
          </p:nvPr>
        </p:nvPicPr>
        <p:blipFill>
          <a:blip r:embed="rId2"/>
          <a:stretch>
            <a:fillRect/>
          </a:stretch>
        </p:blipFill>
        <p:spPr>
          <a:xfrm>
            <a:off x="2501704" y="1184513"/>
            <a:ext cx="7188591" cy="5391444"/>
          </a:xfrm>
        </p:spPr>
      </p:pic>
    </p:spTree>
    <p:extLst>
      <p:ext uri="{BB962C8B-B14F-4D97-AF65-F5344CB8AC3E}">
        <p14:creationId xmlns:p14="http://schemas.microsoft.com/office/powerpoint/2010/main" val="836600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1029</TotalTime>
  <Words>1315</Words>
  <Application>Microsoft Office PowerPoint</Application>
  <PresentationFormat>Panorámica</PresentationFormat>
  <Paragraphs>72</Paragraphs>
  <Slides>38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38</vt:i4>
      </vt:variant>
    </vt:vector>
  </HeadingPairs>
  <TitlesOfParts>
    <vt:vector size="43" baseType="lpstr">
      <vt:lpstr>Arial</vt:lpstr>
      <vt:lpstr>Avenir-Heavy</vt:lpstr>
      <vt:lpstr>Avenir-Roman</vt:lpstr>
      <vt:lpstr>Tw Cen MT</vt:lpstr>
      <vt:lpstr>Circuito</vt:lpstr>
      <vt:lpstr>Programación orientada a objetos (POO)</vt:lpstr>
      <vt:lpstr>¿Qué se espera que aprendamos?</vt:lpstr>
      <vt:lpstr>Presentación de PowerPoint</vt:lpstr>
      <vt:lpstr>¿Para que nos sirve hacer versiones de nuestros trabajos?</vt:lpstr>
      <vt:lpstr>¿Qué es un sistema de control de versiones?</vt:lpstr>
      <vt:lpstr>Existen varios tipos, a continuación, se presentan algunos</vt:lpstr>
      <vt:lpstr>Locales</vt:lpstr>
      <vt:lpstr>Centralizados</vt:lpstr>
      <vt:lpstr>Distribuidos</vt:lpstr>
      <vt:lpstr>Historia de git</vt:lpstr>
      <vt:lpstr>¿Cómo trabaja git?</vt:lpstr>
      <vt:lpstr>Estados</vt:lpstr>
      <vt:lpstr>Presentación de PowerPoint</vt:lpstr>
      <vt:lpstr>Presentación de PowerPoint</vt:lpstr>
      <vt:lpstr>Presentación de PowerPoint</vt:lpstr>
      <vt:lpstr>Lenguaje Unificado de Modelado (UML)</vt:lpstr>
      <vt:lpstr>Introducción</vt:lpstr>
      <vt:lpstr>Programación Orientada a objetos</vt:lpstr>
      <vt:lpstr>Presentación de PowerPoint</vt:lpstr>
      <vt:lpstr>Presentación de PowerPoint</vt:lpstr>
      <vt:lpstr>Presentación de PowerPoint</vt:lpstr>
      <vt:lpstr>Presentación de PowerPoint</vt:lpstr>
      <vt:lpstr>Clases</vt:lpstr>
      <vt:lpstr>Instancias</vt:lpstr>
      <vt:lpstr>Atributos y métodos</vt:lpstr>
      <vt:lpstr>Ejemplo</vt:lpstr>
      <vt:lpstr>Diagrama de clases uml</vt:lpstr>
      <vt:lpstr>Herramientas para realizar diagramas UML</vt:lpstr>
      <vt:lpstr>Presentación de PowerPoint</vt:lpstr>
      <vt:lpstr>Presentación de PowerPoint</vt:lpstr>
      <vt:lpstr>Presentación de PowerPoint</vt:lpstr>
      <vt:lpstr>Presentación de PowerPoint</vt:lpstr>
      <vt:lpstr>Sintaxis</vt:lpstr>
      <vt:lpstr>Comentarios</vt:lpstr>
      <vt:lpstr>Breve Lista de palabras reservadas</vt:lpstr>
      <vt:lpstr>Modificadores de variables</vt:lpstr>
      <vt:lpstr>Caracteres especiales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 (POO)</dc:title>
  <dc:creator>4329</dc:creator>
  <cp:lastModifiedBy>4329</cp:lastModifiedBy>
  <cp:revision>13</cp:revision>
  <dcterms:created xsi:type="dcterms:W3CDTF">2022-01-21T17:05:51Z</dcterms:created>
  <dcterms:modified xsi:type="dcterms:W3CDTF">2022-01-30T17:13:55Z</dcterms:modified>
</cp:coreProperties>
</file>