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83" r:id="rId3"/>
    <p:sldId id="285" r:id="rId4"/>
    <p:sldId id="257" r:id="rId5"/>
    <p:sldId id="284" r:id="rId6"/>
    <p:sldId id="258" r:id="rId7"/>
    <p:sldId id="259" r:id="rId8"/>
    <p:sldId id="260" r:id="rId9"/>
    <p:sldId id="261" r:id="rId10"/>
    <p:sldId id="262" r:id="rId11"/>
    <p:sldId id="263" r:id="rId12"/>
    <p:sldId id="264" r:id="rId13"/>
    <p:sldId id="265" r:id="rId14"/>
    <p:sldId id="266" r:id="rId15"/>
    <p:sldId id="267" r:id="rId16"/>
    <p:sldId id="276" r:id="rId17"/>
    <p:sldId id="268" r:id="rId18"/>
    <p:sldId id="269" r:id="rId19"/>
    <p:sldId id="270" r:id="rId20"/>
    <p:sldId id="271" r:id="rId21"/>
    <p:sldId id="272" r:id="rId22"/>
    <p:sldId id="273" r:id="rId23"/>
    <p:sldId id="274" r:id="rId24"/>
    <p:sldId id="278" r:id="rId25"/>
    <p:sldId id="279" r:id="rId26"/>
    <p:sldId id="280" r:id="rId27"/>
    <p:sldId id="281" r:id="rId28"/>
    <p:sldId id="277"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1" autoAdjust="0"/>
    <p:restoredTop sz="94660"/>
  </p:normalViewPr>
  <p:slideViewPr>
    <p:cSldViewPr snapToGrid="0">
      <p:cViewPr varScale="1">
        <p:scale>
          <a:sx n="109" d="100"/>
          <a:sy n="109"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1/28/2020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DA16AA21-1863-4931-97CB-99D0A168701B}"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3772C379-9A7C-4C87-A116-CBE9F58B04C5}" type="datetimeFigureOut">
              <a:rPr lang="en-US" dirty="0"/>
              <a:t>1/28/2020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1/28/2020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hyperlink" Target="https://jsfiddle.ne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devmedia.com.br/curso/o-que-e-html/196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 TargetMode="External"/><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html.spec.whatwg.org/" TargetMode="External"/><Relationship Id="rId4" Type="http://schemas.openxmlformats.org/officeDocument/2006/relationships/hyperlink" Target="https://www.w3schools.com/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Programação web – Front </a:t>
            </a:r>
            <a:r>
              <a:rPr lang="pt-BR" dirty="0" err="1"/>
              <a:t>end</a:t>
            </a:r>
            <a:endParaRPr lang="en-US" dirty="0"/>
          </a:p>
        </p:txBody>
      </p:sp>
      <p:sp>
        <p:nvSpPr>
          <p:cNvPr id="3" name="Subtítulo 2"/>
          <p:cNvSpPr>
            <a:spLocks noGrp="1"/>
          </p:cNvSpPr>
          <p:nvPr>
            <p:ph type="subTitle" idx="1"/>
          </p:nvPr>
        </p:nvSpPr>
        <p:spPr/>
        <p:txBody>
          <a:bodyPr/>
          <a:lstStyle/>
          <a:p>
            <a:r>
              <a:rPr lang="en-US" dirty="0"/>
              <a:t>CSS - </a:t>
            </a:r>
          </a:p>
        </p:txBody>
      </p:sp>
    </p:spTree>
    <p:extLst>
      <p:ext uri="{BB962C8B-B14F-4D97-AF65-F5344CB8AC3E}">
        <p14:creationId xmlns:p14="http://schemas.microsoft.com/office/powerpoint/2010/main" val="9839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1022" y="257884"/>
            <a:ext cx="12110977" cy="2103351"/>
          </a:xfrm>
        </p:spPr>
        <p:txBody>
          <a:bodyPr>
            <a:normAutofit/>
          </a:bodyPr>
          <a:lstStyle/>
          <a:p>
            <a:r>
              <a:rPr lang="pt-BR" dirty="0"/>
              <a:t>Para </a:t>
            </a:r>
            <a:r>
              <a:rPr lang="pt-BR" b="1" dirty="0"/>
              <a:t>desenvolver páginas com HTML</a:t>
            </a:r>
            <a:r>
              <a:rPr lang="pt-BR" dirty="0"/>
              <a:t> basicamente precisamos de um editor de texto, como o Bloco de Notas do Windows, Nano e </a:t>
            </a:r>
            <a:r>
              <a:rPr lang="pt-BR" dirty="0" err="1"/>
              <a:t>Emacs</a:t>
            </a:r>
            <a:r>
              <a:rPr lang="pt-BR" dirty="0"/>
              <a:t> no Linux, entre vários outros. Há, ainda, editores com opções avançadas, como recursos de </a:t>
            </a:r>
            <a:r>
              <a:rPr lang="pt-BR" dirty="0" err="1"/>
              <a:t>syntax</a:t>
            </a:r>
            <a:r>
              <a:rPr lang="pt-BR" dirty="0"/>
              <a:t> </a:t>
            </a:r>
            <a:r>
              <a:rPr lang="pt-BR" dirty="0" err="1"/>
              <a:t>hilghligt</a:t>
            </a:r>
            <a:r>
              <a:rPr lang="pt-BR" dirty="0"/>
              <a:t> e </a:t>
            </a:r>
            <a:r>
              <a:rPr lang="pt-BR" dirty="0" err="1"/>
              <a:t>autocomplete</a:t>
            </a:r>
            <a:r>
              <a:rPr lang="pt-BR" dirty="0"/>
              <a:t>, como Sublime </a:t>
            </a:r>
            <a:r>
              <a:rPr lang="pt-BR" dirty="0" err="1"/>
              <a:t>Text</a:t>
            </a:r>
            <a:r>
              <a:rPr lang="pt-BR" dirty="0"/>
              <a:t>, </a:t>
            </a:r>
            <a:r>
              <a:rPr lang="pt-BR" dirty="0" err="1"/>
              <a:t>Atom</a:t>
            </a:r>
            <a:r>
              <a:rPr lang="pt-BR" dirty="0"/>
              <a:t>, Visual Studio </a:t>
            </a:r>
            <a:r>
              <a:rPr lang="pt-BR" dirty="0" err="1"/>
              <a:t>Code</a:t>
            </a:r>
            <a:r>
              <a:rPr lang="pt-BR" dirty="0"/>
              <a:t>, que podem ser usados para </a:t>
            </a:r>
            <a:r>
              <a:rPr lang="pt-BR" b="1" dirty="0"/>
              <a:t>editar documentos HTML</a:t>
            </a:r>
            <a:r>
              <a:rPr lang="pt-BR" dirty="0"/>
              <a:t>.</a:t>
            </a:r>
          </a:p>
          <a:p>
            <a:r>
              <a:rPr lang="pt-BR" dirty="0"/>
              <a:t>Independentemente do editor utilizado, podemos simplesmente escrever um código para um deles e salvar o arquivo com extensão .</a:t>
            </a:r>
            <a:r>
              <a:rPr lang="pt-BR" dirty="0" err="1"/>
              <a:t>html</a:t>
            </a:r>
            <a:r>
              <a:rPr lang="pt-BR" dirty="0"/>
              <a:t>. Em seguida, podemos abrir esse arquivo em um browser.</a:t>
            </a:r>
          </a:p>
          <a:p>
            <a:endParaRPr lang="en-US" dirty="0"/>
          </a:p>
        </p:txBody>
      </p:sp>
      <p:pic>
        <p:nvPicPr>
          <p:cNvPr id="3076" name="Picture 4" descr="Resultado de imagem para Bloco de No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2" y="249827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m para Nano linux&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708" y="2077063"/>
            <a:ext cx="3349026" cy="239289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m para Emacs  linux&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0288" y="2047491"/>
            <a:ext cx="3996156" cy="273578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m para Notep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02" y="464140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sultado de imagem para At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9927" y="4641401"/>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8" descr="Resultado de imagem para Sublime Tex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0" descr="Resultado de imagem para Sublime Text&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Imagem 10"/>
          <p:cNvPicPr>
            <a:picLocks noChangeAspect="1"/>
          </p:cNvPicPr>
          <p:nvPr/>
        </p:nvPicPr>
        <p:blipFill>
          <a:blip r:embed="rId7"/>
          <a:stretch>
            <a:fillRect/>
          </a:stretch>
        </p:blipFill>
        <p:spPr>
          <a:xfrm>
            <a:off x="4899086" y="4783276"/>
            <a:ext cx="1973385" cy="2041433"/>
          </a:xfrm>
          <a:prstGeom prst="rect">
            <a:avLst/>
          </a:prstGeom>
        </p:spPr>
      </p:pic>
      <p:pic>
        <p:nvPicPr>
          <p:cNvPr id="3098" name="Picture 26" descr="Resultado de imagem para Visual Studio Cod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4770" y="4862832"/>
            <a:ext cx="1882319" cy="1882319"/>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12"/>
          <p:cNvSpPr/>
          <p:nvPr/>
        </p:nvSpPr>
        <p:spPr>
          <a:xfrm>
            <a:off x="9492669" y="6488668"/>
            <a:ext cx="2272610" cy="369332"/>
          </a:xfrm>
          <a:prstGeom prst="rect">
            <a:avLst/>
          </a:prstGeom>
        </p:spPr>
        <p:txBody>
          <a:bodyPr wrap="none">
            <a:spAutoFit/>
          </a:bodyPr>
          <a:lstStyle/>
          <a:p>
            <a:r>
              <a:rPr lang="en-US" dirty="0">
                <a:hlinkClick r:id="rId9"/>
              </a:rPr>
              <a:t>https://jsfiddle.net/</a:t>
            </a:r>
            <a:endParaRPr lang="en-US" dirty="0"/>
          </a:p>
        </p:txBody>
      </p:sp>
      <p:sp>
        <p:nvSpPr>
          <p:cNvPr id="14" name="AutoShape 28" descr="Resultado de imagem para jsfidd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02" name="Picture 30" descr="Resultado de imagem para jsfiddl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41535" y="4956731"/>
            <a:ext cx="1531937" cy="153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7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pic>
        <p:nvPicPr>
          <p:cNvPr id="4" name="Imagem 3"/>
          <p:cNvPicPr>
            <a:picLocks noChangeAspect="1"/>
          </p:cNvPicPr>
          <p:nvPr/>
        </p:nvPicPr>
        <p:blipFill>
          <a:blip r:embed="rId2"/>
          <a:stretch>
            <a:fillRect/>
          </a:stretch>
        </p:blipFill>
        <p:spPr>
          <a:xfrm>
            <a:off x="0" y="0"/>
            <a:ext cx="12179300" cy="6858000"/>
          </a:xfrm>
          <a:prstGeom prst="rect">
            <a:avLst/>
          </a:prstGeom>
        </p:spPr>
      </p:pic>
    </p:spTree>
    <p:extLst>
      <p:ext uri="{BB962C8B-B14F-4D97-AF65-F5344CB8AC3E}">
        <p14:creationId xmlns:p14="http://schemas.microsoft.com/office/powerpoint/2010/main" val="416627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49352"/>
            <a:ext cx="10058400" cy="1609344"/>
          </a:xfrm>
        </p:spPr>
        <p:txBody>
          <a:bodyPr/>
          <a:lstStyle/>
          <a:p>
            <a:r>
              <a:rPr lang="en-US" b="1" dirty="0" err="1"/>
              <a:t>Cabeçalhos</a:t>
            </a:r>
            <a:r>
              <a:rPr lang="en-US" b="1" dirty="0"/>
              <a:t> do HTML</a:t>
            </a:r>
            <a:br>
              <a:rPr lang="en-US" b="1" dirty="0"/>
            </a:br>
            <a:endParaRPr lang="en-US" dirty="0"/>
          </a:p>
        </p:txBody>
      </p:sp>
      <p:sp>
        <p:nvSpPr>
          <p:cNvPr id="3" name="Espaço Reservado para Conteúdo 2"/>
          <p:cNvSpPr>
            <a:spLocks noGrp="1"/>
          </p:cNvSpPr>
          <p:nvPr>
            <p:ph idx="1"/>
          </p:nvPr>
        </p:nvSpPr>
        <p:spPr>
          <a:xfrm>
            <a:off x="0" y="1100328"/>
            <a:ext cx="5760720" cy="4050792"/>
          </a:xfrm>
        </p:spPr>
        <p:txBody>
          <a:bodyPr>
            <a:normAutofit lnSpcReduction="10000"/>
          </a:bodyPr>
          <a:lstStyle/>
          <a:p>
            <a:pPr marL="0" indent="0" algn="just">
              <a:buNone/>
            </a:pPr>
            <a:r>
              <a:rPr lang="pt-BR" dirty="0"/>
              <a:t>Cabeçalhos são normalmente utilizados para identificar páginas e seções e possuem aparência diferenciada do restante do texto. No HTML há seis níveis de cabeçalhos/títulos que podem ser utilizados por meio das </a:t>
            </a:r>
            <a:r>
              <a:rPr lang="pt-BR" dirty="0" err="1"/>
              <a:t>tags</a:t>
            </a:r>
            <a:r>
              <a:rPr lang="pt-BR" dirty="0"/>
              <a:t> </a:t>
            </a:r>
            <a:r>
              <a:rPr lang="pt-BR" dirty="0">
                <a:solidFill>
                  <a:srgbClr val="FF0000"/>
                </a:solidFill>
              </a:rPr>
              <a:t>h1, h2, h3, h4, h5 e h6</a:t>
            </a:r>
            <a:r>
              <a:rPr lang="pt-BR" dirty="0"/>
              <a:t>, sendo </a:t>
            </a:r>
            <a:r>
              <a:rPr lang="pt-BR" dirty="0">
                <a:solidFill>
                  <a:srgbClr val="FF0000"/>
                </a:solidFill>
              </a:rPr>
              <a:t>h1</a:t>
            </a:r>
            <a:r>
              <a:rPr lang="pt-BR" dirty="0"/>
              <a:t> o maior/mais relevante e h6 o menor/menos relevante.</a:t>
            </a:r>
          </a:p>
          <a:p>
            <a:pPr marL="0" indent="0" algn="just">
              <a:buNone/>
            </a:pPr>
            <a:r>
              <a:rPr lang="pt-BR" dirty="0"/>
              <a:t>De acordo com as regras de SEO </a:t>
            </a:r>
            <a:r>
              <a:rPr lang="en-US" dirty="0"/>
              <a:t> (Search Engine Optimization)</a:t>
            </a:r>
            <a:r>
              <a:rPr lang="pt-BR" dirty="0"/>
              <a:t>, é recomendado que uma página possua apenas uma </a:t>
            </a:r>
            <a:r>
              <a:rPr lang="pt-BR" dirty="0" err="1"/>
              <a:t>tag</a:t>
            </a:r>
            <a:r>
              <a:rPr lang="pt-BR" dirty="0"/>
              <a:t> </a:t>
            </a:r>
            <a:r>
              <a:rPr lang="pt-BR" dirty="0">
                <a:solidFill>
                  <a:srgbClr val="FF0000"/>
                </a:solidFill>
              </a:rPr>
              <a:t>&lt;h1&gt;</a:t>
            </a:r>
            <a:r>
              <a:rPr lang="pt-BR" dirty="0"/>
              <a:t> que indique seu assunto, pois essa </a:t>
            </a:r>
            <a:r>
              <a:rPr lang="pt-BR" dirty="0" err="1"/>
              <a:t>tag</a:t>
            </a:r>
            <a:r>
              <a:rPr lang="pt-BR" dirty="0"/>
              <a:t> informa aos motores de busca qual sua principal palavra-chave.</a:t>
            </a:r>
            <a:endParaRPr lang="en-US" dirty="0"/>
          </a:p>
        </p:txBody>
      </p:sp>
      <p:pic>
        <p:nvPicPr>
          <p:cNvPr id="5122" name="Picture 2" descr="Diferentes níveis de cabeçalh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840" y="954024"/>
            <a:ext cx="5992495" cy="462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7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pic>
        <p:nvPicPr>
          <p:cNvPr id="4" name="Imagem 3"/>
          <p:cNvPicPr>
            <a:picLocks noChangeAspect="1"/>
          </p:cNvPicPr>
          <p:nvPr/>
        </p:nvPicPr>
        <p:blipFill>
          <a:blip r:embed="rId2"/>
          <a:stretch>
            <a:fillRect/>
          </a:stretch>
        </p:blipFill>
        <p:spPr>
          <a:xfrm>
            <a:off x="0" y="127000"/>
            <a:ext cx="12192000" cy="6604000"/>
          </a:xfrm>
          <a:prstGeom prst="rect">
            <a:avLst/>
          </a:prstGeom>
        </p:spPr>
      </p:pic>
    </p:spTree>
    <p:extLst>
      <p:ext uri="{BB962C8B-B14F-4D97-AF65-F5344CB8AC3E}">
        <p14:creationId xmlns:p14="http://schemas.microsoft.com/office/powerpoint/2010/main" val="138246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00AFEBB-1242-47F9-BC56-280F5AC2C63C}"/>
              </a:ext>
            </a:extLst>
          </p:cNvPr>
          <p:cNvSpPr>
            <a:spLocks noGrp="1"/>
          </p:cNvSpPr>
          <p:nvPr>
            <p:ph type="title"/>
          </p:nvPr>
        </p:nvSpPr>
        <p:spPr/>
        <p:txBody>
          <a:bodyPr/>
          <a:lstStyle/>
          <a:p>
            <a:r>
              <a:rPr lang="pt-BR" b="1" dirty="0"/>
              <a:t>Parágrafos no HTML</a:t>
            </a:r>
            <a:endParaRPr lang="pt-BR" dirty="0"/>
          </a:p>
        </p:txBody>
      </p:sp>
      <p:sp>
        <p:nvSpPr>
          <p:cNvPr id="3" name="Espaço Reservado para Conteúdo 2">
            <a:extLst>
              <a:ext uri="{FF2B5EF4-FFF2-40B4-BE49-F238E27FC236}">
                <a16:creationId xmlns:a16="http://schemas.microsoft.com/office/drawing/2014/main" xmlns="" id="{E792CCFD-7E31-4A41-B065-68B848BF9B9E}"/>
              </a:ext>
            </a:extLst>
          </p:cNvPr>
          <p:cNvSpPr>
            <a:spLocks noGrp="1"/>
          </p:cNvSpPr>
          <p:nvPr>
            <p:ph idx="1"/>
          </p:nvPr>
        </p:nvSpPr>
        <p:spPr>
          <a:xfrm>
            <a:off x="469274" y="1689530"/>
            <a:ext cx="11253451" cy="4050792"/>
          </a:xfrm>
        </p:spPr>
        <p:txBody>
          <a:bodyPr>
            <a:normAutofit/>
          </a:bodyPr>
          <a:lstStyle/>
          <a:p>
            <a:pPr marL="0" indent="0" algn="just">
              <a:buNone/>
            </a:pPr>
            <a:r>
              <a:rPr lang="pt-BR" sz="3200" dirty="0"/>
              <a:t>Parágrafos de texto são gerados na HTML por meio das </a:t>
            </a:r>
            <a:r>
              <a:rPr lang="pt-BR" sz="3200" dirty="0" err="1"/>
              <a:t>tags</a:t>
            </a:r>
            <a:r>
              <a:rPr lang="pt-BR" sz="3200" dirty="0"/>
              <a:t> &lt;p&gt; &lt;/p&gt;. Esse é um exemplo de </a:t>
            </a:r>
            <a:r>
              <a:rPr lang="pt-BR" sz="3200" dirty="0" err="1"/>
              <a:t>tag</a:t>
            </a:r>
            <a:r>
              <a:rPr lang="pt-BR" sz="3200" dirty="0"/>
              <a:t> cuja disposição na tela se dá em forma de bloco, ou seja, um parágrafo é posto sempre abaixo do outro.</a:t>
            </a:r>
          </a:p>
        </p:txBody>
      </p:sp>
      <p:pic>
        <p:nvPicPr>
          <p:cNvPr id="24" name="Imagem 23">
            <a:extLst>
              <a:ext uri="{FF2B5EF4-FFF2-40B4-BE49-F238E27FC236}">
                <a16:creationId xmlns:a16="http://schemas.microsoft.com/office/drawing/2014/main" xmlns="" id="{F7514339-11E6-42C4-9A84-B4A4F8CABA66}"/>
              </a:ext>
            </a:extLst>
          </p:cNvPr>
          <p:cNvPicPr>
            <a:picLocks noChangeAspect="1"/>
          </p:cNvPicPr>
          <p:nvPr/>
        </p:nvPicPr>
        <p:blipFill>
          <a:blip r:embed="rId2"/>
          <a:stretch>
            <a:fillRect/>
          </a:stretch>
        </p:blipFill>
        <p:spPr>
          <a:xfrm>
            <a:off x="294102" y="3749031"/>
            <a:ext cx="7232114" cy="1326601"/>
          </a:xfrm>
          <a:prstGeom prst="rect">
            <a:avLst/>
          </a:prstGeom>
        </p:spPr>
      </p:pic>
      <p:pic>
        <p:nvPicPr>
          <p:cNvPr id="1045" name="Picture 21" descr="Parágrafos visualizados na página">
            <a:extLst>
              <a:ext uri="{FF2B5EF4-FFF2-40B4-BE49-F238E27FC236}">
                <a16:creationId xmlns:a16="http://schemas.microsoft.com/office/drawing/2014/main" xmlns="" id="{9BC651C5-8620-401B-9684-4B25F77C1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171" y="4412331"/>
            <a:ext cx="48006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0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2C0CD8-FDFA-4C4D-BB2F-FA80CFB9E3AB}"/>
              </a:ext>
            </a:extLst>
          </p:cNvPr>
          <p:cNvSpPr>
            <a:spLocks noGrp="1"/>
          </p:cNvSpPr>
          <p:nvPr>
            <p:ph type="title"/>
          </p:nvPr>
        </p:nvSpPr>
        <p:spPr>
          <a:xfrm>
            <a:off x="126608" y="0"/>
            <a:ext cx="10875030" cy="1609344"/>
          </a:xfrm>
        </p:spPr>
        <p:txBody>
          <a:bodyPr/>
          <a:lstStyle/>
          <a:p>
            <a:r>
              <a:rPr lang="pt-BR" b="1" dirty="0"/>
              <a:t>Imagens no HTML</a:t>
            </a:r>
            <a:endParaRPr lang="pt-BR" dirty="0"/>
          </a:p>
        </p:txBody>
      </p:sp>
      <p:sp>
        <p:nvSpPr>
          <p:cNvPr id="3" name="Espaço Reservado para Conteúdo 2">
            <a:extLst>
              <a:ext uri="{FF2B5EF4-FFF2-40B4-BE49-F238E27FC236}">
                <a16:creationId xmlns:a16="http://schemas.microsoft.com/office/drawing/2014/main" xmlns="" id="{941CB306-928D-4CB5-AFB2-7522F547B490}"/>
              </a:ext>
            </a:extLst>
          </p:cNvPr>
          <p:cNvSpPr>
            <a:spLocks noGrp="1"/>
          </p:cNvSpPr>
          <p:nvPr>
            <p:ph idx="1"/>
          </p:nvPr>
        </p:nvSpPr>
        <p:spPr>
          <a:xfrm>
            <a:off x="126608" y="1403604"/>
            <a:ext cx="5969392" cy="4050792"/>
          </a:xfrm>
        </p:spPr>
        <p:txBody>
          <a:bodyPr>
            <a:normAutofit fontScale="92500"/>
          </a:bodyPr>
          <a:lstStyle/>
          <a:p>
            <a:pPr marL="0" indent="0" algn="just">
              <a:buNone/>
            </a:pPr>
            <a:r>
              <a:rPr lang="pt-BR" sz="2800" dirty="0"/>
              <a:t>A inserção de imagens em uma </a:t>
            </a:r>
            <a:r>
              <a:rPr lang="pt-BR" sz="2800" b="1" dirty="0"/>
              <a:t>página HTML</a:t>
            </a:r>
            <a:r>
              <a:rPr lang="pt-BR" sz="2800" dirty="0"/>
              <a:t> pode ser feita por meio da </a:t>
            </a:r>
            <a:r>
              <a:rPr lang="pt-BR" sz="2800" dirty="0" err="1"/>
              <a:t>tag</a:t>
            </a:r>
            <a:r>
              <a:rPr lang="pt-BR" sz="2800" dirty="0"/>
              <a:t> &lt;</a:t>
            </a:r>
            <a:r>
              <a:rPr lang="pt-BR" sz="2800" dirty="0" err="1"/>
              <a:t>img</a:t>
            </a:r>
            <a:r>
              <a:rPr lang="pt-BR" sz="2800" dirty="0"/>
              <a:t>&gt;, que recebe no atributo </a:t>
            </a:r>
            <a:r>
              <a:rPr lang="pt-BR" sz="2800" dirty="0" err="1"/>
              <a:t>src</a:t>
            </a:r>
            <a:r>
              <a:rPr lang="pt-BR" sz="2800" dirty="0"/>
              <a:t> o endereço do arquivo a ser carregado. Além desse, outros dois atributos importantes são o </a:t>
            </a:r>
            <a:r>
              <a:rPr lang="pt-BR" sz="2800" dirty="0" err="1"/>
              <a:t>alt</a:t>
            </a:r>
            <a:r>
              <a:rPr lang="pt-BR" sz="2800" dirty="0"/>
              <a:t>, que indica um texto alternativo que será exibido caso o arquivo não possa ser carregado, e </a:t>
            </a:r>
            <a:r>
              <a:rPr lang="pt-BR" sz="2800" dirty="0" err="1"/>
              <a:t>title</a:t>
            </a:r>
            <a:r>
              <a:rPr lang="pt-BR" sz="2800" dirty="0"/>
              <a:t>, que indica o texto que aparecerá como </a:t>
            </a:r>
            <a:r>
              <a:rPr lang="pt-BR" sz="2800" dirty="0" err="1"/>
              <a:t>tooltip</a:t>
            </a:r>
            <a:r>
              <a:rPr lang="pt-BR" sz="2800" dirty="0"/>
              <a:t> ao passar o mouse sobre a figura.</a:t>
            </a:r>
          </a:p>
        </p:txBody>
      </p:sp>
      <p:pic>
        <p:nvPicPr>
          <p:cNvPr id="4" name="Imagem 3">
            <a:extLst>
              <a:ext uri="{FF2B5EF4-FFF2-40B4-BE49-F238E27FC236}">
                <a16:creationId xmlns:a16="http://schemas.microsoft.com/office/drawing/2014/main" xmlns="" id="{8CFD5FD8-68DC-457B-BDCA-B31AA3719884}"/>
              </a:ext>
            </a:extLst>
          </p:cNvPr>
          <p:cNvPicPr>
            <a:picLocks noChangeAspect="1"/>
          </p:cNvPicPr>
          <p:nvPr/>
        </p:nvPicPr>
        <p:blipFill>
          <a:blip r:embed="rId2"/>
          <a:stretch>
            <a:fillRect/>
          </a:stretch>
        </p:blipFill>
        <p:spPr>
          <a:xfrm>
            <a:off x="87852" y="5670702"/>
            <a:ext cx="11644604" cy="970891"/>
          </a:xfrm>
          <a:prstGeom prst="rect">
            <a:avLst/>
          </a:prstGeom>
        </p:spPr>
      </p:pic>
      <p:pic>
        <p:nvPicPr>
          <p:cNvPr id="2050" name="Picture 2" descr="Exemplos de uso da tag img">
            <a:extLst>
              <a:ext uri="{FF2B5EF4-FFF2-40B4-BE49-F238E27FC236}">
                <a16:creationId xmlns:a16="http://schemas.microsoft.com/office/drawing/2014/main" xmlns="" id="{ECF895B9-F18B-4D2F-A2F9-AF2234817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245" y="1638199"/>
            <a:ext cx="4723300" cy="351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62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B139141-65CD-4D49-BE60-F18B546C71F0}"/>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xmlns="" id="{8CA406B7-D4AD-4318-BE0A-DACDC04B00B1}"/>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xmlns="" id="{26EEFEF6-A118-4EE0-B8EA-854681B9C30A}"/>
              </a:ext>
            </a:extLst>
          </p:cNvPr>
          <p:cNvPicPr>
            <a:picLocks noChangeAspect="1"/>
          </p:cNvPicPr>
          <p:nvPr/>
        </p:nvPicPr>
        <p:blipFill>
          <a:blip r:embed="rId2"/>
          <a:stretch>
            <a:fillRect/>
          </a:stretch>
        </p:blipFill>
        <p:spPr>
          <a:xfrm>
            <a:off x="372809" y="0"/>
            <a:ext cx="11819191" cy="2225029"/>
          </a:xfrm>
          <a:prstGeom prst="rect">
            <a:avLst/>
          </a:prstGeom>
        </p:spPr>
      </p:pic>
      <p:pic>
        <p:nvPicPr>
          <p:cNvPr id="4098" name="Picture 2" descr="Textos com formatação especial">
            <a:extLst>
              <a:ext uri="{FF2B5EF4-FFF2-40B4-BE49-F238E27FC236}">
                <a16:creationId xmlns:a16="http://schemas.microsoft.com/office/drawing/2014/main" xmlns="" id="{44C90A56-A2FA-4351-A4F8-01606DC84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09" y="2360936"/>
            <a:ext cx="6819900" cy="454407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xmlns="" id="{4865A176-67FF-4973-BA0C-CA4EAC9507C6}"/>
              </a:ext>
            </a:extLst>
          </p:cNvPr>
          <p:cNvSpPr/>
          <p:nvPr/>
        </p:nvSpPr>
        <p:spPr>
          <a:xfrm>
            <a:off x="7334250" y="3718679"/>
            <a:ext cx="4484941" cy="3139321"/>
          </a:xfrm>
          <a:prstGeom prst="rect">
            <a:avLst/>
          </a:prstGeom>
        </p:spPr>
        <p:txBody>
          <a:bodyPr wrap="square">
            <a:spAutoFit/>
          </a:bodyPr>
          <a:lstStyle/>
          <a:p>
            <a:pPr marL="342900" indent="-342900">
              <a:buFont typeface="Arial" panose="020B0604020202020204" pitchFamily="34" charset="0"/>
              <a:buChar char="•"/>
            </a:pPr>
            <a:r>
              <a:rPr lang="pt-BR" dirty="0">
                <a:solidFill>
                  <a:srgbClr val="253A44"/>
                </a:solidFill>
                <a:latin typeface="Source Serif Pro" panose="02040603050405020204" pitchFamily="18" charset="0"/>
              </a:rPr>
              <a:t>&lt;b&gt; e &lt;Strong&gt; para negrito/texto forte;</a:t>
            </a:r>
          </a:p>
          <a:p>
            <a:pPr marL="342900" indent="-342900">
              <a:buFont typeface="Arial" panose="020B0604020202020204" pitchFamily="34" charset="0"/>
              <a:buChar char="•"/>
            </a:pPr>
            <a:r>
              <a:rPr lang="pt-BR" dirty="0">
                <a:solidFill>
                  <a:srgbClr val="253A44"/>
                </a:solidFill>
                <a:latin typeface="Source Serif Pro" panose="02040603050405020204" pitchFamily="18" charset="0"/>
              </a:rPr>
              <a:t>&lt;i&gt; e em para itálico/ênfase;</a:t>
            </a:r>
          </a:p>
          <a:p>
            <a:pPr marL="342900" indent="-342900">
              <a:buFont typeface="Arial" panose="020B0604020202020204" pitchFamily="34" charset="0"/>
              <a:buChar char="•"/>
            </a:pPr>
            <a:r>
              <a:rPr lang="pt-BR" dirty="0">
                <a:solidFill>
                  <a:srgbClr val="253A44"/>
                </a:solidFill>
                <a:latin typeface="Source Serif Pro" panose="02040603050405020204" pitchFamily="18" charset="0"/>
              </a:rPr>
              <a:t>&lt;</a:t>
            </a:r>
            <a:r>
              <a:rPr lang="pt-BR" dirty="0" err="1">
                <a:solidFill>
                  <a:srgbClr val="253A44"/>
                </a:solidFill>
                <a:latin typeface="Source Serif Pro" panose="02040603050405020204" pitchFamily="18" charset="0"/>
              </a:rPr>
              <a:t>sup</a:t>
            </a:r>
            <a:r>
              <a:rPr lang="pt-BR" dirty="0">
                <a:solidFill>
                  <a:srgbClr val="253A44"/>
                </a:solidFill>
                <a:latin typeface="Source Serif Pro" panose="02040603050405020204" pitchFamily="18" charset="0"/>
              </a:rPr>
              <a:t>&gt; e &lt;sub&gt; para sobrescrito e subscrito, respectivamente;</a:t>
            </a:r>
          </a:p>
          <a:p>
            <a:pPr marL="342900" indent="-342900">
              <a:buFont typeface="Arial" panose="020B0604020202020204" pitchFamily="34" charset="0"/>
              <a:buChar char="•"/>
            </a:pPr>
            <a:r>
              <a:rPr lang="pt-BR" dirty="0">
                <a:solidFill>
                  <a:srgbClr val="253A44"/>
                </a:solidFill>
                <a:latin typeface="Source Serif Pro" panose="02040603050405020204" pitchFamily="18" charset="0"/>
              </a:rPr>
              <a:t>&lt;</a:t>
            </a:r>
            <a:r>
              <a:rPr lang="pt-BR" dirty="0" err="1">
                <a:solidFill>
                  <a:srgbClr val="253A44"/>
                </a:solidFill>
                <a:latin typeface="Source Serif Pro" panose="02040603050405020204" pitchFamily="18" charset="0"/>
              </a:rPr>
              <a:t>ins</a:t>
            </a:r>
            <a:r>
              <a:rPr lang="pt-BR" dirty="0">
                <a:solidFill>
                  <a:srgbClr val="253A44"/>
                </a:solidFill>
                <a:latin typeface="Source Serif Pro" panose="02040603050405020204" pitchFamily="18" charset="0"/>
              </a:rPr>
              <a:t>&gt; e &lt;</a:t>
            </a:r>
            <a:r>
              <a:rPr lang="pt-BR" dirty="0" err="1">
                <a:solidFill>
                  <a:srgbClr val="253A44"/>
                </a:solidFill>
                <a:latin typeface="Source Serif Pro" panose="02040603050405020204" pitchFamily="18" charset="0"/>
              </a:rPr>
              <a:t>del</a:t>
            </a:r>
            <a:r>
              <a:rPr lang="pt-BR" dirty="0">
                <a:solidFill>
                  <a:srgbClr val="253A44"/>
                </a:solidFill>
                <a:latin typeface="Source Serif Pro" panose="02040603050405020204" pitchFamily="18" charset="0"/>
              </a:rPr>
              <a:t>&gt; para indicar trechos que foram incluídos ou removidos, respectivamente;</a:t>
            </a:r>
          </a:p>
          <a:p>
            <a:pPr marL="342900" indent="-342900">
              <a:buFont typeface="Arial" panose="020B0604020202020204" pitchFamily="34" charset="0"/>
              <a:buChar char="•"/>
            </a:pPr>
            <a:r>
              <a:rPr lang="pt-BR" dirty="0">
                <a:solidFill>
                  <a:srgbClr val="253A44"/>
                </a:solidFill>
                <a:latin typeface="Source Serif Pro" panose="02040603050405020204" pitchFamily="18" charset="0"/>
              </a:rPr>
              <a:t>&lt;</a:t>
            </a:r>
            <a:r>
              <a:rPr lang="pt-BR" dirty="0" err="1">
                <a:solidFill>
                  <a:srgbClr val="253A44"/>
                </a:solidFill>
                <a:latin typeface="Source Serif Pro" panose="02040603050405020204" pitchFamily="18" charset="0"/>
              </a:rPr>
              <a:t>small</a:t>
            </a:r>
            <a:r>
              <a:rPr lang="pt-BR" dirty="0">
                <a:solidFill>
                  <a:srgbClr val="253A44"/>
                </a:solidFill>
                <a:latin typeface="Source Serif Pro" panose="02040603050405020204" pitchFamily="18" charset="0"/>
              </a:rPr>
              <a:t>&gt; para textos menores que o padrão;</a:t>
            </a:r>
          </a:p>
          <a:p>
            <a:pPr marL="342900" indent="-342900">
              <a:buFont typeface="Arial" panose="020B0604020202020204" pitchFamily="34" charset="0"/>
              <a:buChar char="•"/>
            </a:pPr>
            <a:r>
              <a:rPr lang="pt-BR" dirty="0">
                <a:solidFill>
                  <a:srgbClr val="253A44"/>
                </a:solidFill>
                <a:latin typeface="Source Serif Pro" panose="02040603050405020204" pitchFamily="18" charset="0"/>
              </a:rPr>
              <a:t>&lt;</a:t>
            </a:r>
            <a:r>
              <a:rPr lang="pt-BR" dirty="0" err="1">
                <a:solidFill>
                  <a:srgbClr val="253A44"/>
                </a:solidFill>
                <a:latin typeface="Source Serif Pro" panose="02040603050405020204" pitchFamily="18" charset="0"/>
              </a:rPr>
              <a:t>mark</a:t>
            </a:r>
            <a:r>
              <a:rPr lang="pt-BR" dirty="0">
                <a:solidFill>
                  <a:srgbClr val="253A44"/>
                </a:solidFill>
                <a:latin typeface="Source Serif Pro" panose="02040603050405020204" pitchFamily="18" charset="0"/>
              </a:rPr>
              <a:t>&gt; para texto destacado.</a:t>
            </a:r>
          </a:p>
        </p:txBody>
      </p:sp>
      <p:sp>
        <p:nvSpPr>
          <p:cNvPr id="8" name="Título 1">
            <a:extLst>
              <a:ext uri="{FF2B5EF4-FFF2-40B4-BE49-F238E27FC236}">
                <a16:creationId xmlns:a16="http://schemas.microsoft.com/office/drawing/2014/main" xmlns="" id="{8987CEB0-AC29-498D-B834-36676DC145C0}"/>
              </a:ext>
            </a:extLst>
          </p:cNvPr>
          <p:cNvSpPr txBox="1">
            <a:spLocks/>
          </p:cNvSpPr>
          <p:nvPr/>
        </p:nvSpPr>
        <p:spPr>
          <a:xfrm>
            <a:off x="4547520" y="224255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pt-BR" b="1" dirty="0"/>
              <a:t>Formatação de </a:t>
            </a:r>
          </a:p>
          <a:p>
            <a:pPr algn="ctr"/>
            <a:r>
              <a:rPr lang="pt-BR" b="1" dirty="0"/>
              <a:t>texto</a:t>
            </a:r>
            <a:endParaRPr lang="pt-BR" dirty="0"/>
          </a:p>
        </p:txBody>
      </p:sp>
    </p:spTree>
    <p:extLst>
      <p:ext uri="{BB962C8B-B14F-4D97-AF65-F5344CB8AC3E}">
        <p14:creationId xmlns:p14="http://schemas.microsoft.com/office/powerpoint/2010/main" val="130294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14EB46-A317-42FF-BB37-A4149A873664}"/>
              </a:ext>
            </a:extLst>
          </p:cNvPr>
          <p:cNvSpPr>
            <a:spLocks noGrp="1"/>
          </p:cNvSpPr>
          <p:nvPr>
            <p:ph type="title"/>
          </p:nvPr>
        </p:nvSpPr>
        <p:spPr/>
        <p:txBody>
          <a:bodyPr/>
          <a:lstStyle/>
          <a:p>
            <a:r>
              <a:rPr lang="pt-BR" b="1" dirty="0"/>
              <a:t>Links no HTML</a:t>
            </a:r>
            <a:endParaRPr lang="pt-BR" dirty="0"/>
          </a:p>
        </p:txBody>
      </p:sp>
      <p:sp>
        <p:nvSpPr>
          <p:cNvPr id="4" name="Retângulo 3">
            <a:extLst>
              <a:ext uri="{FF2B5EF4-FFF2-40B4-BE49-F238E27FC236}">
                <a16:creationId xmlns:a16="http://schemas.microsoft.com/office/drawing/2014/main" xmlns="" id="{855978CC-2E32-47E0-B046-7AC8201DE77C}"/>
              </a:ext>
            </a:extLst>
          </p:cNvPr>
          <p:cNvSpPr/>
          <p:nvPr/>
        </p:nvSpPr>
        <p:spPr>
          <a:xfrm>
            <a:off x="206326" y="3429000"/>
            <a:ext cx="11779347" cy="1200329"/>
          </a:xfrm>
          <a:prstGeom prst="rect">
            <a:avLst/>
          </a:prstGeom>
        </p:spPr>
        <p:txBody>
          <a:bodyPr wrap="square">
            <a:spAutoFit/>
          </a:bodyPr>
          <a:lstStyle/>
          <a:p>
            <a:pPr algn="just"/>
            <a:r>
              <a:rPr lang="pt-BR" sz="2400" dirty="0">
                <a:solidFill>
                  <a:srgbClr val="253A44"/>
                </a:solidFill>
                <a:latin typeface="Source Serif Pro" panose="02040603050405020204" pitchFamily="18" charset="0"/>
              </a:rPr>
              <a:t>Links são normalmente utilizados para direcionar o usuário para outras páginas, ou para outras partes da mesma página. Nos dois casos, utilizamos a </a:t>
            </a:r>
            <a:r>
              <a:rPr lang="pt-BR" sz="2400" dirty="0" err="1">
                <a:solidFill>
                  <a:srgbClr val="253A44"/>
                </a:solidFill>
                <a:latin typeface="Source Serif Pro" panose="02040603050405020204" pitchFamily="18" charset="0"/>
              </a:rPr>
              <a:t>tag</a:t>
            </a:r>
            <a:r>
              <a:rPr lang="pt-BR" sz="2400" dirty="0">
                <a:solidFill>
                  <a:srgbClr val="253A44"/>
                </a:solidFill>
                <a:latin typeface="Source Serif Pro" panose="02040603050405020204" pitchFamily="18" charset="0"/>
              </a:rPr>
              <a:t> </a:t>
            </a:r>
            <a:r>
              <a:rPr lang="pt-BR" sz="2400" dirty="0">
                <a:solidFill>
                  <a:srgbClr val="8795A2"/>
                </a:solidFill>
                <a:latin typeface="Roboto mono"/>
              </a:rPr>
              <a:t>a</a:t>
            </a:r>
            <a:r>
              <a:rPr lang="pt-BR" sz="2400" dirty="0">
                <a:solidFill>
                  <a:srgbClr val="253A44"/>
                </a:solidFill>
                <a:latin typeface="Source Serif Pro" panose="02040603050405020204" pitchFamily="18" charset="0"/>
              </a:rPr>
              <a:t>, que possui o atributo </a:t>
            </a:r>
            <a:r>
              <a:rPr lang="pt-BR" sz="2400" dirty="0" err="1">
                <a:solidFill>
                  <a:srgbClr val="8795A2"/>
                </a:solidFill>
                <a:latin typeface="Roboto mono"/>
              </a:rPr>
              <a:t>href</a:t>
            </a:r>
            <a:r>
              <a:rPr lang="pt-BR" sz="2400" dirty="0">
                <a:solidFill>
                  <a:srgbClr val="253A44"/>
                </a:solidFill>
                <a:latin typeface="Source Serif Pro" panose="02040603050405020204" pitchFamily="18" charset="0"/>
              </a:rPr>
              <a:t> no qual indicamos o destino daquele link.</a:t>
            </a:r>
            <a:endParaRPr lang="pt-BR" sz="2400" dirty="0"/>
          </a:p>
        </p:txBody>
      </p:sp>
      <p:pic>
        <p:nvPicPr>
          <p:cNvPr id="5" name="Imagem 4">
            <a:extLst>
              <a:ext uri="{FF2B5EF4-FFF2-40B4-BE49-F238E27FC236}">
                <a16:creationId xmlns:a16="http://schemas.microsoft.com/office/drawing/2014/main" xmlns="" id="{2CFD3AA0-05CE-4B0F-99B3-6BA11A6EBE43}"/>
              </a:ext>
            </a:extLst>
          </p:cNvPr>
          <p:cNvPicPr>
            <a:picLocks noChangeAspect="1"/>
          </p:cNvPicPr>
          <p:nvPr/>
        </p:nvPicPr>
        <p:blipFill>
          <a:blip r:embed="rId2"/>
          <a:stretch>
            <a:fillRect/>
          </a:stretch>
        </p:blipFill>
        <p:spPr>
          <a:xfrm>
            <a:off x="365760" y="1941575"/>
            <a:ext cx="11392490" cy="1139249"/>
          </a:xfrm>
          <a:prstGeom prst="rect">
            <a:avLst/>
          </a:prstGeom>
        </p:spPr>
      </p:pic>
    </p:spTree>
    <p:extLst>
      <p:ext uri="{BB962C8B-B14F-4D97-AF65-F5344CB8AC3E}">
        <p14:creationId xmlns:p14="http://schemas.microsoft.com/office/powerpoint/2010/main" val="3152358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13886E-9521-4020-9A9E-6643EC33B45F}"/>
              </a:ext>
            </a:extLst>
          </p:cNvPr>
          <p:cNvSpPr>
            <a:spLocks noGrp="1"/>
          </p:cNvSpPr>
          <p:nvPr>
            <p:ph type="title"/>
          </p:nvPr>
        </p:nvSpPr>
        <p:spPr/>
        <p:txBody>
          <a:bodyPr/>
          <a:lstStyle/>
          <a:p>
            <a:r>
              <a:rPr lang="pt-BR" dirty="0"/>
              <a:t>Exemplo</a:t>
            </a:r>
          </a:p>
        </p:txBody>
      </p:sp>
      <p:sp>
        <p:nvSpPr>
          <p:cNvPr id="3" name="Espaço Reservado para Conteúdo 2">
            <a:extLst>
              <a:ext uri="{FF2B5EF4-FFF2-40B4-BE49-F238E27FC236}">
                <a16:creationId xmlns:a16="http://schemas.microsoft.com/office/drawing/2014/main" xmlns="" id="{AC5BFA3F-F09E-4526-9EFB-48A99EA1BF62}"/>
              </a:ext>
            </a:extLst>
          </p:cNvPr>
          <p:cNvSpPr>
            <a:spLocks noGrp="1"/>
          </p:cNvSpPr>
          <p:nvPr>
            <p:ph idx="1"/>
          </p:nvPr>
        </p:nvSpPr>
        <p:spPr>
          <a:xfrm>
            <a:off x="351692" y="2641912"/>
            <a:ext cx="11268222" cy="4050792"/>
          </a:xfrm>
        </p:spPr>
        <p:txBody>
          <a:bodyPr/>
          <a:lstStyle/>
          <a:p>
            <a:pPr marL="0" indent="0">
              <a:buNone/>
            </a:pPr>
            <a:r>
              <a:rPr lang="pt-BR" dirty="0"/>
              <a:t>Nesse exemplo mostra-se como adicionar um link para um elemento na mesma página. Nesse caso, ao clicar no link o browser mudará o foco para o elemento que possui o atributo id igual àquele indicado no </a:t>
            </a:r>
            <a:r>
              <a:rPr lang="pt-BR" dirty="0" err="1"/>
              <a:t>href</a:t>
            </a:r>
            <a:r>
              <a:rPr lang="pt-BR" dirty="0"/>
              <a:t>.</a:t>
            </a:r>
          </a:p>
          <a:p>
            <a:pPr marL="0" indent="0">
              <a:buNone/>
            </a:pPr>
            <a:r>
              <a:rPr lang="pt-BR" dirty="0"/>
              <a:t>Note também que nesse caso o </a:t>
            </a:r>
            <a:r>
              <a:rPr lang="pt-BR" dirty="0" err="1"/>
              <a:t>href</a:t>
            </a:r>
            <a:r>
              <a:rPr lang="pt-BR" dirty="0"/>
              <a:t> requer ainda o sinal de </a:t>
            </a:r>
            <a:r>
              <a:rPr lang="pt-BR" dirty="0" err="1"/>
              <a:t>cerquilha</a:t>
            </a:r>
            <a:r>
              <a:rPr lang="pt-BR" dirty="0"/>
              <a:t> (#) antes do id do elemento que será o foco do link.</a:t>
            </a:r>
          </a:p>
        </p:txBody>
      </p:sp>
      <p:pic>
        <p:nvPicPr>
          <p:cNvPr id="4" name="Imagem 3">
            <a:extLst>
              <a:ext uri="{FF2B5EF4-FFF2-40B4-BE49-F238E27FC236}">
                <a16:creationId xmlns:a16="http://schemas.microsoft.com/office/drawing/2014/main" xmlns="" id="{87F7A572-D929-46D7-BFFF-C2E0C62A67B0}"/>
              </a:ext>
            </a:extLst>
          </p:cNvPr>
          <p:cNvPicPr>
            <a:picLocks noChangeAspect="1"/>
          </p:cNvPicPr>
          <p:nvPr/>
        </p:nvPicPr>
        <p:blipFill>
          <a:blip r:embed="rId2"/>
          <a:stretch>
            <a:fillRect/>
          </a:stretch>
        </p:blipFill>
        <p:spPr>
          <a:xfrm>
            <a:off x="351692" y="484632"/>
            <a:ext cx="11268222" cy="1932322"/>
          </a:xfrm>
          <a:prstGeom prst="rect">
            <a:avLst/>
          </a:prstGeom>
        </p:spPr>
      </p:pic>
    </p:spTree>
    <p:extLst>
      <p:ext uri="{BB962C8B-B14F-4D97-AF65-F5344CB8AC3E}">
        <p14:creationId xmlns:p14="http://schemas.microsoft.com/office/powerpoint/2010/main" val="1468500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E911AF-ACE6-4C9B-A00D-831E705662DE}"/>
              </a:ext>
            </a:extLst>
          </p:cNvPr>
          <p:cNvSpPr>
            <a:spLocks noGrp="1"/>
          </p:cNvSpPr>
          <p:nvPr>
            <p:ph type="title"/>
          </p:nvPr>
        </p:nvSpPr>
        <p:spPr/>
        <p:txBody>
          <a:bodyPr/>
          <a:lstStyle/>
          <a:p>
            <a:r>
              <a:rPr lang="pt-BR" dirty="0"/>
              <a:t>Exemplo</a:t>
            </a:r>
          </a:p>
        </p:txBody>
      </p:sp>
      <p:sp>
        <p:nvSpPr>
          <p:cNvPr id="3" name="Espaço Reservado para Conteúdo 2">
            <a:extLst>
              <a:ext uri="{FF2B5EF4-FFF2-40B4-BE49-F238E27FC236}">
                <a16:creationId xmlns:a16="http://schemas.microsoft.com/office/drawing/2014/main" xmlns="" id="{050FFEB9-4C7E-4176-AC1A-F21BC03351B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82516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8DD20BB-6149-4106-8719-419B572B395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xmlns="" id="{7B704069-B3A2-441B-A284-E40AE0A95539}"/>
              </a:ext>
            </a:extLst>
          </p:cNvPr>
          <p:cNvSpPr>
            <a:spLocks noGrp="1"/>
          </p:cNvSpPr>
          <p:nvPr>
            <p:ph idx="1"/>
          </p:nvPr>
        </p:nvSpPr>
        <p:spPr/>
        <p:txBody>
          <a:bodyPr/>
          <a:lstStyle/>
          <a:p>
            <a:endParaRPr lang="pt-BR"/>
          </a:p>
        </p:txBody>
      </p:sp>
      <p:pic>
        <p:nvPicPr>
          <p:cNvPr id="4" name="Picture 4" descr="Resultado de imagem para html css javascript&quot;">
            <a:extLst>
              <a:ext uri="{FF2B5EF4-FFF2-40B4-BE49-F238E27FC236}">
                <a16:creationId xmlns:a16="http://schemas.microsoft.com/office/drawing/2014/main" xmlns="" id="{59C0695A-5FEE-4086-A711-90F06E878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53" y="1007951"/>
            <a:ext cx="9778100" cy="48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AEAB214-9C32-411C-9398-269D269FD9D8}"/>
              </a:ext>
            </a:extLst>
          </p:cNvPr>
          <p:cNvSpPr>
            <a:spLocks noGrp="1"/>
          </p:cNvSpPr>
          <p:nvPr>
            <p:ph type="title"/>
          </p:nvPr>
        </p:nvSpPr>
        <p:spPr>
          <a:xfrm>
            <a:off x="0" y="-259286"/>
            <a:ext cx="10058400" cy="1609344"/>
          </a:xfrm>
        </p:spPr>
        <p:txBody>
          <a:bodyPr/>
          <a:lstStyle/>
          <a:p>
            <a:r>
              <a:rPr lang="pt-BR" b="1" dirty="0"/>
              <a:t>Tabelas no HTML</a:t>
            </a:r>
            <a:endParaRPr lang="pt-BR" dirty="0"/>
          </a:p>
        </p:txBody>
      </p:sp>
      <p:sp>
        <p:nvSpPr>
          <p:cNvPr id="29" name="Retângulo 28">
            <a:extLst>
              <a:ext uri="{FF2B5EF4-FFF2-40B4-BE49-F238E27FC236}">
                <a16:creationId xmlns:a16="http://schemas.microsoft.com/office/drawing/2014/main" xmlns="" id="{94999220-2DB1-4268-9CB7-36A31BE34878}"/>
              </a:ext>
            </a:extLst>
          </p:cNvPr>
          <p:cNvSpPr/>
          <p:nvPr/>
        </p:nvSpPr>
        <p:spPr>
          <a:xfrm>
            <a:off x="0" y="821086"/>
            <a:ext cx="6096000" cy="2677656"/>
          </a:xfrm>
          <a:prstGeom prst="rect">
            <a:avLst/>
          </a:prstGeom>
        </p:spPr>
        <p:txBody>
          <a:bodyPr>
            <a:spAutoFit/>
          </a:bodyPr>
          <a:lstStyle/>
          <a:p>
            <a:pPr algn="just"/>
            <a:r>
              <a:rPr lang="pt-BR" sz="2400" u="sng" dirty="0">
                <a:solidFill>
                  <a:srgbClr val="253A44"/>
                </a:solidFill>
                <a:latin typeface="Source Serif Pro" panose="02040603050405020204" pitchFamily="18" charset="0"/>
              </a:rPr>
              <a:t>Tabelas são elementos utilizados com frequência para exibir dados de forma organizada em linhas e colunas. </a:t>
            </a:r>
            <a:r>
              <a:rPr lang="pt-BR" sz="2400" dirty="0">
                <a:solidFill>
                  <a:srgbClr val="253A44"/>
                </a:solidFill>
                <a:latin typeface="Source Serif Pro" panose="02040603050405020204" pitchFamily="18" charset="0"/>
              </a:rPr>
              <a:t>No HTML, elas são formadas por três </a:t>
            </a:r>
            <a:r>
              <a:rPr lang="pt-BR" sz="2400" dirty="0" err="1">
                <a:solidFill>
                  <a:srgbClr val="253A44"/>
                </a:solidFill>
                <a:latin typeface="Source Serif Pro" panose="02040603050405020204" pitchFamily="18" charset="0"/>
              </a:rPr>
              <a:t>tags</a:t>
            </a:r>
            <a:r>
              <a:rPr lang="pt-BR" sz="2400" dirty="0">
                <a:solidFill>
                  <a:srgbClr val="253A44"/>
                </a:solidFill>
                <a:latin typeface="Source Serif Pro" panose="02040603050405020204" pitchFamily="18" charset="0"/>
              </a:rPr>
              <a:t> básicas: </a:t>
            </a:r>
            <a:r>
              <a:rPr lang="pt-BR" sz="2400" dirty="0" err="1">
                <a:solidFill>
                  <a:srgbClr val="8795A2"/>
                </a:solidFill>
                <a:latin typeface="Roboto mono"/>
              </a:rPr>
              <a:t>table</a:t>
            </a:r>
            <a:r>
              <a:rPr lang="pt-BR" sz="2400" dirty="0">
                <a:solidFill>
                  <a:srgbClr val="253A44"/>
                </a:solidFill>
                <a:latin typeface="Source Serif Pro" panose="02040603050405020204" pitchFamily="18" charset="0"/>
              </a:rPr>
              <a:t>, para delimitar a tabela; </a:t>
            </a:r>
            <a:r>
              <a:rPr lang="pt-BR" sz="2400" dirty="0" err="1">
                <a:solidFill>
                  <a:srgbClr val="8795A2"/>
                </a:solidFill>
                <a:latin typeface="Roboto mono"/>
              </a:rPr>
              <a:t>tr</a:t>
            </a:r>
            <a:r>
              <a:rPr lang="pt-BR" sz="2400" dirty="0">
                <a:solidFill>
                  <a:srgbClr val="253A44"/>
                </a:solidFill>
                <a:latin typeface="Source Serif Pro" panose="02040603050405020204" pitchFamily="18" charset="0"/>
              </a:rPr>
              <a:t>, para indicar as linhas; e </a:t>
            </a:r>
            <a:r>
              <a:rPr lang="pt-BR" sz="2400" dirty="0" err="1">
                <a:solidFill>
                  <a:srgbClr val="8795A2"/>
                </a:solidFill>
                <a:latin typeface="Roboto mono"/>
              </a:rPr>
              <a:t>td</a:t>
            </a:r>
            <a:r>
              <a:rPr lang="pt-BR" sz="2400" dirty="0">
                <a:solidFill>
                  <a:srgbClr val="253A44"/>
                </a:solidFill>
                <a:latin typeface="Source Serif Pro" panose="02040603050405020204" pitchFamily="18" charset="0"/>
              </a:rPr>
              <a:t> para formar as colunas. </a:t>
            </a:r>
            <a:endParaRPr lang="pt-BR" sz="2400" dirty="0"/>
          </a:p>
        </p:txBody>
      </p:sp>
      <p:pic>
        <p:nvPicPr>
          <p:cNvPr id="3" name="Imagem 2">
            <a:extLst>
              <a:ext uri="{FF2B5EF4-FFF2-40B4-BE49-F238E27FC236}">
                <a16:creationId xmlns:a16="http://schemas.microsoft.com/office/drawing/2014/main" xmlns="" id="{74229354-94F4-485A-895D-E541AC3D57EF}"/>
              </a:ext>
            </a:extLst>
          </p:cNvPr>
          <p:cNvPicPr>
            <a:picLocks noChangeAspect="1"/>
          </p:cNvPicPr>
          <p:nvPr/>
        </p:nvPicPr>
        <p:blipFill>
          <a:blip r:embed="rId2"/>
          <a:stretch>
            <a:fillRect/>
          </a:stretch>
        </p:blipFill>
        <p:spPr>
          <a:xfrm>
            <a:off x="6096001" y="139485"/>
            <a:ext cx="6096000" cy="6718515"/>
          </a:xfrm>
          <a:prstGeom prst="rect">
            <a:avLst/>
          </a:prstGeom>
        </p:spPr>
      </p:pic>
      <p:pic>
        <p:nvPicPr>
          <p:cNvPr id="2050" name="Picture 2" descr="Exemplo de tabela com três linhas e duas colunas">
            <a:extLst>
              <a:ext uri="{FF2B5EF4-FFF2-40B4-BE49-F238E27FC236}">
                <a16:creationId xmlns:a16="http://schemas.microsoft.com/office/drawing/2014/main" xmlns="" id="{8B9F309B-EA43-43F3-AC81-927A3C944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00" y="3968536"/>
            <a:ext cx="5286374" cy="302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9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AEAB214-9C32-411C-9398-269D269FD9D8}"/>
              </a:ext>
            </a:extLst>
          </p:cNvPr>
          <p:cNvSpPr>
            <a:spLocks noGrp="1"/>
          </p:cNvSpPr>
          <p:nvPr>
            <p:ph type="title"/>
          </p:nvPr>
        </p:nvSpPr>
        <p:spPr>
          <a:xfrm>
            <a:off x="0" y="-228290"/>
            <a:ext cx="10058400" cy="1609344"/>
          </a:xfrm>
        </p:spPr>
        <p:txBody>
          <a:bodyPr/>
          <a:lstStyle/>
          <a:p>
            <a:r>
              <a:rPr lang="pt-BR" b="1" dirty="0"/>
              <a:t>Tabelas no HTML</a:t>
            </a:r>
            <a:endParaRPr lang="pt-BR" dirty="0"/>
          </a:p>
        </p:txBody>
      </p:sp>
      <p:sp>
        <p:nvSpPr>
          <p:cNvPr id="29" name="Retângulo 28">
            <a:extLst>
              <a:ext uri="{FF2B5EF4-FFF2-40B4-BE49-F238E27FC236}">
                <a16:creationId xmlns:a16="http://schemas.microsoft.com/office/drawing/2014/main" xmlns="" id="{94999220-2DB1-4268-9CB7-36A31BE34878}"/>
              </a:ext>
            </a:extLst>
          </p:cNvPr>
          <p:cNvSpPr/>
          <p:nvPr/>
        </p:nvSpPr>
        <p:spPr>
          <a:xfrm>
            <a:off x="-98854" y="859378"/>
            <a:ext cx="5399903" cy="3046988"/>
          </a:xfrm>
          <a:prstGeom prst="rect">
            <a:avLst/>
          </a:prstGeom>
        </p:spPr>
        <p:txBody>
          <a:bodyPr wrap="square">
            <a:spAutoFit/>
          </a:bodyPr>
          <a:lstStyle/>
          <a:p>
            <a:pPr algn="just"/>
            <a:r>
              <a:rPr lang="pt-BR" sz="2400" dirty="0">
                <a:solidFill>
                  <a:srgbClr val="253A44"/>
                </a:solidFill>
                <a:latin typeface="Source Serif Pro" panose="02040603050405020204" pitchFamily="18" charset="0"/>
              </a:rPr>
              <a:t>Existem ainda outras três </a:t>
            </a:r>
            <a:r>
              <a:rPr lang="pt-BR" sz="2400" dirty="0" err="1">
                <a:solidFill>
                  <a:srgbClr val="253A44"/>
                </a:solidFill>
                <a:latin typeface="Source Serif Pro" panose="02040603050405020204" pitchFamily="18" charset="0"/>
              </a:rPr>
              <a:t>tags</a:t>
            </a:r>
            <a:r>
              <a:rPr lang="pt-BR" sz="2400" dirty="0">
                <a:solidFill>
                  <a:srgbClr val="253A44"/>
                </a:solidFill>
                <a:latin typeface="Source Serif Pro" panose="02040603050405020204" pitchFamily="18" charset="0"/>
              </a:rPr>
              <a:t> utilizadas para delimitar, de forma mais organizada, as partes da tabela: </a:t>
            </a:r>
            <a:r>
              <a:rPr lang="pt-BR" sz="2400" u="sng" dirty="0" err="1">
                <a:solidFill>
                  <a:srgbClr val="253A44"/>
                </a:solidFill>
                <a:latin typeface="Source Serif Pro" panose="02040603050405020204" pitchFamily="18" charset="0"/>
              </a:rPr>
              <a:t>thead</a:t>
            </a:r>
            <a:r>
              <a:rPr lang="pt-BR" sz="2400" dirty="0">
                <a:solidFill>
                  <a:srgbClr val="253A44"/>
                </a:solidFill>
                <a:latin typeface="Source Serif Pro" panose="02040603050405020204" pitchFamily="18" charset="0"/>
              </a:rPr>
              <a:t> para o cabeçalho; </a:t>
            </a:r>
            <a:r>
              <a:rPr lang="pt-BR" sz="2400" u="sng" dirty="0" err="1">
                <a:solidFill>
                  <a:srgbClr val="253A44"/>
                </a:solidFill>
                <a:latin typeface="Source Serif Pro" panose="02040603050405020204" pitchFamily="18" charset="0"/>
              </a:rPr>
              <a:t>tbody</a:t>
            </a:r>
            <a:r>
              <a:rPr lang="pt-BR" sz="2400" dirty="0">
                <a:solidFill>
                  <a:srgbClr val="253A44"/>
                </a:solidFill>
                <a:latin typeface="Source Serif Pro" panose="02040603050405020204" pitchFamily="18" charset="0"/>
              </a:rPr>
              <a:t> para o corpo; e </a:t>
            </a:r>
            <a:r>
              <a:rPr lang="pt-BR" sz="2400" u="sng" dirty="0" err="1">
                <a:solidFill>
                  <a:srgbClr val="253A44"/>
                </a:solidFill>
                <a:latin typeface="Source Serif Pro" panose="02040603050405020204" pitchFamily="18" charset="0"/>
              </a:rPr>
              <a:t>tfoot</a:t>
            </a:r>
            <a:r>
              <a:rPr lang="pt-BR" sz="2400" dirty="0">
                <a:solidFill>
                  <a:srgbClr val="253A44"/>
                </a:solidFill>
                <a:latin typeface="Source Serif Pro" panose="02040603050405020204" pitchFamily="18" charset="0"/>
              </a:rPr>
              <a:t> para o rodapé. A Listagem 8 traz um exemplo de tabela mais complexa, utilizando todas as </a:t>
            </a:r>
            <a:r>
              <a:rPr lang="pt-BR" sz="2400" dirty="0" err="1">
                <a:solidFill>
                  <a:srgbClr val="253A44"/>
                </a:solidFill>
                <a:latin typeface="Source Serif Pro" panose="02040603050405020204" pitchFamily="18" charset="0"/>
              </a:rPr>
              <a:t>tags</a:t>
            </a:r>
            <a:r>
              <a:rPr lang="pt-BR" sz="2400" dirty="0">
                <a:solidFill>
                  <a:srgbClr val="253A44"/>
                </a:solidFill>
                <a:latin typeface="Source Serif Pro" panose="02040603050405020204" pitchFamily="18" charset="0"/>
              </a:rPr>
              <a:t>. </a:t>
            </a:r>
          </a:p>
        </p:txBody>
      </p:sp>
      <p:pic>
        <p:nvPicPr>
          <p:cNvPr id="6" name="Imagem 5">
            <a:extLst>
              <a:ext uri="{FF2B5EF4-FFF2-40B4-BE49-F238E27FC236}">
                <a16:creationId xmlns:a16="http://schemas.microsoft.com/office/drawing/2014/main" xmlns="" id="{EB4C93FB-A562-438E-B3FE-59448A484FB7}"/>
              </a:ext>
            </a:extLst>
          </p:cNvPr>
          <p:cNvPicPr>
            <a:picLocks noChangeAspect="1"/>
          </p:cNvPicPr>
          <p:nvPr/>
        </p:nvPicPr>
        <p:blipFill>
          <a:blip r:embed="rId2"/>
          <a:stretch>
            <a:fillRect/>
          </a:stretch>
        </p:blipFill>
        <p:spPr>
          <a:xfrm>
            <a:off x="5486400" y="0"/>
            <a:ext cx="6705600" cy="6858000"/>
          </a:xfrm>
          <a:prstGeom prst="rect">
            <a:avLst/>
          </a:prstGeom>
        </p:spPr>
      </p:pic>
      <p:pic>
        <p:nvPicPr>
          <p:cNvPr id="1028" name="Picture 4" descr="Tabela com cabeçalho e rodapé">
            <a:extLst>
              <a:ext uri="{FF2B5EF4-FFF2-40B4-BE49-F238E27FC236}">
                <a16:creationId xmlns:a16="http://schemas.microsoft.com/office/drawing/2014/main" xmlns="" id="{3F2D98CF-3164-407B-97AE-E854A2EA6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06366"/>
            <a:ext cx="4016644" cy="2167992"/>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xmlns="" id="{C7F3504F-969B-4A39-84BD-0FBD563C0A90}"/>
              </a:ext>
            </a:extLst>
          </p:cNvPr>
          <p:cNvSpPr/>
          <p:nvPr/>
        </p:nvSpPr>
        <p:spPr>
          <a:xfrm>
            <a:off x="0" y="5934670"/>
            <a:ext cx="5041557" cy="923330"/>
          </a:xfrm>
          <a:prstGeom prst="rect">
            <a:avLst/>
          </a:prstGeom>
        </p:spPr>
        <p:txBody>
          <a:bodyPr wrap="square">
            <a:spAutoFit/>
          </a:bodyPr>
          <a:lstStyle/>
          <a:p>
            <a:r>
              <a:rPr lang="pt-BR" dirty="0">
                <a:solidFill>
                  <a:srgbClr val="6A9955"/>
                </a:solidFill>
                <a:highlight>
                  <a:srgbClr val="FFFF00"/>
                </a:highlight>
                <a:latin typeface="Consolas" panose="020B0609020204030204" pitchFamily="49" charset="0"/>
              </a:rPr>
              <a:t>Por padrão, as tabelas não possuem bordas. Isso deve ser adicionado por meio das CSS.</a:t>
            </a:r>
            <a:endParaRPr lang="pt-BR" b="0" dirty="0">
              <a:solidFill>
                <a:srgbClr val="D4D4D4"/>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135517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F7F7FF-2E8F-4F34-AD60-2CEDD900D626}"/>
              </a:ext>
            </a:extLst>
          </p:cNvPr>
          <p:cNvSpPr>
            <a:spLocks noGrp="1"/>
          </p:cNvSpPr>
          <p:nvPr>
            <p:ph type="title"/>
          </p:nvPr>
        </p:nvSpPr>
        <p:spPr>
          <a:xfrm>
            <a:off x="0" y="-501191"/>
            <a:ext cx="10058400" cy="1609344"/>
          </a:xfrm>
        </p:spPr>
        <p:txBody>
          <a:bodyPr/>
          <a:lstStyle/>
          <a:p>
            <a:r>
              <a:rPr lang="pt-BR" b="1" dirty="0"/>
              <a:t>Listas no HTML</a:t>
            </a:r>
            <a:endParaRPr lang="pt-BR" dirty="0"/>
          </a:p>
        </p:txBody>
      </p:sp>
      <p:sp>
        <p:nvSpPr>
          <p:cNvPr id="4" name="Retângulo 3">
            <a:extLst>
              <a:ext uri="{FF2B5EF4-FFF2-40B4-BE49-F238E27FC236}">
                <a16:creationId xmlns:a16="http://schemas.microsoft.com/office/drawing/2014/main" xmlns="" id="{30B606F9-DE82-4294-BA14-4F7BF4A734D2}"/>
              </a:ext>
            </a:extLst>
          </p:cNvPr>
          <p:cNvSpPr/>
          <p:nvPr/>
        </p:nvSpPr>
        <p:spPr>
          <a:xfrm>
            <a:off x="-1" y="568474"/>
            <a:ext cx="11887201" cy="2308324"/>
          </a:xfrm>
          <a:prstGeom prst="rect">
            <a:avLst/>
          </a:prstGeom>
        </p:spPr>
        <p:txBody>
          <a:bodyPr wrap="square">
            <a:spAutoFit/>
          </a:bodyPr>
          <a:lstStyle/>
          <a:p>
            <a:pPr algn="just"/>
            <a:r>
              <a:rPr lang="pt-BR" sz="2400" dirty="0">
                <a:solidFill>
                  <a:srgbClr val="253A44"/>
                </a:solidFill>
                <a:latin typeface="Source Serif Pro" panose="02040603050405020204" pitchFamily="18" charset="0"/>
              </a:rPr>
              <a:t>Listas são elementos úteis para organizar e ordenar itens que estão relacionados de alguma forma. No HTML é possível criar três tipos de listas: </a:t>
            </a:r>
          </a:p>
          <a:p>
            <a:pPr marL="285750" indent="-285750" algn="just">
              <a:buFont typeface="Arial" panose="020B0604020202020204" pitchFamily="34" charset="0"/>
              <a:buChar char="•"/>
            </a:pPr>
            <a:r>
              <a:rPr lang="pt-BR" sz="2400" dirty="0">
                <a:solidFill>
                  <a:srgbClr val="253A44"/>
                </a:solidFill>
                <a:latin typeface="Source Serif Pro" panose="02040603050405020204" pitchFamily="18" charset="0"/>
              </a:rPr>
              <a:t>ordenadas (com a </a:t>
            </a:r>
            <a:r>
              <a:rPr lang="pt-BR" sz="2400" dirty="0" err="1">
                <a:solidFill>
                  <a:srgbClr val="253A44"/>
                </a:solidFill>
                <a:latin typeface="Source Serif Pro" panose="02040603050405020204" pitchFamily="18" charset="0"/>
              </a:rPr>
              <a:t>tag</a:t>
            </a:r>
            <a:r>
              <a:rPr lang="pt-BR" sz="2400" dirty="0">
                <a:solidFill>
                  <a:srgbClr val="253A44"/>
                </a:solidFill>
                <a:latin typeface="Source Serif Pro" panose="02040603050405020204" pitchFamily="18" charset="0"/>
              </a:rPr>
              <a:t> </a:t>
            </a:r>
            <a:r>
              <a:rPr lang="pt-BR" sz="2400" dirty="0" err="1">
                <a:solidFill>
                  <a:srgbClr val="8795A2"/>
                </a:solidFill>
                <a:latin typeface="Roboto mono"/>
              </a:rPr>
              <a:t>ol</a:t>
            </a:r>
            <a:r>
              <a:rPr lang="pt-BR" sz="2400" dirty="0">
                <a:solidFill>
                  <a:srgbClr val="253A44"/>
                </a:solidFill>
                <a:latin typeface="Source Serif Pro" panose="02040603050405020204" pitchFamily="18" charset="0"/>
              </a:rPr>
              <a:t>), </a:t>
            </a:r>
          </a:p>
          <a:p>
            <a:pPr marL="285750" indent="-285750" algn="just">
              <a:buFont typeface="Arial" panose="020B0604020202020204" pitchFamily="34" charset="0"/>
              <a:buChar char="•"/>
            </a:pPr>
            <a:r>
              <a:rPr lang="pt-BR" sz="2400" dirty="0">
                <a:solidFill>
                  <a:srgbClr val="253A44"/>
                </a:solidFill>
                <a:latin typeface="Source Serif Pro" panose="02040603050405020204" pitchFamily="18" charset="0"/>
              </a:rPr>
              <a:t>não ordenadas (com a </a:t>
            </a:r>
            <a:r>
              <a:rPr lang="pt-BR" sz="2400" dirty="0" err="1">
                <a:solidFill>
                  <a:srgbClr val="253A44"/>
                </a:solidFill>
                <a:latin typeface="Source Serif Pro" panose="02040603050405020204" pitchFamily="18" charset="0"/>
              </a:rPr>
              <a:t>tag</a:t>
            </a:r>
            <a:r>
              <a:rPr lang="pt-BR" sz="2400" dirty="0">
                <a:solidFill>
                  <a:srgbClr val="253A44"/>
                </a:solidFill>
                <a:latin typeface="Source Serif Pro" panose="02040603050405020204" pitchFamily="18" charset="0"/>
              </a:rPr>
              <a:t> </a:t>
            </a:r>
            <a:r>
              <a:rPr lang="pt-BR" sz="2400" dirty="0" err="1">
                <a:solidFill>
                  <a:srgbClr val="8795A2"/>
                </a:solidFill>
                <a:latin typeface="Roboto mono"/>
              </a:rPr>
              <a:t>ul</a:t>
            </a:r>
            <a:r>
              <a:rPr lang="pt-BR" sz="2400" dirty="0">
                <a:solidFill>
                  <a:srgbClr val="253A44"/>
                </a:solidFill>
                <a:latin typeface="Source Serif Pro" panose="02040603050405020204" pitchFamily="18" charset="0"/>
              </a:rPr>
              <a:t>), </a:t>
            </a:r>
          </a:p>
          <a:p>
            <a:pPr marL="285750" indent="-285750" algn="just">
              <a:buFont typeface="Arial" panose="020B0604020202020204" pitchFamily="34" charset="0"/>
              <a:buChar char="•"/>
            </a:pPr>
            <a:r>
              <a:rPr lang="pt-BR" sz="2400" dirty="0">
                <a:solidFill>
                  <a:srgbClr val="253A44"/>
                </a:solidFill>
                <a:latin typeface="Source Serif Pro" panose="02040603050405020204" pitchFamily="18" charset="0"/>
              </a:rPr>
              <a:t>e de definição (por meio da </a:t>
            </a:r>
            <a:r>
              <a:rPr lang="pt-BR" sz="2400" dirty="0" err="1">
                <a:solidFill>
                  <a:srgbClr val="253A44"/>
                </a:solidFill>
                <a:latin typeface="Source Serif Pro" panose="02040603050405020204" pitchFamily="18" charset="0"/>
              </a:rPr>
              <a:t>tag</a:t>
            </a:r>
            <a:r>
              <a:rPr lang="pt-BR" sz="2400" dirty="0">
                <a:solidFill>
                  <a:srgbClr val="253A44"/>
                </a:solidFill>
                <a:latin typeface="Source Serif Pro" panose="02040603050405020204" pitchFamily="18" charset="0"/>
              </a:rPr>
              <a:t> </a:t>
            </a:r>
            <a:r>
              <a:rPr lang="pt-BR" sz="2400" dirty="0">
                <a:solidFill>
                  <a:srgbClr val="8795A2"/>
                </a:solidFill>
                <a:latin typeface="Roboto mono"/>
              </a:rPr>
              <a:t>dl</a:t>
            </a:r>
            <a:r>
              <a:rPr lang="pt-BR" sz="2400" dirty="0">
                <a:solidFill>
                  <a:srgbClr val="253A44"/>
                </a:solidFill>
                <a:latin typeface="Source Serif Pro" panose="02040603050405020204" pitchFamily="18" charset="0"/>
              </a:rPr>
              <a:t>).</a:t>
            </a:r>
          </a:p>
          <a:p>
            <a:pPr algn="just"/>
            <a:r>
              <a:rPr lang="pt-BR" sz="2400" dirty="0">
                <a:solidFill>
                  <a:srgbClr val="253A44"/>
                </a:solidFill>
                <a:latin typeface="Source Serif Pro" panose="02040603050405020204" pitchFamily="18" charset="0"/>
              </a:rPr>
              <a:t>Observe que cada item das primeiras listas é definido pela </a:t>
            </a:r>
            <a:r>
              <a:rPr lang="pt-BR" sz="2400" dirty="0" err="1">
                <a:solidFill>
                  <a:srgbClr val="253A44"/>
                </a:solidFill>
                <a:latin typeface="Source Serif Pro" panose="02040603050405020204" pitchFamily="18" charset="0"/>
              </a:rPr>
              <a:t>tag</a:t>
            </a:r>
            <a:r>
              <a:rPr lang="pt-BR" sz="2400" dirty="0">
                <a:solidFill>
                  <a:srgbClr val="253A44"/>
                </a:solidFill>
                <a:latin typeface="Source Serif Pro" panose="02040603050405020204" pitchFamily="18" charset="0"/>
              </a:rPr>
              <a:t> </a:t>
            </a:r>
            <a:r>
              <a:rPr lang="pt-BR" sz="2400" dirty="0">
                <a:solidFill>
                  <a:srgbClr val="8795A2"/>
                </a:solidFill>
                <a:latin typeface="Roboto mono"/>
              </a:rPr>
              <a:t>li</a:t>
            </a:r>
            <a:r>
              <a:rPr lang="pt-BR" sz="2400" dirty="0">
                <a:solidFill>
                  <a:srgbClr val="253A44"/>
                </a:solidFill>
                <a:latin typeface="Source Serif Pro" panose="02040603050405020204" pitchFamily="18" charset="0"/>
              </a:rPr>
              <a:t>.</a:t>
            </a:r>
            <a:endParaRPr lang="pt-BR" sz="2400" b="0" i="0" dirty="0">
              <a:solidFill>
                <a:srgbClr val="253A44"/>
              </a:solidFill>
              <a:effectLst/>
              <a:latin typeface="Source Serif Pro" panose="02040603050405020204" pitchFamily="18" charset="0"/>
            </a:endParaRPr>
          </a:p>
        </p:txBody>
      </p:sp>
      <p:pic>
        <p:nvPicPr>
          <p:cNvPr id="5" name="Imagem 4">
            <a:extLst>
              <a:ext uri="{FF2B5EF4-FFF2-40B4-BE49-F238E27FC236}">
                <a16:creationId xmlns:a16="http://schemas.microsoft.com/office/drawing/2014/main" xmlns="" id="{1C9C0748-8AB6-4D09-85CA-4FE503D844AA}"/>
              </a:ext>
            </a:extLst>
          </p:cNvPr>
          <p:cNvPicPr>
            <a:picLocks noChangeAspect="1"/>
          </p:cNvPicPr>
          <p:nvPr/>
        </p:nvPicPr>
        <p:blipFill>
          <a:blip r:embed="rId2"/>
          <a:stretch>
            <a:fillRect/>
          </a:stretch>
        </p:blipFill>
        <p:spPr>
          <a:xfrm>
            <a:off x="2558306" y="2913008"/>
            <a:ext cx="3688988" cy="2131415"/>
          </a:xfrm>
          <a:prstGeom prst="rect">
            <a:avLst/>
          </a:prstGeom>
        </p:spPr>
      </p:pic>
      <p:pic>
        <p:nvPicPr>
          <p:cNvPr id="6" name="Imagem 5">
            <a:extLst>
              <a:ext uri="{FF2B5EF4-FFF2-40B4-BE49-F238E27FC236}">
                <a16:creationId xmlns:a16="http://schemas.microsoft.com/office/drawing/2014/main" xmlns="" id="{A2E7AA80-4262-413F-AEC6-8473C3487916}"/>
              </a:ext>
            </a:extLst>
          </p:cNvPr>
          <p:cNvPicPr>
            <a:picLocks noChangeAspect="1"/>
          </p:cNvPicPr>
          <p:nvPr/>
        </p:nvPicPr>
        <p:blipFill>
          <a:blip r:embed="rId3"/>
          <a:stretch>
            <a:fillRect/>
          </a:stretch>
        </p:blipFill>
        <p:spPr>
          <a:xfrm>
            <a:off x="6454989" y="2913008"/>
            <a:ext cx="3300531" cy="2131200"/>
          </a:xfrm>
          <a:prstGeom prst="rect">
            <a:avLst/>
          </a:prstGeom>
        </p:spPr>
      </p:pic>
      <p:pic>
        <p:nvPicPr>
          <p:cNvPr id="3074" name="Picture 2" descr="Listas ordenada e não ordenada">
            <a:extLst>
              <a:ext uri="{FF2B5EF4-FFF2-40B4-BE49-F238E27FC236}">
                <a16:creationId xmlns:a16="http://schemas.microsoft.com/office/drawing/2014/main" xmlns="" id="{D1619909-2039-4383-B095-FCCE73E78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307" y="5074935"/>
            <a:ext cx="7075386"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590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F7F7FF-2E8F-4F34-AD60-2CEDD900D626}"/>
              </a:ext>
            </a:extLst>
          </p:cNvPr>
          <p:cNvSpPr>
            <a:spLocks noGrp="1"/>
          </p:cNvSpPr>
          <p:nvPr>
            <p:ph type="title"/>
          </p:nvPr>
        </p:nvSpPr>
        <p:spPr>
          <a:xfrm>
            <a:off x="0" y="-501191"/>
            <a:ext cx="10058400" cy="1609344"/>
          </a:xfrm>
        </p:spPr>
        <p:txBody>
          <a:bodyPr/>
          <a:lstStyle/>
          <a:p>
            <a:r>
              <a:rPr lang="pt-BR" b="1" dirty="0"/>
              <a:t>Listas no HTML</a:t>
            </a:r>
            <a:endParaRPr lang="pt-BR" dirty="0"/>
          </a:p>
        </p:txBody>
      </p:sp>
      <p:sp>
        <p:nvSpPr>
          <p:cNvPr id="4" name="Retângulo 3">
            <a:extLst>
              <a:ext uri="{FF2B5EF4-FFF2-40B4-BE49-F238E27FC236}">
                <a16:creationId xmlns:a16="http://schemas.microsoft.com/office/drawing/2014/main" xmlns="" id="{30B606F9-DE82-4294-BA14-4F7BF4A734D2}"/>
              </a:ext>
            </a:extLst>
          </p:cNvPr>
          <p:cNvSpPr/>
          <p:nvPr/>
        </p:nvSpPr>
        <p:spPr>
          <a:xfrm>
            <a:off x="-1" y="568474"/>
            <a:ext cx="12192001" cy="2062103"/>
          </a:xfrm>
          <a:prstGeom prst="rect">
            <a:avLst/>
          </a:prstGeom>
        </p:spPr>
        <p:txBody>
          <a:bodyPr wrap="square">
            <a:spAutoFit/>
          </a:bodyPr>
          <a:lstStyle/>
          <a:p>
            <a:pPr algn="just"/>
            <a:r>
              <a:rPr lang="pt-BR" sz="3200" dirty="0"/>
              <a:t>As listas de definição têm um comportamento um pouco diferente, uma vez que cada item é composto por um título (</a:t>
            </a:r>
            <a:r>
              <a:rPr lang="pt-BR" sz="3200" dirty="0" err="1"/>
              <a:t>dt</a:t>
            </a:r>
            <a:r>
              <a:rPr lang="pt-BR" sz="3200" dirty="0"/>
              <a:t>) e uma definição (</a:t>
            </a:r>
            <a:r>
              <a:rPr lang="pt-BR" sz="3200" dirty="0" err="1"/>
              <a:t>dd</a:t>
            </a:r>
            <a:r>
              <a:rPr lang="pt-BR" sz="3200" dirty="0"/>
              <a:t>), semelhante ao que ocorre em dicionários, nos quais temos os verbetes e suas definições.</a:t>
            </a:r>
            <a:endParaRPr lang="pt-BR" sz="4000" b="0" i="0" dirty="0">
              <a:solidFill>
                <a:srgbClr val="253A44"/>
              </a:solidFill>
              <a:effectLst/>
              <a:latin typeface="Source Serif Pro" panose="02040603050405020204" pitchFamily="18" charset="0"/>
            </a:endParaRPr>
          </a:p>
        </p:txBody>
      </p:sp>
      <p:pic>
        <p:nvPicPr>
          <p:cNvPr id="3" name="Imagem 2">
            <a:extLst>
              <a:ext uri="{FF2B5EF4-FFF2-40B4-BE49-F238E27FC236}">
                <a16:creationId xmlns:a16="http://schemas.microsoft.com/office/drawing/2014/main" xmlns="" id="{63C2BF76-4831-4F50-B57C-9F1FA75E3C95}"/>
              </a:ext>
            </a:extLst>
          </p:cNvPr>
          <p:cNvPicPr>
            <a:picLocks noChangeAspect="1"/>
          </p:cNvPicPr>
          <p:nvPr/>
        </p:nvPicPr>
        <p:blipFill>
          <a:blip r:embed="rId3"/>
          <a:stretch>
            <a:fillRect/>
          </a:stretch>
        </p:blipFill>
        <p:spPr>
          <a:xfrm>
            <a:off x="7177552" y="2565352"/>
            <a:ext cx="4798649" cy="4283239"/>
          </a:xfrm>
          <a:prstGeom prst="rect">
            <a:avLst/>
          </a:prstGeom>
        </p:spPr>
      </p:pic>
      <p:pic>
        <p:nvPicPr>
          <p:cNvPr id="7" name="Imagem 6">
            <a:extLst>
              <a:ext uri="{FF2B5EF4-FFF2-40B4-BE49-F238E27FC236}">
                <a16:creationId xmlns:a16="http://schemas.microsoft.com/office/drawing/2014/main" xmlns="" id="{4701FEC4-2368-48DF-9A3D-20823D742A38}"/>
              </a:ext>
            </a:extLst>
          </p:cNvPr>
          <p:cNvPicPr>
            <a:picLocks noChangeAspect="1"/>
          </p:cNvPicPr>
          <p:nvPr/>
        </p:nvPicPr>
        <p:blipFill>
          <a:blip r:embed="rId4"/>
          <a:stretch>
            <a:fillRect/>
          </a:stretch>
        </p:blipFill>
        <p:spPr>
          <a:xfrm>
            <a:off x="488954" y="2679980"/>
            <a:ext cx="5026942" cy="4053985"/>
          </a:xfrm>
          <a:prstGeom prst="rect">
            <a:avLst/>
          </a:prstGeom>
        </p:spPr>
      </p:pic>
    </p:spTree>
    <p:extLst>
      <p:ext uri="{BB962C8B-B14F-4D97-AF65-F5344CB8AC3E}">
        <p14:creationId xmlns:p14="http://schemas.microsoft.com/office/powerpoint/2010/main" val="42171860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72C4C92-1284-4658-8080-FDD7F0C216F1}"/>
              </a:ext>
            </a:extLst>
          </p:cNvPr>
          <p:cNvSpPr>
            <a:spLocks noGrp="1"/>
          </p:cNvSpPr>
          <p:nvPr>
            <p:ph type="title"/>
          </p:nvPr>
        </p:nvSpPr>
        <p:spPr>
          <a:xfrm>
            <a:off x="0" y="0"/>
            <a:ext cx="10058400" cy="1609344"/>
          </a:xfrm>
        </p:spPr>
        <p:txBody>
          <a:bodyPr/>
          <a:lstStyle/>
          <a:p>
            <a:r>
              <a:rPr lang="pt-BR" b="1" dirty="0"/>
              <a:t>Áudio no HTML</a:t>
            </a:r>
            <a:br>
              <a:rPr lang="pt-BR" b="1" dirty="0"/>
            </a:br>
            <a:endParaRPr lang="pt-BR" dirty="0"/>
          </a:p>
        </p:txBody>
      </p:sp>
      <p:sp>
        <p:nvSpPr>
          <p:cNvPr id="4" name="Retângulo 3">
            <a:extLst>
              <a:ext uri="{FF2B5EF4-FFF2-40B4-BE49-F238E27FC236}">
                <a16:creationId xmlns:a16="http://schemas.microsoft.com/office/drawing/2014/main" xmlns="" id="{C8EDC1B0-4A69-4ACB-93D5-34316B23ABAC}"/>
              </a:ext>
            </a:extLst>
          </p:cNvPr>
          <p:cNvSpPr/>
          <p:nvPr/>
        </p:nvSpPr>
        <p:spPr>
          <a:xfrm>
            <a:off x="133350" y="804672"/>
            <a:ext cx="11906250" cy="1938992"/>
          </a:xfrm>
          <a:prstGeom prst="rect">
            <a:avLst/>
          </a:prstGeom>
        </p:spPr>
        <p:txBody>
          <a:bodyPr wrap="square">
            <a:spAutoFit/>
          </a:bodyPr>
          <a:lstStyle/>
          <a:p>
            <a:pPr algn="just"/>
            <a:r>
              <a:rPr lang="pt-BR" sz="2400" dirty="0">
                <a:solidFill>
                  <a:srgbClr val="253A44"/>
                </a:solidFill>
                <a:latin typeface="Source Serif Pro" panose="02040603050405020204" pitchFamily="18" charset="0"/>
              </a:rPr>
              <a:t>Na </a:t>
            </a:r>
            <a:r>
              <a:rPr lang="pt-BR" sz="2400" dirty="0" err="1">
                <a:solidFill>
                  <a:srgbClr val="253A44"/>
                </a:solidFill>
                <a:latin typeface="Source Serif Pro" panose="02040603050405020204" pitchFamily="18" charset="0"/>
              </a:rPr>
              <a:t>tag</a:t>
            </a:r>
            <a:r>
              <a:rPr lang="pt-BR" sz="2400" dirty="0">
                <a:solidFill>
                  <a:srgbClr val="253A44"/>
                </a:solidFill>
                <a:latin typeface="Source Serif Pro" panose="02040603050405020204" pitchFamily="18" charset="0"/>
              </a:rPr>
              <a:t> </a:t>
            </a:r>
            <a:r>
              <a:rPr lang="pt-BR" sz="2400" dirty="0" err="1">
                <a:solidFill>
                  <a:srgbClr val="253A44"/>
                </a:solidFill>
                <a:latin typeface="Source Serif Pro" panose="02040603050405020204" pitchFamily="18" charset="0"/>
              </a:rPr>
              <a:t>audio</a:t>
            </a:r>
            <a:r>
              <a:rPr lang="pt-BR" sz="2400" dirty="0">
                <a:solidFill>
                  <a:srgbClr val="253A44"/>
                </a:solidFill>
                <a:latin typeface="Source Serif Pro" panose="02040603050405020204" pitchFamily="18" charset="0"/>
              </a:rPr>
              <a:t>, o atributo </a:t>
            </a:r>
            <a:r>
              <a:rPr lang="pt-BR" sz="2400" dirty="0" err="1">
                <a:solidFill>
                  <a:srgbClr val="8795A2"/>
                </a:solidFill>
                <a:latin typeface="Roboto mono"/>
              </a:rPr>
              <a:t>src</a:t>
            </a:r>
            <a:r>
              <a:rPr lang="pt-BR" sz="2400" dirty="0">
                <a:solidFill>
                  <a:srgbClr val="253A44"/>
                </a:solidFill>
                <a:latin typeface="Source Serif Pro" panose="02040603050405020204" pitchFamily="18" charset="0"/>
              </a:rPr>
              <a:t> aponta para o arquivo de áudio que será executado (MP3, OGG ou WAV). Já o atributo </a:t>
            </a:r>
            <a:r>
              <a:rPr lang="pt-BR" sz="2400" dirty="0" err="1">
                <a:solidFill>
                  <a:srgbClr val="8795A2"/>
                </a:solidFill>
                <a:latin typeface="Roboto mono"/>
              </a:rPr>
              <a:t>controls</a:t>
            </a:r>
            <a:r>
              <a:rPr lang="pt-BR" sz="2400" dirty="0">
                <a:solidFill>
                  <a:srgbClr val="253A44"/>
                </a:solidFill>
                <a:latin typeface="Source Serif Pro" panose="02040603050405020204" pitchFamily="18" charset="0"/>
              </a:rPr>
              <a:t> indica que devem ser exibidos os controles de gerenciamento do áudio (botões play, pause etc.). Além dele, outros também merecem destaque: </a:t>
            </a:r>
            <a:r>
              <a:rPr lang="pt-BR" sz="2400" dirty="0" err="1">
                <a:solidFill>
                  <a:srgbClr val="8795A2"/>
                </a:solidFill>
                <a:latin typeface="Roboto mono"/>
              </a:rPr>
              <a:t>autoplay</a:t>
            </a:r>
            <a:r>
              <a:rPr lang="pt-BR" sz="2400" dirty="0">
                <a:solidFill>
                  <a:srgbClr val="253A44"/>
                </a:solidFill>
                <a:latin typeface="Source Serif Pro" panose="02040603050405020204" pitchFamily="18" charset="0"/>
              </a:rPr>
              <a:t>, para fazer com que o áudio seja executado assim que for carregado; </a:t>
            </a:r>
            <a:r>
              <a:rPr lang="pt-BR" sz="2400" dirty="0">
                <a:solidFill>
                  <a:srgbClr val="8795A2"/>
                </a:solidFill>
                <a:latin typeface="Roboto mono"/>
              </a:rPr>
              <a:t>loop</a:t>
            </a:r>
            <a:r>
              <a:rPr lang="pt-BR" sz="2400" dirty="0">
                <a:solidFill>
                  <a:srgbClr val="253A44"/>
                </a:solidFill>
                <a:latin typeface="Source Serif Pro" panose="02040603050405020204" pitchFamily="18" charset="0"/>
              </a:rPr>
              <a:t>, para que o áudio seja executado repetidas vezes.</a:t>
            </a:r>
            <a:endParaRPr lang="pt-BR" sz="2400" dirty="0"/>
          </a:p>
        </p:txBody>
      </p:sp>
      <p:pic>
        <p:nvPicPr>
          <p:cNvPr id="9" name="Imagem 8">
            <a:extLst>
              <a:ext uri="{FF2B5EF4-FFF2-40B4-BE49-F238E27FC236}">
                <a16:creationId xmlns:a16="http://schemas.microsoft.com/office/drawing/2014/main" xmlns="" id="{520B6906-E04B-4182-8702-DB7FFB524060}"/>
              </a:ext>
            </a:extLst>
          </p:cNvPr>
          <p:cNvPicPr>
            <a:picLocks noChangeAspect="1"/>
          </p:cNvPicPr>
          <p:nvPr/>
        </p:nvPicPr>
        <p:blipFill>
          <a:blip r:embed="rId2"/>
          <a:stretch>
            <a:fillRect/>
          </a:stretch>
        </p:blipFill>
        <p:spPr>
          <a:xfrm>
            <a:off x="419100" y="3000844"/>
            <a:ext cx="10999298" cy="2809406"/>
          </a:xfrm>
          <a:prstGeom prst="rect">
            <a:avLst/>
          </a:prstGeom>
        </p:spPr>
      </p:pic>
    </p:spTree>
    <p:extLst>
      <p:ext uri="{BB962C8B-B14F-4D97-AF65-F5344CB8AC3E}">
        <p14:creationId xmlns:p14="http://schemas.microsoft.com/office/powerpoint/2010/main" val="4266792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817CDE0-5B11-4AE5-BC0F-CA778F5F2ABC}"/>
              </a:ext>
            </a:extLst>
          </p:cNvPr>
          <p:cNvSpPr>
            <a:spLocks noGrp="1"/>
          </p:cNvSpPr>
          <p:nvPr>
            <p:ph type="title"/>
          </p:nvPr>
        </p:nvSpPr>
        <p:spPr>
          <a:xfrm>
            <a:off x="193548" y="0"/>
            <a:ext cx="10058400" cy="1609344"/>
          </a:xfrm>
        </p:spPr>
        <p:txBody>
          <a:bodyPr/>
          <a:lstStyle/>
          <a:p>
            <a:r>
              <a:rPr lang="pt-BR" b="1" dirty="0"/>
              <a:t>Vídeo no HTML</a:t>
            </a:r>
            <a:br>
              <a:rPr lang="pt-BR" b="1" dirty="0"/>
            </a:br>
            <a:endParaRPr lang="pt-BR" dirty="0"/>
          </a:p>
        </p:txBody>
      </p:sp>
      <p:sp>
        <p:nvSpPr>
          <p:cNvPr id="5" name="Retângulo 4">
            <a:extLst>
              <a:ext uri="{FF2B5EF4-FFF2-40B4-BE49-F238E27FC236}">
                <a16:creationId xmlns:a16="http://schemas.microsoft.com/office/drawing/2014/main" xmlns="" id="{82E25790-71D1-461D-8DFC-552BA26C4CB6}"/>
              </a:ext>
            </a:extLst>
          </p:cNvPr>
          <p:cNvSpPr/>
          <p:nvPr/>
        </p:nvSpPr>
        <p:spPr>
          <a:xfrm>
            <a:off x="0" y="1115175"/>
            <a:ext cx="11865102" cy="2246769"/>
          </a:xfrm>
          <a:prstGeom prst="rect">
            <a:avLst/>
          </a:prstGeom>
        </p:spPr>
        <p:txBody>
          <a:bodyPr wrap="square">
            <a:spAutoFit/>
          </a:bodyPr>
          <a:lstStyle/>
          <a:p>
            <a:pPr algn="just"/>
            <a:r>
              <a:rPr lang="pt-BR" sz="2800" dirty="0">
                <a:solidFill>
                  <a:srgbClr val="253A44"/>
                </a:solidFill>
                <a:latin typeface="Source Serif Pro" panose="02040603050405020204" pitchFamily="18" charset="0"/>
              </a:rPr>
              <a:t>Semelhante ao áudio, também podemos inserir vídeos nas páginas HTML utilizando a </a:t>
            </a:r>
            <a:r>
              <a:rPr lang="pt-BR" sz="2800" dirty="0" err="1">
                <a:solidFill>
                  <a:srgbClr val="253A44"/>
                </a:solidFill>
                <a:latin typeface="Source Serif Pro" panose="02040603050405020204" pitchFamily="18" charset="0"/>
              </a:rPr>
              <a:t>tag</a:t>
            </a:r>
            <a:r>
              <a:rPr lang="pt-BR" sz="2800" dirty="0">
                <a:solidFill>
                  <a:srgbClr val="253A44"/>
                </a:solidFill>
                <a:latin typeface="Source Serif Pro" panose="02040603050405020204" pitchFamily="18" charset="0"/>
              </a:rPr>
              <a:t> </a:t>
            </a:r>
            <a:r>
              <a:rPr lang="pt-BR" sz="2800" dirty="0" err="1">
                <a:solidFill>
                  <a:srgbClr val="253A44"/>
                </a:solidFill>
                <a:latin typeface="Source Serif Pro" panose="02040603050405020204" pitchFamily="18" charset="0"/>
              </a:rPr>
              <a:t>video</a:t>
            </a:r>
            <a:r>
              <a:rPr lang="pt-BR" sz="2800" dirty="0">
                <a:solidFill>
                  <a:srgbClr val="253A44"/>
                </a:solidFill>
                <a:latin typeface="Source Serif Pro" panose="02040603050405020204" pitchFamily="18" charset="0"/>
              </a:rPr>
              <a:t>, adicionada na HTML5. Dessa vez, além dos atributos já vistos no áudio, também precisamos informar a largura (</a:t>
            </a:r>
            <a:r>
              <a:rPr lang="pt-BR" sz="2800" dirty="0" err="1">
                <a:solidFill>
                  <a:srgbClr val="253A44"/>
                </a:solidFill>
                <a:latin typeface="Source Serif Pro" panose="02040603050405020204" pitchFamily="18" charset="0"/>
              </a:rPr>
              <a:t>width</a:t>
            </a:r>
            <a:r>
              <a:rPr lang="pt-BR" sz="2800" dirty="0">
                <a:solidFill>
                  <a:srgbClr val="253A44"/>
                </a:solidFill>
                <a:latin typeface="Source Serif Pro" panose="02040603050405020204" pitchFamily="18" charset="0"/>
              </a:rPr>
              <a:t>) e a altura (</a:t>
            </a:r>
            <a:r>
              <a:rPr lang="pt-BR" sz="2800" dirty="0" err="1">
                <a:solidFill>
                  <a:srgbClr val="253A44"/>
                </a:solidFill>
                <a:latin typeface="Source Serif Pro" panose="02040603050405020204" pitchFamily="18" charset="0"/>
              </a:rPr>
              <a:t>height</a:t>
            </a:r>
            <a:r>
              <a:rPr lang="pt-BR" sz="2800" dirty="0">
                <a:solidFill>
                  <a:srgbClr val="253A44"/>
                </a:solidFill>
                <a:latin typeface="Source Serif Pro" panose="02040603050405020204" pitchFamily="18" charset="0"/>
              </a:rPr>
              <a:t>) do vídeo, a fim de mantê-lo adequado ao layout.</a:t>
            </a:r>
          </a:p>
        </p:txBody>
      </p:sp>
      <p:sp>
        <p:nvSpPr>
          <p:cNvPr id="8" name="Retângulo 7">
            <a:extLst>
              <a:ext uri="{FF2B5EF4-FFF2-40B4-BE49-F238E27FC236}">
                <a16:creationId xmlns:a16="http://schemas.microsoft.com/office/drawing/2014/main" xmlns="" id="{F0686901-0CE6-4FE5-AFFB-932A3F57352F}"/>
              </a:ext>
            </a:extLst>
          </p:cNvPr>
          <p:cNvSpPr/>
          <p:nvPr/>
        </p:nvSpPr>
        <p:spPr>
          <a:xfrm>
            <a:off x="990600" y="3926943"/>
            <a:ext cx="8991600" cy="1815882"/>
          </a:xfrm>
          <a:prstGeom prst="rect">
            <a:avLst/>
          </a:prstGeom>
          <a:solidFill>
            <a:schemeClr val="tx1"/>
          </a:solidFill>
        </p:spPr>
        <p:txBody>
          <a:bodyPr wrap="square">
            <a:spAutoFit/>
          </a:bodyPr>
          <a:lstStyle/>
          <a:p>
            <a:r>
              <a:rPr lang="en-US" sz="2800" b="1" i="1" dirty="0">
                <a:solidFill>
                  <a:srgbClr val="808080"/>
                </a:solidFill>
                <a:latin typeface="Consolas" panose="020B0609020204030204" pitchFamily="49" charset="0"/>
              </a:rPr>
              <a:t>&lt;</a:t>
            </a:r>
            <a:r>
              <a:rPr lang="en-US" sz="2800" b="1" i="1" dirty="0">
                <a:solidFill>
                  <a:srgbClr val="569CD6"/>
                </a:solidFill>
                <a:latin typeface="Consolas" panose="020B0609020204030204" pitchFamily="49" charset="0"/>
              </a:rPr>
              <a:t>video</a:t>
            </a:r>
            <a:r>
              <a:rPr lang="en-US" sz="2800" b="1" i="1" dirty="0">
                <a:solidFill>
                  <a:srgbClr val="D4D4D4"/>
                </a:solidFill>
                <a:latin typeface="Consolas" panose="020B0609020204030204" pitchFamily="49" charset="0"/>
              </a:rPr>
              <a:t> </a:t>
            </a:r>
            <a:r>
              <a:rPr lang="en-US" sz="2800" b="1" i="1" dirty="0" err="1">
                <a:solidFill>
                  <a:srgbClr val="9CDCFE"/>
                </a:solidFill>
                <a:latin typeface="Consolas" panose="020B0609020204030204" pitchFamily="49" charset="0"/>
              </a:rPr>
              <a:t>src</a:t>
            </a:r>
            <a:r>
              <a:rPr lang="en-US" sz="2800" b="1" i="1" dirty="0">
                <a:solidFill>
                  <a:srgbClr val="D4D4D4"/>
                </a:solidFill>
                <a:latin typeface="Consolas" panose="020B0609020204030204" pitchFamily="49" charset="0"/>
              </a:rPr>
              <a:t>=</a:t>
            </a:r>
            <a:r>
              <a:rPr lang="en-US" sz="2800" b="1" i="1" dirty="0">
                <a:solidFill>
                  <a:srgbClr val="CE9178"/>
                </a:solidFill>
                <a:latin typeface="Consolas" panose="020B0609020204030204" pitchFamily="49" charset="0"/>
              </a:rPr>
              <a:t>"https://www.sample-videos.com/video123/mp4/720/big_buck_bunny_720p_1mb.mp4"</a:t>
            </a:r>
            <a:r>
              <a:rPr lang="en-US" sz="2800" b="1" i="1" dirty="0">
                <a:solidFill>
                  <a:srgbClr val="D4D4D4"/>
                </a:solidFill>
                <a:latin typeface="Consolas" panose="020B0609020204030204" pitchFamily="49" charset="0"/>
              </a:rPr>
              <a:t> </a:t>
            </a:r>
            <a:r>
              <a:rPr lang="en-US" sz="2800" b="1" i="1" dirty="0">
                <a:solidFill>
                  <a:srgbClr val="9CDCFE"/>
                </a:solidFill>
                <a:latin typeface="Consolas" panose="020B0609020204030204" pitchFamily="49" charset="0"/>
              </a:rPr>
              <a:t>width</a:t>
            </a:r>
            <a:r>
              <a:rPr lang="en-US" sz="2800" b="1" i="1" dirty="0">
                <a:solidFill>
                  <a:srgbClr val="D4D4D4"/>
                </a:solidFill>
                <a:latin typeface="Consolas" panose="020B0609020204030204" pitchFamily="49" charset="0"/>
              </a:rPr>
              <a:t>=</a:t>
            </a:r>
            <a:r>
              <a:rPr lang="en-US" sz="2800" b="1" i="1" dirty="0">
                <a:solidFill>
                  <a:srgbClr val="CE9178"/>
                </a:solidFill>
                <a:latin typeface="Consolas" panose="020B0609020204030204" pitchFamily="49" charset="0"/>
              </a:rPr>
              <a:t>"640"</a:t>
            </a:r>
            <a:r>
              <a:rPr lang="en-US" sz="2800" b="1" i="1" dirty="0">
                <a:solidFill>
                  <a:srgbClr val="D4D4D4"/>
                </a:solidFill>
                <a:latin typeface="Consolas" panose="020B0609020204030204" pitchFamily="49" charset="0"/>
              </a:rPr>
              <a:t> </a:t>
            </a:r>
            <a:r>
              <a:rPr lang="en-US" sz="2800" b="1" i="1" dirty="0">
                <a:solidFill>
                  <a:srgbClr val="9CDCFE"/>
                </a:solidFill>
                <a:latin typeface="Consolas" panose="020B0609020204030204" pitchFamily="49" charset="0"/>
              </a:rPr>
              <a:t>height</a:t>
            </a:r>
            <a:r>
              <a:rPr lang="en-US" sz="2800" b="1" i="1" dirty="0">
                <a:solidFill>
                  <a:srgbClr val="D4D4D4"/>
                </a:solidFill>
                <a:latin typeface="Consolas" panose="020B0609020204030204" pitchFamily="49" charset="0"/>
              </a:rPr>
              <a:t>=</a:t>
            </a:r>
            <a:r>
              <a:rPr lang="en-US" sz="2800" b="1" i="1" dirty="0">
                <a:solidFill>
                  <a:srgbClr val="CE9178"/>
                </a:solidFill>
                <a:latin typeface="Consolas" panose="020B0609020204030204" pitchFamily="49" charset="0"/>
              </a:rPr>
              <a:t>"480"</a:t>
            </a:r>
            <a:r>
              <a:rPr lang="en-US" sz="2800" b="1" i="1" dirty="0">
                <a:solidFill>
                  <a:srgbClr val="D4D4D4"/>
                </a:solidFill>
                <a:latin typeface="Consolas" panose="020B0609020204030204" pitchFamily="49" charset="0"/>
              </a:rPr>
              <a:t> </a:t>
            </a:r>
            <a:r>
              <a:rPr lang="en-US" sz="2800" b="1" i="1" dirty="0">
                <a:solidFill>
                  <a:srgbClr val="9CDCFE"/>
                </a:solidFill>
                <a:latin typeface="Consolas" panose="020B0609020204030204" pitchFamily="49" charset="0"/>
              </a:rPr>
              <a:t>controls</a:t>
            </a:r>
            <a:r>
              <a:rPr lang="en-US" sz="2800" b="1" i="1" dirty="0">
                <a:solidFill>
                  <a:srgbClr val="F44747"/>
                </a:solidFill>
                <a:latin typeface="Consolas" panose="020B0609020204030204" pitchFamily="49" charset="0"/>
              </a:rPr>
              <a:t>/</a:t>
            </a:r>
            <a:r>
              <a:rPr lang="en-US" sz="2800" b="1" i="1" dirty="0">
                <a:solidFill>
                  <a:srgbClr val="808080"/>
                </a:solidFill>
                <a:latin typeface="Consolas" panose="020B0609020204030204" pitchFamily="49" charset="0"/>
              </a:rPr>
              <a:t>&gt;</a:t>
            </a:r>
            <a:endParaRPr lang="en-US" sz="2800" b="1" i="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0966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8F7A9EA-3519-4B41-BD29-2C6E686B6159}"/>
              </a:ext>
            </a:extLst>
          </p:cNvPr>
          <p:cNvSpPr>
            <a:spLocks noGrp="1"/>
          </p:cNvSpPr>
          <p:nvPr>
            <p:ph type="title"/>
          </p:nvPr>
        </p:nvSpPr>
        <p:spPr>
          <a:xfrm>
            <a:off x="0" y="-296418"/>
            <a:ext cx="10058400" cy="1609344"/>
          </a:xfrm>
        </p:spPr>
        <p:txBody>
          <a:bodyPr/>
          <a:lstStyle/>
          <a:p>
            <a:r>
              <a:rPr lang="pt-BR" dirty="0" err="1"/>
              <a:t>Tag</a:t>
            </a:r>
            <a:r>
              <a:rPr lang="pt-BR" dirty="0"/>
              <a:t> DIV</a:t>
            </a:r>
          </a:p>
        </p:txBody>
      </p:sp>
      <p:sp>
        <p:nvSpPr>
          <p:cNvPr id="4" name="Retângulo 3">
            <a:extLst>
              <a:ext uri="{FF2B5EF4-FFF2-40B4-BE49-F238E27FC236}">
                <a16:creationId xmlns:a16="http://schemas.microsoft.com/office/drawing/2014/main" xmlns="" id="{AC6E88B6-7C4A-4415-B509-97F6F39D1D5F}"/>
              </a:ext>
            </a:extLst>
          </p:cNvPr>
          <p:cNvSpPr/>
          <p:nvPr/>
        </p:nvSpPr>
        <p:spPr>
          <a:xfrm>
            <a:off x="0" y="1073140"/>
            <a:ext cx="12192000" cy="3970318"/>
          </a:xfrm>
          <a:prstGeom prst="rect">
            <a:avLst/>
          </a:prstGeom>
        </p:spPr>
        <p:txBody>
          <a:bodyPr wrap="square">
            <a:spAutoFit/>
          </a:bodyPr>
          <a:lstStyle/>
          <a:p>
            <a:pPr algn="just"/>
            <a:r>
              <a:rPr lang="pt-BR" sz="2800" dirty="0">
                <a:solidFill>
                  <a:srgbClr val="253A44"/>
                </a:solidFill>
                <a:latin typeface="Source Serif Pro" panose="02040603050405020204" pitchFamily="18" charset="0"/>
              </a:rPr>
              <a:t>As </a:t>
            </a:r>
            <a:r>
              <a:rPr lang="pt-BR" sz="2800" dirty="0" err="1">
                <a:solidFill>
                  <a:srgbClr val="253A44"/>
                </a:solidFill>
                <a:latin typeface="Source Serif Pro" panose="02040603050405020204" pitchFamily="18" charset="0"/>
              </a:rPr>
              <a:t>divs</a:t>
            </a:r>
            <a:r>
              <a:rPr lang="pt-BR" sz="2800" dirty="0">
                <a:solidFill>
                  <a:srgbClr val="253A44"/>
                </a:solidFill>
                <a:latin typeface="Source Serif Pro" panose="02040603050405020204" pitchFamily="18" charset="0"/>
              </a:rPr>
              <a:t> são normalmente utilizados para representarem </a:t>
            </a:r>
            <a:r>
              <a:rPr lang="pt-BR" sz="2800" dirty="0">
                <a:solidFill>
                  <a:srgbClr val="92D050"/>
                </a:solidFill>
                <a:latin typeface="Source Serif Pro" panose="02040603050405020204" pitchFamily="18" charset="0"/>
              </a:rPr>
              <a:t>containers</a:t>
            </a:r>
            <a:r>
              <a:rPr lang="pt-BR" sz="2800" dirty="0">
                <a:solidFill>
                  <a:srgbClr val="253A44"/>
                </a:solidFill>
                <a:latin typeface="Source Serif Pro" panose="02040603050405020204" pitchFamily="18" charset="0"/>
              </a:rPr>
              <a:t> para </a:t>
            </a:r>
            <a:r>
              <a:rPr lang="pt-BR" sz="2800" dirty="0">
                <a:solidFill>
                  <a:srgbClr val="92D050"/>
                </a:solidFill>
                <a:latin typeface="Source Serif Pro" panose="02040603050405020204" pitchFamily="18" charset="0"/>
              </a:rPr>
              <a:t>outros elementos</a:t>
            </a:r>
            <a:r>
              <a:rPr lang="pt-BR" sz="2800" dirty="0">
                <a:solidFill>
                  <a:srgbClr val="253A44"/>
                </a:solidFill>
                <a:latin typeface="Source Serif Pro" panose="02040603050405020204" pitchFamily="18" charset="0"/>
              </a:rPr>
              <a:t>, agrupando-os visualmente dentro de um bloco que pode conter dimensões e posição definidas. Por </a:t>
            </a:r>
            <a:r>
              <a:rPr lang="pt-BR" sz="2800" dirty="0">
                <a:solidFill>
                  <a:srgbClr val="92D050"/>
                </a:solidFill>
                <a:latin typeface="Source Serif Pro" panose="02040603050405020204" pitchFamily="18" charset="0"/>
              </a:rPr>
              <a:t>padrão</a:t>
            </a:r>
            <a:r>
              <a:rPr lang="pt-BR" sz="2800" dirty="0">
                <a:solidFill>
                  <a:srgbClr val="253A44"/>
                </a:solidFill>
                <a:latin typeface="Source Serif Pro" panose="02040603050405020204" pitchFamily="18" charset="0"/>
              </a:rPr>
              <a:t>, uma </a:t>
            </a:r>
            <a:r>
              <a:rPr lang="pt-BR" sz="2800" dirty="0" err="1">
                <a:solidFill>
                  <a:srgbClr val="253A44"/>
                </a:solidFill>
                <a:latin typeface="Source Serif Pro" panose="02040603050405020204" pitchFamily="18" charset="0"/>
              </a:rPr>
              <a:t>div</a:t>
            </a:r>
            <a:r>
              <a:rPr lang="pt-BR" sz="2800" dirty="0">
                <a:solidFill>
                  <a:srgbClr val="253A44"/>
                </a:solidFill>
                <a:latin typeface="Source Serif Pro" panose="02040603050405020204" pitchFamily="18" charset="0"/>
              </a:rPr>
              <a:t> </a:t>
            </a:r>
            <a:r>
              <a:rPr lang="pt-BR" sz="2800" dirty="0">
                <a:solidFill>
                  <a:srgbClr val="92D050"/>
                </a:solidFill>
                <a:latin typeface="Source Serif Pro" panose="02040603050405020204" pitchFamily="18" charset="0"/>
              </a:rPr>
              <a:t>não possui aparência características visuais definidas</a:t>
            </a:r>
            <a:r>
              <a:rPr lang="pt-BR" sz="2800" dirty="0">
                <a:solidFill>
                  <a:srgbClr val="253A44"/>
                </a:solidFill>
                <a:latin typeface="Source Serif Pro" panose="02040603050405020204" pitchFamily="18" charset="0"/>
              </a:rPr>
              <a:t>, isso precisa ser feito via </a:t>
            </a:r>
            <a:r>
              <a:rPr lang="pt-BR" sz="2800" dirty="0">
                <a:solidFill>
                  <a:srgbClr val="92D050"/>
                </a:solidFill>
                <a:latin typeface="Source Serif Pro" panose="02040603050405020204" pitchFamily="18" charset="0"/>
              </a:rPr>
              <a:t>CSS</a:t>
            </a:r>
            <a:r>
              <a:rPr lang="pt-BR" sz="2800" dirty="0">
                <a:solidFill>
                  <a:srgbClr val="253A44"/>
                </a:solidFill>
                <a:latin typeface="Source Serif Pro" panose="02040603050405020204" pitchFamily="18" charset="0"/>
              </a:rPr>
              <a:t> ao atribuir bordas, cores etc. Sua principal característica, no entanto, é que essa </a:t>
            </a:r>
            <a:r>
              <a:rPr lang="pt-BR" sz="2800" dirty="0" err="1">
                <a:solidFill>
                  <a:srgbClr val="253A44"/>
                </a:solidFill>
                <a:latin typeface="Source Serif Pro" panose="02040603050405020204" pitchFamily="18" charset="0"/>
              </a:rPr>
              <a:t>tag</a:t>
            </a:r>
            <a:r>
              <a:rPr lang="pt-BR" sz="2800" dirty="0">
                <a:solidFill>
                  <a:srgbClr val="253A44"/>
                </a:solidFill>
                <a:latin typeface="Source Serif Pro" panose="02040603050405020204" pitchFamily="18" charset="0"/>
              </a:rPr>
              <a:t> representa um elemento do tipo bloco, ou seja, que quando adicionado na página, automaticamente gera uma nova linha no layout (semelhante a um parágrafo), ao invés de ser alocado lateralmente nos demais componentes.</a:t>
            </a:r>
            <a:endParaRPr lang="pt-BR" sz="2800" dirty="0"/>
          </a:p>
        </p:txBody>
      </p:sp>
    </p:spTree>
    <p:extLst>
      <p:ext uri="{BB962C8B-B14F-4D97-AF65-F5344CB8AC3E}">
        <p14:creationId xmlns:p14="http://schemas.microsoft.com/office/powerpoint/2010/main" val="3254636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8DF109F-26A5-4341-95E7-A191348D85DA}"/>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xmlns="" id="{6F05135E-8F1D-4B10-ADD8-07DEC1211397}"/>
              </a:ext>
            </a:extLst>
          </p:cNvPr>
          <p:cNvPicPr>
            <a:picLocks noGrp="1" noChangeAspect="1"/>
          </p:cNvPicPr>
          <p:nvPr>
            <p:ph idx="1"/>
          </p:nvPr>
        </p:nvPicPr>
        <p:blipFill>
          <a:blip r:embed="rId2"/>
          <a:stretch>
            <a:fillRect/>
          </a:stretch>
        </p:blipFill>
        <p:spPr>
          <a:xfrm>
            <a:off x="253129" y="5423466"/>
            <a:ext cx="11805521" cy="2063184"/>
          </a:xfrm>
          <a:prstGeom prst="rect">
            <a:avLst/>
          </a:prstGeom>
        </p:spPr>
      </p:pic>
      <p:pic>
        <p:nvPicPr>
          <p:cNvPr id="4" name="Imagem 3">
            <a:extLst>
              <a:ext uri="{FF2B5EF4-FFF2-40B4-BE49-F238E27FC236}">
                <a16:creationId xmlns:a16="http://schemas.microsoft.com/office/drawing/2014/main" xmlns="" id="{3CAAEC36-DB6D-4C82-BC57-E5ADF5ACE3C2}"/>
              </a:ext>
            </a:extLst>
          </p:cNvPr>
          <p:cNvPicPr>
            <a:picLocks noChangeAspect="1"/>
          </p:cNvPicPr>
          <p:nvPr/>
        </p:nvPicPr>
        <p:blipFill>
          <a:blip r:embed="rId3"/>
          <a:stretch>
            <a:fillRect/>
          </a:stretch>
        </p:blipFill>
        <p:spPr>
          <a:xfrm>
            <a:off x="2400300" y="0"/>
            <a:ext cx="8098052" cy="5423466"/>
          </a:xfrm>
          <a:prstGeom prst="rect">
            <a:avLst/>
          </a:prstGeom>
        </p:spPr>
      </p:pic>
    </p:spTree>
    <p:extLst>
      <p:ext uri="{BB962C8B-B14F-4D97-AF65-F5344CB8AC3E}">
        <p14:creationId xmlns:p14="http://schemas.microsoft.com/office/powerpoint/2010/main" val="24441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CEA252C-7F6C-48D2-A3E4-7F15A82A3DE4}"/>
              </a:ext>
            </a:extLst>
          </p:cNvPr>
          <p:cNvSpPr>
            <a:spLocks noGrp="1"/>
          </p:cNvSpPr>
          <p:nvPr>
            <p:ph type="title"/>
          </p:nvPr>
        </p:nvSpPr>
        <p:spPr>
          <a:xfrm>
            <a:off x="0" y="0"/>
            <a:ext cx="10058400" cy="1609344"/>
          </a:xfrm>
        </p:spPr>
        <p:txBody>
          <a:bodyPr/>
          <a:lstStyle/>
          <a:p>
            <a:r>
              <a:rPr lang="pt-BR" b="1" dirty="0"/>
              <a:t>Formulários no HTML</a:t>
            </a:r>
            <a:br>
              <a:rPr lang="pt-BR" b="1" dirty="0"/>
            </a:br>
            <a:endParaRPr lang="pt-BR" dirty="0"/>
          </a:p>
        </p:txBody>
      </p:sp>
      <p:sp>
        <p:nvSpPr>
          <p:cNvPr id="4" name="Retângulo 3">
            <a:extLst>
              <a:ext uri="{FF2B5EF4-FFF2-40B4-BE49-F238E27FC236}">
                <a16:creationId xmlns:a16="http://schemas.microsoft.com/office/drawing/2014/main" xmlns="" id="{1D13EB47-1D08-4FDA-B878-07A23B240889}"/>
              </a:ext>
            </a:extLst>
          </p:cNvPr>
          <p:cNvSpPr/>
          <p:nvPr/>
        </p:nvSpPr>
        <p:spPr>
          <a:xfrm>
            <a:off x="0" y="804672"/>
            <a:ext cx="12192000" cy="1938992"/>
          </a:xfrm>
          <a:prstGeom prst="rect">
            <a:avLst/>
          </a:prstGeom>
        </p:spPr>
        <p:txBody>
          <a:bodyPr wrap="square">
            <a:spAutoFit/>
          </a:bodyPr>
          <a:lstStyle/>
          <a:p>
            <a:pPr algn="just"/>
            <a:r>
              <a:rPr lang="pt-BR" sz="2400" dirty="0">
                <a:solidFill>
                  <a:srgbClr val="253A44"/>
                </a:solidFill>
                <a:latin typeface="Source Serif Pro" panose="02040603050405020204" pitchFamily="18" charset="0"/>
              </a:rPr>
              <a:t>Formulários são normalmente utilizados para integrar a página HTML a algum processamento no lado servidor. Nesses casos, a página envia (</a:t>
            </a:r>
            <a:r>
              <a:rPr lang="pt-BR" sz="2400" dirty="0" err="1">
                <a:solidFill>
                  <a:srgbClr val="253A44"/>
                </a:solidFill>
                <a:latin typeface="Source Serif Pro" panose="02040603050405020204" pitchFamily="18" charset="0"/>
              </a:rPr>
              <a:t>request</a:t>
            </a:r>
            <a:r>
              <a:rPr lang="pt-BR" sz="2400" dirty="0">
                <a:solidFill>
                  <a:srgbClr val="253A44"/>
                </a:solidFill>
                <a:latin typeface="Source Serif Pro" panose="02040603050405020204" pitchFamily="18" charset="0"/>
              </a:rPr>
              <a:t>) dados para um </a:t>
            </a:r>
            <a:r>
              <a:rPr lang="pt-BR" sz="2400" dirty="0" err="1">
                <a:solidFill>
                  <a:srgbClr val="253A44"/>
                </a:solidFill>
                <a:latin typeface="Source Serif Pro" panose="02040603050405020204" pitchFamily="18" charset="0"/>
              </a:rPr>
              <a:t>backend</a:t>
            </a:r>
            <a:r>
              <a:rPr lang="pt-BR" sz="2400" dirty="0">
                <a:solidFill>
                  <a:srgbClr val="253A44"/>
                </a:solidFill>
                <a:latin typeface="Source Serif Pro" panose="02040603050405020204" pitchFamily="18" charset="0"/>
              </a:rPr>
              <a:t> (Java, PHP, .NET etc.), que os recebe, trata e retorna (response) algum resultado. No HTML, geralmente usamos a </a:t>
            </a:r>
            <a:r>
              <a:rPr lang="pt-BR" sz="2400" dirty="0" err="1">
                <a:solidFill>
                  <a:srgbClr val="253A44"/>
                </a:solidFill>
                <a:latin typeface="Source Serif Pro" panose="02040603050405020204" pitchFamily="18" charset="0"/>
              </a:rPr>
              <a:t>tag</a:t>
            </a:r>
            <a:r>
              <a:rPr lang="pt-BR" sz="2400" dirty="0">
                <a:solidFill>
                  <a:srgbClr val="253A44"/>
                </a:solidFill>
                <a:latin typeface="Source Serif Pro" panose="02040603050405020204" pitchFamily="18" charset="0"/>
              </a:rPr>
              <a:t> </a:t>
            </a:r>
            <a:r>
              <a:rPr lang="pt-BR" sz="2400" dirty="0" err="1">
                <a:solidFill>
                  <a:srgbClr val="8795A2"/>
                </a:solidFill>
                <a:latin typeface="Roboto mono"/>
              </a:rPr>
              <a:t>form</a:t>
            </a:r>
            <a:r>
              <a:rPr lang="pt-BR" sz="2400" dirty="0">
                <a:solidFill>
                  <a:srgbClr val="253A44"/>
                </a:solidFill>
                <a:latin typeface="Source Serif Pro" panose="02040603050405020204" pitchFamily="18" charset="0"/>
              </a:rPr>
              <a:t> para delimitar a área na qual se encontram os campos a serem preenchidos pelo usuário.</a:t>
            </a:r>
            <a:endParaRPr lang="pt-BR" sz="2400" b="0" i="0" dirty="0">
              <a:solidFill>
                <a:srgbClr val="253A44"/>
              </a:solidFill>
              <a:effectLst/>
              <a:latin typeface="Source Serif Pro" panose="02040603050405020204" pitchFamily="18" charset="0"/>
            </a:endParaRPr>
          </a:p>
        </p:txBody>
      </p:sp>
      <p:pic>
        <p:nvPicPr>
          <p:cNvPr id="5" name="Imagem 4">
            <a:extLst>
              <a:ext uri="{FF2B5EF4-FFF2-40B4-BE49-F238E27FC236}">
                <a16:creationId xmlns:a16="http://schemas.microsoft.com/office/drawing/2014/main" xmlns="" id="{F90DAD14-BABB-4637-BB1B-66394EB04865}"/>
              </a:ext>
            </a:extLst>
          </p:cNvPr>
          <p:cNvPicPr>
            <a:picLocks noChangeAspect="1"/>
          </p:cNvPicPr>
          <p:nvPr/>
        </p:nvPicPr>
        <p:blipFill>
          <a:blip r:embed="rId2"/>
          <a:stretch>
            <a:fillRect/>
          </a:stretch>
        </p:blipFill>
        <p:spPr>
          <a:xfrm>
            <a:off x="0" y="2909192"/>
            <a:ext cx="8371611" cy="3472557"/>
          </a:xfrm>
          <a:prstGeom prst="rect">
            <a:avLst/>
          </a:prstGeom>
        </p:spPr>
      </p:pic>
      <p:pic>
        <p:nvPicPr>
          <p:cNvPr id="6146" name="Picture 2" descr="HTML básico - códigos HTML">
            <a:extLst>
              <a:ext uri="{FF2B5EF4-FFF2-40B4-BE49-F238E27FC236}">
                <a16:creationId xmlns:a16="http://schemas.microsoft.com/office/drawing/2014/main" xmlns="" id="{ED68C192-5310-442D-839F-5B9734888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425" y="3328386"/>
            <a:ext cx="2647950" cy="265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069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2417F61-F447-4BB7-970E-EDEFA8E9B94D}"/>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xmlns="" id="{04B949D5-01DE-434A-A894-D4B0742F1BA6}"/>
              </a:ext>
            </a:extLst>
          </p:cNvPr>
          <p:cNvSpPr>
            <a:spLocks noGrp="1"/>
          </p:cNvSpPr>
          <p:nvPr>
            <p:ph idx="1"/>
          </p:nvPr>
        </p:nvSpPr>
        <p:spPr/>
        <p:txBody>
          <a:bodyPr/>
          <a:lstStyle/>
          <a:p>
            <a:endParaRPr lang="pt-BR"/>
          </a:p>
        </p:txBody>
      </p:sp>
      <p:pic>
        <p:nvPicPr>
          <p:cNvPr id="7172" name="Picture 4" descr="Resultado de imagem para html + css meme&quot;">
            <a:extLst>
              <a:ext uri="{FF2B5EF4-FFF2-40B4-BE49-F238E27FC236}">
                <a16:creationId xmlns:a16="http://schemas.microsoft.com/office/drawing/2014/main" xmlns="" id="{7E1AB2F6-AC84-4726-B6F9-EC35776B5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283718"/>
            <a:ext cx="10058400" cy="608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Por que o CSS foi criado</a:t>
            </a:r>
            <a:r>
              <a:rPr lang="pt-BR" dirty="0" smtClean="0"/>
              <a:t>?</a:t>
            </a:r>
            <a:endParaRPr lang="en-US" dirty="0"/>
          </a:p>
        </p:txBody>
      </p:sp>
      <p:sp>
        <p:nvSpPr>
          <p:cNvPr id="3" name="Espaço Reservado para Conteúdo 2"/>
          <p:cNvSpPr>
            <a:spLocks noGrp="1"/>
          </p:cNvSpPr>
          <p:nvPr>
            <p:ph idx="1"/>
          </p:nvPr>
        </p:nvSpPr>
        <p:spPr>
          <a:xfrm>
            <a:off x="98474" y="1889291"/>
            <a:ext cx="11128248" cy="4546678"/>
          </a:xfrm>
        </p:spPr>
        <p:txBody>
          <a:bodyPr>
            <a:normAutofit/>
          </a:bodyPr>
          <a:lstStyle/>
          <a:p>
            <a:pPr algn="just"/>
            <a:r>
              <a:rPr lang="pt-BR" dirty="0"/>
              <a:t>Com a evolução dos recursos de programação, as tecnologias estavam adotando cada vez mais estilos e variações para deixá-las mais elegantes e atrativas para os usuários. Com isto, linguagens de marcação simples como o HTML, que era destinada para apresentar os conteúdos, também precisaram ser aprimoradas</a:t>
            </a:r>
            <a:r>
              <a:rPr lang="pt-BR" dirty="0" smtClean="0"/>
              <a:t>.</a:t>
            </a:r>
          </a:p>
          <a:p>
            <a:pPr algn="just"/>
            <a:r>
              <a:rPr lang="pt-BR" dirty="0"/>
              <a:t>Foram criadas novas </a:t>
            </a:r>
            <a:r>
              <a:rPr lang="pt-BR" dirty="0" err="1"/>
              <a:t>tags</a:t>
            </a:r>
            <a:r>
              <a:rPr lang="pt-BR" dirty="0"/>
              <a:t> e atributos de estilo para o HTML e em resumo, ele passou a exercer tanto a função de estruturar o conteúdo quanto de apresentá-lo para o usuário final. Entretanto, isto começou a trazer um problema para os desenvolvedores, pois não havia uma forma de definir, por exemplo, um padrão para todos os cabeçalhos ou conteúdos em diversas páginas. Ou seja, as alterações teriam que ser feitas manualmente, uma a uma</a:t>
            </a:r>
            <a:r>
              <a:rPr lang="pt-BR" dirty="0" smtClean="0"/>
              <a:t>.</a:t>
            </a:r>
          </a:p>
          <a:p>
            <a:pPr algn="just"/>
            <a:r>
              <a:rPr lang="pt-BR" dirty="0"/>
              <a:t>A partir destas complicações, nasceu o CSS. Primariamente, foi desenvolvido para habilitar a separação do conteúdo e formato de um documento (na linguagem de formatação utilizada) de sua apresentação, incluindo elementos como cores, formatos de fontes e layout. Esta separação proporcionou uma maior flexibilidade e controle na especificação de como as características serão exibidas, permitiu um compartilhamento de formato e reduziu a repetição no conteúdo estrutural de um documento.</a:t>
            </a:r>
            <a:endParaRPr lang="en-US" dirty="0"/>
          </a:p>
        </p:txBody>
      </p:sp>
    </p:spTree>
    <p:extLst>
      <p:ext uri="{BB962C8B-B14F-4D97-AF65-F5344CB8AC3E}">
        <p14:creationId xmlns:p14="http://schemas.microsoft.com/office/powerpoint/2010/main" val="385443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0" y="0"/>
            <a:ext cx="10058400" cy="1609344"/>
          </a:xfrm>
        </p:spPr>
        <p:txBody>
          <a:bodyPr/>
          <a:lstStyle/>
          <a:p>
            <a:r>
              <a:rPr lang="en-US" b="1" dirty="0">
                <a:hlinkClick r:id="rId2" tooltip="Curso"/>
              </a:rPr>
              <a:t>O que é CSS?</a:t>
            </a:r>
            <a:endParaRPr lang="en-US" dirty="0"/>
          </a:p>
        </p:txBody>
      </p:sp>
      <p:sp>
        <p:nvSpPr>
          <p:cNvPr id="3" name="Espaço Reservado para Conteúdo 2"/>
          <p:cNvSpPr>
            <a:spLocks noGrp="1"/>
          </p:cNvSpPr>
          <p:nvPr>
            <p:ph idx="1"/>
          </p:nvPr>
        </p:nvSpPr>
        <p:spPr>
          <a:xfrm>
            <a:off x="104648" y="1207008"/>
            <a:ext cx="11951364" cy="4050792"/>
          </a:xfrm>
        </p:spPr>
        <p:txBody>
          <a:bodyPr>
            <a:normAutofit fontScale="92500" lnSpcReduction="20000"/>
          </a:bodyPr>
          <a:lstStyle/>
          <a:p>
            <a:pPr algn="just"/>
            <a:endParaRPr lang="pt-BR" sz="2400" dirty="0" smtClean="0"/>
          </a:p>
          <a:p>
            <a:pPr algn="just"/>
            <a:r>
              <a:rPr lang="pt-BR" sz="2400" dirty="0"/>
              <a:t>O </a:t>
            </a:r>
            <a:r>
              <a:rPr lang="pt-BR" sz="2400" dirty="0" smtClean="0"/>
              <a:t>CSS </a:t>
            </a:r>
            <a:r>
              <a:rPr lang="pt-BR" sz="2400" dirty="0"/>
              <a:t>é uma linguagem utilizada para definir a apresentação (aparência) de documentos que </a:t>
            </a:r>
            <a:r>
              <a:rPr lang="pt-BR" sz="2400" dirty="0" smtClean="0"/>
              <a:t>de linguagens </a:t>
            </a:r>
            <a:r>
              <a:rPr lang="pt-BR" sz="2400" dirty="0"/>
              <a:t>de marcação </a:t>
            </a:r>
            <a:r>
              <a:rPr lang="pt-BR" sz="2400" dirty="0" smtClean="0"/>
              <a:t>(</a:t>
            </a:r>
            <a:r>
              <a:rPr lang="pt-BR" sz="2400" smtClean="0"/>
              <a:t>HTML).</a:t>
            </a:r>
            <a:endParaRPr lang="pt-BR" sz="2400" dirty="0" smtClean="0"/>
          </a:p>
          <a:p>
            <a:pPr algn="just"/>
            <a:r>
              <a:rPr lang="pt-BR" sz="2400" dirty="0" smtClean="0"/>
              <a:t>Até </a:t>
            </a:r>
            <a:r>
              <a:rPr lang="pt-BR" sz="2400" dirty="0"/>
              <a:t>o momento, utilizamos os elementos HTML sem modificar a forma de exibição dos mesmos. A formatação padrão pode variar de navegador para navegador. Em geral, os navegadores tentam seguir as sugestões do W3C.</a:t>
            </a:r>
          </a:p>
          <a:p>
            <a:pPr algn="just"/>
            <a:r>
              <a:rPr lang="pt-BR" sz="2400" dirty="0"/>
              <a:t>Os elementos HTML possuem alguns atributos para formatarmos a sua aparência. Porém, além de serem limitados, o uso desses atributos estão caindo em desuso.</a:t>
            </a:r>
          </a:p>
          <a:p>
            <a:pPr algn="just"/>
            <a:r>
              <a:rPr lang="pt-BR" sz="2400" dirty="0"/>
              <a:t>Para alterarmos o aspecto visual dos elementos do HTML, o W3C recomenda que utilizemos o CSS (</a:t>
            </a:r>
            <a:r>
              <a:rPr lang="pt-BR" sz="2400" dirty="0" err="1"/>
              <a:t>Cascading</a:t>
            </a:r>
            <a:r>
              <a:rPr lang="pt-BR" sz="2400" dirty="0"/>
              <a:t> </a:t>
            </a:r>
            <a:r>
              <a:rPr lang="pt-BR" sz="2400" dirty="0" err="1"/>
              <a:t>Style</a:t>
            </a:r>
            <a:r>
              <a:rPr lang="pt-BR" sz="2400" dirty="0"/>
              <a:t> </a:t>
            </a:r>
            <a:r>
              <a:rPr lang="pt-BR" sz="2400" dirty="0" err="1"/>
              <a:t>Sheets</a:t>
            </a:r>
            <a:r>
              <a:rPr lang="pt-BR" sz="2400" dirty="0"/>
              <a:t> - Folhas de Estilo em Cascata).</a:t>
            </a:r>
          </a:p>
          <a:p>
            <a:pPr algn="just"/>
            <a:r>
              <a:rPr lang="pt-BR" sz="2400" dirty="0"/>
              <a:t>Atualmente o CSS encontra-se em sua terceira versão. Porém, nem todos os navegadores implementaram todos os novos recursos.</a:t>
            </a:r>
            <a:endParaRPr lang="en-US" sz="2400" dirty="0"/>
          </a:p>
        </p:txBody>
      </p:sp>
      <p:pic>
        <p:nvPicPr>
          <p:cNvPr id="5" name="Picture 4" descr="Resultado de imagem para html css javascript&quot;">
            <a:extLst>
              <a:ext uri="{FF2B5EF4-FFF2-40B4-BE49-F238E27FC236}">
                <a16:creationId xmlns:a16="http://schemas.microsoft.com/office/drawing/2014/main" xmlns="" id="{F60003D4-2A74-467D-ADE8-FED5EF5F9B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66" r="71193" b="7828"/>
          <a:stretch/>
        </p:blipFill>
        <p:spPr bwMode="auto">
          <a:xfrm>
            <a:off x="10987356" y="111838"/>
            <a:ext cx="1068656" cy="138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97E7B82-C446-46F3-B4AC-16E10B382669}"/>
              </a:ext>
            </a:extLst>
          </p:cNvPr>
          <p:cNvSpPr>
            <a:spLocks noGrp="1"/>
          </p:cNvSpPr>
          <p:nvPr>
            <p:ph type="title"/>
          </p:nvPr>
        </p:nvSpPr>
        <p:spPr>
          <a:xfrm>
            <a:off x="667657" y="484632"/>
            <a:ext cx="10460591" cy="1609344"/>
          </a:xfrm>
        </p:spPr>
        <p:txBody>
          <a:bodyPr/>
          <a:lstStyle/>
          <a:p>
            <a:r>
              <a:rPr lang="pt-BR" dirty="0"/>
              <a:t>Como aplica um CSS numa página HTML</a:t>
            </a:r>
          </a:p>
        </p:txBody>
      </p:sp>
      <p:sp>
        <p:nvSpPr>
          <p:cNvPr id="3" name="Espaço Reservado para Conteúdo 2">
            <a:extLst>
              <a:ext uri="{FF2B5EF4-FFF2-40B4-BE49-F238E27FC236}">
                <a16:creationId xmlns:a16="http://schemas.microsoft.com/office/drawing/2014/main" xmlns="" id="{33D3BA95-CD60-4C80-9270-525CD81CC703}"/>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3546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Função do </a:t>
            </a:r>
            <a:r>
              <a:rPr lang="pt-BR" dirty="0" err="1"/>
              <a:t>html</a:t>
            </a:r>
            <a:endParaRPr lang="en-US" dirty="0"/>
          </a:p>
        </p:txBody>
      </p:sp>
      <p:sp>
        <p:nvSpPr>
          <p:cNvPr id="3" name="Espaço Reservado para Conteúdo 2"/>
          <p:cNvSpPr>
            <a:spLocks noGrp="1"/>
          </p:cNvSpPr>
          <p:nvPr>
            <p:ph idx="1"/>
          </p:nvPr>
        </p:nvSpPr>
        <p:spPr>
          <a:xfrm>
            <a:off x="297688" y="1806448"/>
            <a:ext cx="11894312" cy="4050792"/>
          </a:xfrm>
        </p:spPr>
        <p:txBody>
          <a:bodyPr>
            <a:normAutofit/>
          </a:bodyPr>
          <a:lstStyle/>
          <a:p>
            <a:pPr algn="just"/>
            <a:r>
              <a:rPr lang="pt-BR" sz="2800" dirty="0"/>
              <a:t>A função do </a:t>
            </a:r>
            <a:r>
              <a:rPr lang="pt-BR" sz="2800" b="1" dirty="0"/>
              <a:t>HTML</a:t>
            </a:r>
            <a:r>
              <a:rPr lang="pt-BR" sz="2800" dirty="0"/>
              <a:t>  na programação web sofreu alterações ao longo dos anos e hoje deve-se utilizada unicamente para </a:t>
            </a:r>
            <a:r>
              <a:rPr lang="pt-BR" sz="2800" dirty="0">
                <a:solidFill>
                  <a:srgbClr val="FFC000"/>
                </a:solidFill>
              </a:rPr>
              <a:t>estruturar o conteúdo das páginas</a:t>
            </a:r>
            <a:r>
              <a:rPr lang="pt-BR" sz="2800" dirty="0"/>
              <a:t>. Ou seja, não cabe a ela definir </a:t>
            </a:r>
            <a:r>
              <a:rPr lang="pt-BR" sz="2800" dirty="0">
                <a:solidFill>
                  <a:srgbClr val="00B0F0"/>
                </a:solidFill>
              </a:rPr>
              <a:t>características visuais</a:t>
            </a:r>
            <a:r>
              <a:rPr lang="pt-BR" sz="2800" dirty="0"/>
              <a:t> ou </a:t>
            </a:r>
            <a:r>
              <a:rPr lang="pt-BR" sz="2800" dirty="0">
                <a:solidFill>
                  <a:srgbClr val="FFFF00"/>
                </a:solidFill>
              </a:rPr>
              <a:t>comportamentos</a:t>
            </a:r>
            <a:r>
              <a:rPr lang="pt-BR" sz="2800" dirty="0"/>
              <a:t>, para isso deve ser feito usando </a:t>
            </a:r>
            <a:r>
              <a:rPr lang="pt-BR" sz="2800" dirty="0">
                <a:solidFill>
                  <a:srgbClr val="00B0F0"/>
                </a:solidFill>
              </a:rPr>
              <a:t>CSS</a:t>
            </a:r>
            <a:r>
              <a:rPr lang="pt-BR" sz="2800" dirty="0"/>
              <a:t> e </a:t>
            </a:r>
            <a:r>
              <a:rPr lang="pt-BR" sz="2800" dirty="0" err="1">
                <a:solidFill>
                  <a:srgbClr val="FFFF00"/>
                </a:solidFill>
              </a:rPr>
              <a:t>JavaScript</a:t>
            </a:r>
            <a:endParaRPr lang="en-US" sz="2800" dirty="0">
              <a:solidFill>
                <a:srgbClr val="FFFF00"/>
              </a:solidFill>
            </a:endParaRPr>
          </a:p>
        </p:txBody>
      </p:sp>
      <p:pic>
        <p:nvPicPr>
          <p:cNvPr id="2052" name="Picture 4" descr="Resultado de imagem para html css javascrip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548" y="36758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26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1000" fill="hold"/>
                                        <p:tgtEl>
                                          <p:spTgt spid="2052"/>
                                        </p:tgtEl>
                                        <p:attrNameLst>
                                          <p:attrName>ppt_w</p:attrName>
                                        </p:attrNameLst>
                                      </p:cBhvr>
                                      <p:tavLst>
                                        <p:tav tm="0">
                                          <p:val>
                                            <p:fltVal val="0"/>
                                          </p:val>
                                        </p:tav>
                                        <p:tav tm="100000">
                                          <p:val>
                                            <p:strVal val="#ppt_w"/>
                                          </p:val>
                                        </p:tav>
                                      </p:tavLst>
                                    </p:anim>
                                    <p:anim calcmode="lin" valueType="num">
                                      <p:cBhvr>
                                        <p:cTn id="8" dur="1000" fill="hold"/>
                                        <p:tgtEl>
                                          <p:spTgt spid="2052"/>
                                        </p:tgtEl>
                                        <p:attrNameLst>
                                          <p:attrName>ppt_h</p:attrName>
                                        </p:attrNameLst>
                                      </p:cBhvr>
                                      <p:tavLst>
                                        <p:tav tm="0">
                                          <p:val>
                                            <p:fltVal val="0"/>
                                          </p:val>
                                        </p:tav>
                                        <p:tav tm="100000">
                                          <p:val>
                                            <p:strVal val="#ppt_h"/>
                                          </p:val>
                                        </p:tav>
                                      </p:tavLst>
                                    </p:anim>
                                    <p:anim calcmode="lin" valueType="num">
                                      <p:cBhvr>
                                        <p:cTn id="9" dur="1000" fill="hold"/>
                                        <p:tgtEl>
                                          <p:spTgt spid="2052"/>
                                        </p:tgtEl>
                                        <p:attrNameLst>
                                          <p:attrName>style.rotation</p:attrName>
                                        </p:attrNameLst>
                                      </p:cBhvr>
                                      <p:tavLst>
                                        <p:tav tm="0">
                                          <p:val>
                                            <p:fltVal val="90"/>
                                          </p:val>
                                        </p:tav>
                                        <p:tav tm="100000">
                                          <p:val>
                                            <p:fltVal val="0"/>
                                          </p:val>
                                        </p:tav>
                                      </p:tavLst>
                                    </p:anim>
                                    <p:animEffect transition="in" filter="fade">
                                      <p:cBhvr>
                                        <p:cTn id="10"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22872" y="137477"/>
            <a:ext cx="6276975" cy="3209925"/>
          </a:xfrm>
          <a:prstGeom prst="rect">
            <a:avLst/>
          </a:prstGeom>
        </p:spPr>
      </p:pic>
      <p:pic>
        <p:nvPicPr>
          <p:cNvPr id="5" name="Imagem 4"/>
          <p:cNvPicPr>
            <a:picLocks noChangeAspect="1"/>
          </p:cNvPicPr>
          <p:nvPr/>
        </p:nvPicPr>
        <p:blipFill>
          <a:blip r:embed="rId3"/>
          <a:stretch>
            <a:fillRect/>
          </a:stretch>
        </p:blipFill>
        <p:spPr>
          <a:xfrm>
            <a:off x="4995227" y="3347402"/>
            <a:ext cx="7058025" cy="3409950"/>
          </a:xfrm>
          <a:prstGeom prst="rect">
            <a:avLst/>
          </a:prstGeom>
        </p:spPr>
      </p:pic>
      <p:sp>
        <p:nvSpPr>
          <p:cNvPr id="6" name="Retângulo 5"/>
          <p:cNvSpPr/>
          <p:nvPr/>
        </p:nvSpPr>
        <p:spPr>
          <a:xfrm>
            <a:off x="6583680" y="441236"/>
            <a:ext cx="5110480" cy="1754326"/>
          </a:xfrm>
          <a:prstGeom prst="rect">
            <a:avLst/>
          </a:prstGeom>
        </p:spPr>
        <p:txBody>
          <a:bodyPr wrap="square">
            <a:spAutoFit/>
          </a:bodyPr>
          <a:lstStyle/>
          <a:p>
            <a:pPr algn="just"/>
            <a:r>
              <a:rPr lang="pt-BR" b="1" dirty="0">
                <a:solidFill>
                  <a:srgbClr val="253A44"/>
                </a:solidFill>
                <a:latin typeface="Source Serif Pro"/>
              </a:rPr>
              <a:t>Como o objetivo do HTML não é definir aparência visual, não devemos ter no documento atributos como </a:t>
            </a:r>
            <a:r>
              <a:rPr lang="pt-BR" b="1" dirty="0" err="1">
                <a:solidFill>
                  <a:srgbClr val="253A44"/>
                </a:solidFill>
                <a:latin typeface="Source Serif Pro"/>
              </a:rPr>
              <a:t>bgcolor</a:t>
            </a:r>
            <a:r>
              <a:rPr lang="pt-BR" b="1" dirty="0">
                <a:solidFill>
                  <a:srgbClr val="253A44"/>
                </a:solidFill>
                <a:latin typeface="Source Serif Pro"/>
              </a:rPr>
              <a:t> ou </a:t>
            </a:r>
            <a:r>
              <a:rPr lang="pt-BR" b="1" dirty="0" err="1">
                <a:solidFill>
                  <a:srgbClr val="253A44"/>
                </a:solidFill>
                <a:latin typeface="Source Serif Pro"/>
              </a:rPr>
              <a:t>tags</a:t>
            </a:r>
            <a:r>
              <a:rPr lang="pt-BR" b="1" dirty="0">
                <a:solidFill>
                  <a:srgbClr val="253A44"/>
                </a:solidFill>
                <a:latin typeface="Source Serif Pro"/>
              </a:rPr>
              <a:t> como &lt;</a:t>
            </a:r>
            <a:r>
              <a:rPr lang="pt-BR" b="1" dirty="0" err="1">
                <a:solidFill>
                  <a:srgbClr val="253A44"/>
                </a:solidFill>
                <a:latin typeface="Source Serif Pro"/>
              </a:rPr>
              <a:t>font</a:t>
            </a:r>
            <a:r>
              <a:rPr lang="pt-BR" b="1" dirty="0">
                <a:solidFill>
                  <a:srgbClr val="253A44"/>
                </a:solidFill>
                <a:latin typeface="Source Serif Pro"/>
              </a:rPr>
              <a:t>&gt;. O trecho de código ao lado demonstra um documento com esses problemas:</a:t>
            </a:r>
            <a:endParaRPr lang="en-US" b="1" dirty="0"/>
          </a:p>
        </p:txBody>
      </p:sp>
      <p:sp>
        <p:nvSpPr>
          <p:cNvPr id="7" name="Retângulo 6"/>
          <p:cNvSpPr/>
          <p:nvPr/>
        </p:nvSpPr>
        <p:spPr>
          <a:xfrm>
            <a:off x="122872" y="4058196"/>
            <a:ext cx="4703128" cy="1477328"/>
          </a:xfrm>
          <a:prstGeom prst="rect">
            <a:avLst/>
          </a:prstGeom>
        </p:spPr>
        <p:txBody>
          <a:bodyPr wrap="square">
            <a:spAutoFit/>
          </a:bodyPr>
          <a:lstStyle/>
          <a:p>
            <a:pPr algn="just"/>
            <a:r>
              <a:rPr lang="pt-BR" dirty="0">
                <a:solidFill>
                  <a:srgbClr val="253A44"/>
                </a:solidFill>
                <a:latin typeface="Source Serif Pro"/>
              </a:rPr>
              <a:t>O correto, nesse caso, é ter no código HTML apenas a estrutura do documento, e toda formatação visual e implementação de comportamento serem feitas via CSS e </a:t>
            </a:r>
            <a:r>
              <a:rPr lang="pt-BR" dirty="0" err="1">
                <a:solidFill>
                  <a:srgbClr val="253A44"/>
                </a:solidFill>
                <a:latin typeface="Source Serif Pro"/>
              </a:rPr>
              <a:t>JavaScript</a:t>
            </a:r>
            <a:r>
              <a:rPr lang="pt-BR" dirty="0">
                <a:solidFill>
                  <a:srgbClr val="253A44"/>
                </a:solidFill>
                <a:latin typeface="Source Serif Pro"/>
              </a:rPr>
              <a:t>.</a:t>
            </a:r>
            <a:endParaRPr lang="en-US" dirty="0"/>
          </a:p>
        </p:txBody>
      </p:sp>
      <p:sp>
        <p:nvSpPr>
          <p:cNvPr id="8" name="Seta para baixo 7"/>
          <p:cNvSpPr/>
          <p:nvPr/>
        </p:nvSpPr>
        <p:spPr>
          <a:xfrm rot="5400000">
            <a:off x="7101840" y="2038082"/>
            <a:ext cx="558800" cy="873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eta para baixo 8"/>
          <p:cNvSpPr/>
          <p:nvPr/>
        </p:nvSpPr>
        <p:spPr>
          <a:xfrm rot="16200000">
            <a:off x="2279650" y="5098644"/>
            <a:ext cx="558800" cy="873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80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pPr algn="just"/>
            <a:r>
              <a:rPr lang="pt-BR" dirty="0"/>
              <a:t>Atualmente a </a:t>
            </a:r>
            <a:r>
              <a:rPr lang="pt-BR" b="1" dirty="0"/>
              <a:t>HTML</a:t>
            </a:r>
            <a:r>
              <a:rPr lang="pt-BR" dirty="0"/>
              <a:t> encontra-se na versão 5 e é padronizada pelo W3C (World </a:t>
            </a:r>
            <a:r>
              <a:rPr lang="pt-BR" dirty="0" err="1"/>
              <a:t>Wide</a:t>
            </a:r>
            <a:r>
              <a:rPr lang="pt-BR" dirty="0"/>
              <a:t> Web Consortium), uma organização internacional responsável por estabelecer padrões para a internet, como a linguagem XML, CSS e o SOAP.</a:t>
            </a:r>
            <a:endParaRPr lang="en-US" dirty="0"/>
          </a:p>
        </p:txBody>
      </p:sp>
      <p:pic>
        <p:nvPicPr>
          <p:cNvPr id="8" name="Imagem 7"/>
          <p:cNvPicPr>
            <a:picLocks noChangeAspect="1"/>
          </p:cNvPicPr>
          <p:nvPr/>
        </p:nvPicPr>
        <p:blipFill>
          <a:blip r:embed="rId2"/>
          <a:stretch>
            <a:fillRect/>
          </a:stretch>
        </p:blipFill>
        <p:spPr>
          <a:xfrm>
            <a:off x="0" y="0"/>
            <a:ext cx="12192000" cy="6858000"/>
          </a:xfrm>
          <a:prstGeom prst="rect">
            <a:avLst/>
          </a:prstGeom>
        </p:spPr>
      </p:pic>
      <p:sp>
        <p:nvSpPr>
          <p:cNvPr id="4" name="Retângulo 3"/>
          <p:cNvSpPr/>
          <p:nvPr/>
        </p:nvSpPr>
        <p:spPr>
          <a:xfrm>
            <a:off x="3902556" y="5631934"/>
            <a:ext cx="2395528" cy="369332"/>
          </a:xfrm>
          <a:prstGeom prst="rect">
            <a:avLst/>
          </a:prstGeom>
        </p:spPr>
        <p:txBody>
          <a:bodyPr wrap="none">
            <a:spAutoFit/>
          </a:bodyPr>
          <a:lstStyle/>
          <a:p>
            <a:r>
              <a:rPr lang="en-US">
                <a:hlinkClick r:id="rId3"/>
              </a:rPr>
              <a:t>https://www.w3.org/</a:t>
            </a:r>
            <a:endParaRPr lang="en-US" dirty="0"/>
          </a:p>
        </p:txBody>
      </p:sp>
      <p:sp>
        <p:nvSpPr>
          <p:cNvPr id="5" name="Retângulo 4"/>
          <p:cNvSpPr/>
          <p:nvPr/>
        </p:nvSpPr>
        <p:spPr>
          <a:xfrm>
            <a:off x="3377768" y="6014966"/>
            <a:ext cx="3851504" cy="369332"/>
          </a:xfrm>
          <a:prstGeom prst="rect">
            <a:avLst/>
          </a:prstGeom>
        </p:spPr>
        <p:txBody>
          <a:bodyPr wrap="none">
            <a:spAutoFit/>
          </a:bodyPr>
          <a:lstStyle/>
          <a:p>
            <a:r>
              <a:rPr lang="en-US" dirty="0">
                <a:hlinkClick r:id="rId4"/>
              </a:rPr>
              <a:t>https://www.w3schools.com/html/</a:t>
            </a:r>
            <a:endParaRPr lang="en-US" dirty="0"/>
          </a:p>
        </p:txBody>
      </p:sp>
      <p:sp>
        <p:nvSpPr>
          <p:cNvPr id="10" name="Retângulo 9"/>
          <p:cNvSpPr/>
          <p:nvPr/>
        </p:nvSpPr>
        <p:spPr>
          <a:xfrm>
            <a:off x="3386485" y="6384298"/>
            <a:ext cx="3427670" cy="369332"/>
          </a:xfrm>
          <a:prstGeom prst="rect">
            <a:avLst/>
          </a:prstGeom>
        </p:spPr>
        <p:txBody>
          <a:bodyPr wrap="none">
            <a:spAutoFit/>
          </a:bodyPr>
          <a:lstStyle/>
          <a:p>
            <a:r>
              <a:rPr lang="en-US" dirty="0">
                <a:hlinkClick r:id="rId5"/>
              </a:rPr>
              <a:t>https://html.spec.whatwg.org/</a:t>
            </a:r>
            <a:endParaRPr lang="en-US" dirty="0"/>
          </a:p>
        </p:txBody>
      </p:sp>
      <p:pic>
        <p:nvPicPr>
          <p:cNvPr id="6" name="Imagem 5"/>
          <p:cNvPicPr>
            <a:picLocks noChangeAspect="1"/>
          </p:cNvPicPr>
          <p:nvPr/>
        </p:nvPicPr>
        <p:blipFill>
          <a:blip r:embed="rId6"/>
          <a:stretch>
            <a:fillRect/>
          </a:stretch>
        </p:blipFill>
        <p:spPr>
          <a:xfrm>
            <a:off x="0" y="0"/>
            <a:ext cx="12192000" cy="6858000"/>
          </a:xfrm>
          <a:prstGeom prst="rect">
            <a:avLst/>
          </a:prstGeom>
        </p:spPr>
      </p:pic>
      <p:pic>
        <p:nvPicPr>
          <p:cNvPr id="9" name="Imagem 8"/>
          <p:cNvPicPr>
            <a:picLocks noChangeAspect="1"/>
          </p:cNvPicPr>
          <p:nvPr/>
        </p:nvPicPr>
        <p:blipFill>
          <a:blip r:embed="rId7"/>
          <a:stretch>
            <a:fillRect/>
          </a:stretch>
        </p:blipFill>
        <p:spPr>
          <a:xfrm>
            <a:off x="-59844" y="-104370"/>
            <a:ext cx="12192000" cy="6858000"/>
          </a:xfrm>
          <a:prstGeom prst="rect">
            <a:avLst/>
          </a:prstGeom>
        </p:spPr>
      </p:pic>
    </p:spTree>
    <p:extLst>
      <p:ext uri="{BB962C8B-B14F-4D97-AF65-F5344CB8AC3E}">
        <p14:creationId xmlns:p14="http://schemas.microsoft.com/office/powerpoint/2010/main" val="92578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128248" cy="1609344"/>
          </a:xfrm>
        </p:spPr>
        <p:txBody>
          <a:bodyPr>
            <a:normAutofit fontScale="90000"/>
          </a:bodyPr>
          <a:lstStyle/>
          <a:p>
            <a:r>
              <a:rPr lang="pt-BR" b="1" dirty="0"/>
              <a:t>Estrutura básica de uma página HTML</a:t>
            </a:r>
            <a:br>
              <a:rPr lang="pt-BR" b="1" dirty="0"/>
            </a:br>
            <a:endParaRPr lang="en-US" dirty="0"/>
          </a:p>
        </p:txBody>
      </p:sp>
      <p:pic>
        <p:nvPicPr>
          <p:cNvPr id="5" name="Imagem 4"/>
          <p:cNvPicPr>
            <a:picLocks noChangeAspect="1"/>
          </p:cNvPicPr>
          <p:nvPr/>
        </p:nvPicPr>
        <p:blipFill>
          <a:blip r:embed="rId2"/>
          <a:stretch>
            <a:fillRect/>
          </a:stretch>
        </p:blipFill>
        <p:spPr>
          <a:xfrm>
            <a:off x="93027" y="893826"/>
            <a:ext cx="6927533" cy="5768232"/>
          </a:xfrm>
          <a:prstGeom prst="rect">
            <a:avLst/>
          </a:prstGeom>
        </p:spPr>
      </p:pic>
      <p:sp>
        <p:nvSpPr>
          <p:cNvPr id="6" name="Retângulo 5"/>
          <p:cNvSpPr/>
          <p:nvPr/>
        </p:nvSpPr>
        <p:spPr>
          <a:xfrm>
            <a:off x="7113587" y="983456"/>
            <a:ext cx="4551680" cy="5078313"/>
          </a:xfrm>
          <a:prstGeom prst="rect">
            <a:avLst/>
          </a:prstGeom>
        </p:spPr>
        <p:txBody>
          <a:bodyPr wrap="square">
            <a:spAutoFit/>
          </a:bodyPr>
          <a:lstStyle/>
          <a:p>
            <a:pPr algn="just"/>
            <a:r>
              <a:rPr lang="en-US" b="1" dirty="0" err="1"/>
              <a:t>Linha</a:t>
            </a:r>
            <a:r>
              <a:rPr lang="en-US" b="1" dirty="0"/>
              <a:t> 1</a:t>
            </a:r>
            <a:r>
              <a:rPr lang="en-US" dirty="0"/>
              <a:t>: </a:t>
            </a:r>
            <a:r>
              <a:rPr lang="pt-BR" dirty="0">
                <a:solidFill>
                  <a:srgbClr val="FF0000"/>
                </a:solidFill>
                <a:latin typeface="Roboto mono"/>
              </a:rPr>
              <a:t>DOCTYPE</a:t>
            </a:r>
            <a:r>
              <a:rPr lang="pt-BR" dirty="0">
                <a:solidFill>
                  <a:srgbClr val="253A44"/>
                </a:solidFill>
                <a:latin typeface="Source Serif Pro"/>
              </a:rPr>
              <a:t> deve ser sempre a primeira a aparecer em uma página HTML para indicar ao browser qual versão da linguagem usada. Vamos trabalhar com a HTML 5;</a:t>
            </a:r>
          </a:p>
          <a:p>
            <a:pPr algn="just"/>
            <a:r>
              <a:rPr lang="pt-BR" b="1" dirty="0"/>
              <a:t>Linhas 2</a:t>
            </a:r>
            <a:r>
              <a:rPr lang="pt-BR" dirty="0"/>
              <a:t> e </a:t>
            </a:r>
            <a:r>
              <a:rPr lang="pt-BR" b="1" dirty="0"/>
              <a:t>10</a:t>
            </a:r>
            <a:r>
              <a:rPr lang="pt-BR" dirty="0"/>
              <a:t>: </a:t>
            </a:r>
            <a:r>
              <a:rPr lang="pt-BR" dirty="0">
                <a:solidFill>
                  <a:srgbClr val="253A44"/>
                </a:solidFill>
                <a:latin typeface="Source Serif Pro"/>
              </a:rPr>
              <a:t>abertura e fechamento da </a:t>
            </a:r>
            <a:r>
              <a:rPr lang="pt-BR" dirty="0" err="1">
                <a:solidFill>
                  <a:srgbClr val="253A44"/>
                </a:solidFill>
                <a:latin typeface="Source Serif Pro"/>
              </a:rPr>
              <a:t>tag</a:t>
            </a:r>
            <a:r>
              <a:rPr lang="pt-BR" dirty="0">
                <a:solidFill>
                  <a:srgbClr val="253A44"/>
                </a:solidFill>
                <a:latin typeface="Source Serif Pro"/>
              </a:rPr>
              <a:t> </a:t>
            </a:r>
            <a:r>
              <a:rPr lang="pt-BR" dirty="0" err="1">
                <a:solidFill>
                  <a:srgbClr val="FF0000"/>
                </a:solidFill>
                <a:latin typeface="Source Serif Pro"/>
              </a:rPr>
              <a:t>html</a:t>
            </a:r>
            <a:r>
              <a:rPr lang="pt-BR" dirty="0">
                <a:solidFill>
                  <a:srgbClr val="253A44"/>
                </a:solidFill>
                <a:latin typeface="Source Serif Pro"/>
              </a:rPr>
              <a:t>, que delimita o documento. Sendo assim, todas as demais </a:t>
            </a:r>
            <a:r>
              <a:rPr lang="pt-BR" dirty="0" err="1">
                <a:solidFill>
                  <a:srgbClr val="253A44"/>
                </a:solidFill>
                <a:latin typeface="Source Serif Pro"/>
              </a:rPr>
              <a:t>tags</a:t>
            </a:r>
            <a:r>
              <a:rPr lang="pt-BR" dirty="0">
                <a:solidFill>
                  <a:srgbClr val="253A44"/>
                </a:solidFill>
                <a:latin typeface="Source Serif Pro"/>
              </a:rPr>
              <a:t> da página devem estar nesse espaço;</a:t>
            </a:r>
          </a:p>
          <a:p>
            <a:pPr algn="just"/>
            <a:r>
              <a:rPr lang="pt-BR" b="1" dirty="0"/>
              <a:t>Linhas 3</a:t>
            </a:r>
            <a:r>
              <a:rPr lang="pt-BR" dirty="0"/>
              <a:t> e </a:t>
            </a:r>
            <a:r>
              <a:rPr lang="pt-BR" b="1" dirty="0"/>
              <a:t>6</a:t>
            </a:r>
            <a:r>
              <a:rPr lang="pt-BR" dirty="0"/>
              <a:t>: </a:t>
            </a:r>
            <a:r>
              <a:rPr lang="pt-BR" dirty="0">
                <a:solidFill>
                  <a:srgbClr val="253A44"/>
                </a:solidFill>
                <a:latin typeface="Source Serif Pro"/>
              </a:rPr>
              <a:t>abertura e fechamento da </a:t>
            </a:r>
            <a:r>
              <a:rPr lang="pt-BR" dirty="0" err="1">
                <a:solidFill>
                  <a:srgbClr val="253A44"/>
                </a:solidFill>
                <a:latin typeface="Source Serif Pro"/>
              </a:rPr>
              <a:t>tag</a:t>
            </a:r>
            <a:r>
              <a:rPr lang="pt-BR" dirty="0">
                <a:solidFill>
                  <a:srgbClr val="253A44"/>
                </a:solidFill>
                <a:latin typeface="Source Serif Pro"/>
              </a:rPr>
              <a:t> </a:t>
            </a:r>
            <a:r>
              <a:rPr lang="pt-BR" dirty="0" err="1">
                <a:solidFill>
                  <a:srgbClr val="FF0000"/>
                </a:solidFill>
                <a:latin typeface="Source Serif Pro"/>
              </a:rPr>
              <a:t>head</a:t>
            </a:r>
            <a:r>
              <a:rPr lang="pt-BR" dirty="0">
                <a:solidFill>
                  <a:srgbClr val="253A44"/>
                </a:solidFill>
                <a:latin typeface="Source Serif Pro"/>
              </a:rPr>
              <a:t>, que define o cabeçalho do documento. O conteúdo nesse espaço não é visível no browser, mas contém instruções sobre seu conteúdo e comportamento. Dentro dessa </a:t>
            </a:r>
            <a:r>
              <a:rPr lang="pt-BR" dirty="0" err="1">
                <a:solidFill>
                  <a:srgbClr val="253A44"/>
                </a:solidFill>
                <a:latin typeface="Source Serif Pro"/>
              </a:rPr>
              <a:t>tag</a:t>
            </a:r>
            <a:r>
              <a:rPr lang="pt-BR" dirty="0">
                <a:solidFill>
                  <a:srgbClr val="253A44"/>
                </a:solidFill>
                <a:latin typeface="Source Serif Pro"/>
              </a:rPr>
              <a:t>, por exemplo, podem ser inseridas folhas de estilo e scripts;</a:t>
            </a:r>
          </a:p>
          <a:p>
            <a:pPr algn="just"/>
            <a:endParaRPr lang="en-US" dirty="0">
              <a:solidFill>
                <a:srgbClr val="253A44"/>
              </a:solidFill>
              <a:latin typeface="Source Serif Pro"/>
            </a:endParaRPr>
          </a:p>
        </p:txBody>
      </p:sp>
      <p:sp>
        <p:nvSpPr>
          <p:cNvPr id="7" name="Retângulo 6"/>
          <p:cNvSpPr/>
          <p:nvPr/>
        </p:nvSpPr>
        <p:spPr>
          <a:xfrm>
            <a:off x="7113587" y="983456"/>
            <a:ext cx="4551680" cy="5632311"/>
          </a:xfrm>
          <a:prstGeom prst="rect">
            <a:avLst/>
          </a:prstGeom>
        </p:spPr>
        <p:txBody>
          <a:bodyPr wrap="square">
            <a:spAutoFit/>
          </a:bodyPr>
          <a:lstStyle/>
          <a:p>
            <a:pPr algn="just"/>
            <a:r>
              <a:rPr lang="pt-BR" b="1" dirty="0"/>
              <a:t>Linha 4</a:t>
            </a:r>
            <a:r>
              <a:rPr lang="pt-BR" dirty="0"/>
              <a:t>: </a:t>
            </a:r>
            <a:r>
              <a:rPr lang="pt-BR" dirty="0">
                <a:solidFill>
                  <a:srgbClr val="253A44"/>
                </a:solidFill>
                <a:latin typeface="Source Serif Pro"/>
              </a:rPr>
              <a:t>a </a:t>
            </a:r>
            <a:r>
              <a:rPr lang="pt-BR" dirty="0" err="1">
                <a:solidFill>
                  <a:srgbClr val="253A44"/>
                </a:solidFill>
                <a:latin typeface="Source Serif Pro"/>
              </a:rPr>
              <a:t>tag</a:t>
            </a:r>
            <a:r>
              <a:rPr lang="pt-BR" dirty="0">
                <a:solidFill>
                  <a:srgbClr val="253A44"/>
                </a:solidFill>
                <a:latin typeface="Source Serif Pro"/>
              </a:rPr>
              <a:t> </a:t>
            </a:r>
            <a:r>
              <a:rPr lang="pt-BR" dirty="0">
                <a:solidFill>
                  <a:srgbClr val="FF0000"/>
                </a:solidFill>
                <a:latin typeface="Source Serif Pro"/>
              </a:rPr>
              <a:t>meta</a:t>
            </a:r>
            <a:r>
              <a:rPr lang="pt-BR" dirty="0">
                <a:solidFill>
                  <a:srgbClr val="253A44"/>
                </a:solidFill>
                <a:latin typeface="Source Serif Pro"/>
              </a:rPr>
              <a:t>, nesse caso, especifica qual conjunto de caracteres (</a:t>
            </a:r>
            <a:r>
              <a:rPr lang="pt-BR" dirty="0" err="1">
                <a:solidFill>
                  <a:srgbClr val="253A44"/>
                </a:solidFill>
                <a:latin typeface="Source Serif Pro"/>
              </a:rPr>
              <a:t>character</a:t>
            </a:r>
            <a:r>
              <a:rPr lang="pt-BR" dirty="0">
                <a:solidFill>
                  <a:srgbClr val="253A44"/>
                </a:solidFill>
                <a:latin typeface="Source Serif Pro"/>
              </a:rPr>
              <a:t> set ou </a:t>
            </a:r>
            <a:r>
              <a:rPr lang="pt-BR" dirty="0" err="1">
                <a:solidFill>
                  <a:srgbClr val="253A44"/>
                </a:solidFill>
                <a:latin typeface="Source Serif Pro"/>
              </a:rPr>
              <a:t>charset</a:t>
            </a:r>
            <a:r>
              <a:rPr lang="pt-BR" dirty="0">
                <a:solidFill>
                  <a:srgbClr val="253A44"/>
                </a:solidFill>
                <a:latin typeface="Source Serif Pro"/>
              </a:rPr>
              <a:t>) será usado para </a:t>
            </a:r>
            <a:r>
              <a:rPr lang="pt-BR" dirty="0" err="1">
                <a:solidFill>
                  <a:srgbClr val="253A44"/>
                </a:solidFill>
                <a:latin typeface="Source Serif Pro"/>
              </a:rPr>
              <a:t>renderizar</a:t>
            </a:r>
            <a:r>
              <a:rPr lang="pt-BR" dirty="0">
                <a:solidFill>
                  <a:srgbClr val="253A44"/>
                </a:solidFill>
                <a:latin typeface="Source Serif Pro"/>
              </a:rPr>
              <a:t> o texto da página. O UTF-8 contém todos os caracteres dos padrões Unicode e ASCII, sendo, portanto, o mais utilizado em páginas web. </a:t>
            </a:r>
          </a:p>
          <a:p>
            <a:pPr algn="just"/>
            <a:r>
              <a:rPr lang="pt-BR" b="1" dirty="0"/>
              <a:t>Linha 5</a:t>
            </a:r>
            <a:r>
              <a:rPr lang="pt-BR" dirty="0"/>
              <a:t>: </a:t>
            </a:r>
            <a:r>
              <a:rPr lang="pt-BR" dirty="0">
                <a:solidFill>
                  <a:srgbClr val="253A44"/>
                </a:solidFill>
                <a:latin typeface="Source Serif Pro"/>
              </a:rPr>
              <a:t>a </a:t>
            </a:r>
            <a:r>
              <a:rPr lang="pt-BR" dirty="0" err="1">
                <a:solidFill>
                  <a:srgbClr val="253A44"/>
                </a:solidFill>
                <a:latin typeface="Source Serif Pro"/>
              </a:rPr>
              <a:t>tag</a:t>
            </a:r>
            <a:r>
              <a:rPr lang="pt-BR" dirty="0">
                <a:solidFill>
                  <a:srgbClr val="253A44"/>
                </a:solidFill>
                <a:latin typeface="Source Serif Pro"/>
              </a:rPr>
              <a:t> </a:t>
            </a:r>
            <a:r>
              <a:rPr lang="pt-BR" dirty="0" err="1">
                <a:solidFill>
                  <a:srgbClr val="FF0000"/>
                </a:solidFill>
                <a:latin typeface="Source Serif Pro"/>
              </a:rPr>
              <a:t>title</a:t>
            </a:r>
            <a:r>
              <a:rPr lang="pt-BR" dirty="0">
                <a:solidFill>
                  <a:srgbClr val="253A44"/>
                </a:solidFill>
                <a:latin typeface="Source Serif Pro"/>
              </a:rPr>
              <a:t> define o título da página, aquele que aparece na janela/aba do navegador;</a:t>
            </a:r>
          </a:p>
          <a:p>
            <a:pPr algn="just"/>
            <a:r>
              <a:rPr lang="pt-BR" b="1" dirty="0"/>
              <a:t>Linhas 7</a:t>
            </a:r>
            <a:r>
              <a:rPr lang="pt-BR" dirty="0"/>
              <a:t> e </a:t>
            </a:r>
            <a:r>
              <a:rPr lang="pt-BR" b="1" dirty="0"/>
              <a:t>9</a:t>
            </a:r>
            <a:r>
              <a:rPr lang="pt-BR" dirty="0"/>
              <a:t>: </a:t>
            </a:r>
            <a:r>
              <a:rPr lang="pt-BR" dirty="0">
                <a:solidFill>
                  <a:srgbClr val="253A44"/>
                </a:solidFill>
                <a:latin typeface="Source Serif Pro"/>
              </a:rPr>
              <a:t>abertura e fechamento da </a:t>
            </a:r>
            <a:r>
              <a:rPr lang="pt-BR" dirty="0" err="1">
                <a:solidFill>
                  <a:srgbClr val="253A44"/>
                </a:solidFill>
                <a:latin typeface="Source Serif Pro"/>
              </a:rPr>
              <a:t>tag</a:t>
            </a:r>
            <a:r>
              <a:rPr lang="pt-BR" dirty="0">
                <a:solidFill>
                  <a:srgbClr val="253A44"/>
                </a:solidFill>
                <a:latin typeface="Source Serif Pro"/>
              </a:rPr>
              <a:t> </a:t>
            </a:r>
            <a:r>
              <a:rPr lang="pt-BR" dirty="0" err="1">
                <a:solidFill>
                  <a:srgbClr val="FF0000"/>
                </a:solidFill>
                <a:latin typeface="Source Serif Pro"/>
              </a:rPr>
              <a:t>body</a:t>
            </a:r>
            <a:r>
              <a:rPr lang="pt-BR" dirty="0">
                <a:solidFill>
                  <a:srgbClr val="253A44"/>
                </a:solidFill>
                <a:latin typeface="Source Serif Pro"/>
              </a:rPr>
              <a:t>, marcando o espaço no qual deve estar contido o conteúdo visual da página. As demais </a:t>
            </a:r>
            <a:r>
              <a:rPr lang="pt-BR" dirty="0" err="1">
                <a:solidFill>
                  <a:srgbClr val="253A44"/>
                </a:solidFill>
                <a:latin typeface="Source Serif Pro"/>
              </a:rPr>
              <a:t>tags</a:t>
            </a:r>
            <a:r>
              <a:rPr lang="pt-BR" dirty="0">
                <a:solidFill>
                  <a:srgbClr val="253A44"/>
                </a:solidFill>
                <a:latin typeface="Source Serif Pro"/>
              </a:rPr>
              <a:t> que representam algo visual devem ser adicionadas nesse intervalo;</a:t>
            </a:r>
          </a:p>
          <a:p>
            <a:pPr algn="just"/>
            <a:r>
              <a:rPr lang="pt-BR" b="1" dirty="0"/>
              <a:t>Linha 8</a:t>
            </a:r>
            <a:r>
              <a:rPr lang="pt-BR" dirty="0"/>
              <a:t>: </a:t>
            </a:r>
            <a:r>
              <a:rPr lang="pt-BR" dirty="0">
                <a:solidFill>
                  <a:srgbClr val="253A44"/>
                </a:solidFill>
                <a:latin typeface="Source Serif Pro"/>
              </a:rPr>
              <a:t>nessa linha podemos observar a sintaxe para adição de comentários em HTML. Esse trecho não é </a:t>
            </a:r>
            <a:r>
              <a:rPr lang="pt-BR" dirty="0" err="1">
                <a:solidFill>
                  <a:srgbClr val="253A44"/>
                </a:solidFill>
                <a:latin typeface="Source Serif Pro"/>
              </a:rPr>
              <a:t>renderizado</a:t>
            </a:r>
            <a:r>
              <a:rPr lang="pt-BR" dirty="0">
                <a:solidFill>
                  <a:srgbClr val="253A44"/>
                </a:solidFill>
                <a:latin typeface="Source Serif Pro"/>
              </a:rPr>
              <a:t> pelo browser.</a:t>
            </a:r>
            <a:endParaRPr lang="en-US" dirty="0">
              <a:solidFill>
                <a:srgbClr val="253A44"/>
              </a:solidFill>
              <a:latin typeface="Source Serif Pro"/>
            </a:endParaRPr>
          </a:p>
        </p:txBody>
      </p:sp>
      <p:sp>
        <p:nvSpPr>
          <p:cNvPr id="8" name="Retângulo 7"/>
          <p:cNvSpPr/>
          <p:nvPr/>
        </p:nvSpPr>
        <p:spPr>
          <a:xfrm>
            <a:off x="7113587" y="983455"/>
            <a:ext cx="4551680" cy="5632311"/>
          </a:xfrm>
          <a:prstGeom prst="rect">
            <a:avLst/>
          </a:prstGeom>
        </p:spPr>
        <p:txBody>
          <a:bodyPr wrap="square">
            <a:spAutoFit/>
          </a:bodyPr>
          <a:lstStyle/>
          <a:p>
            <a:pPr algn="just"/>
            <a:r>
              <a:rPr lang="pt-BR" dirty="0"/>
              <a:t>Um documento </a:t>
            </a:r>
            <a:r>
              <a:rPr lang="pt-BR" dirty="0">
                <a:solidFill>
                  <a:srgbClr val="FF0000"/>
                </a:solidFill>
              </a:rPr>
              <a:t>HTML</a:t>
            </a:r>
            <a:r>
              <a:rPr lang="pt-BR" dirty="0"/>
              <a:t> é composto por </a:t>
            </a:r>
            <a:r>
              <a:rPr lang="pt-BR" dirty="0" err="1">
                <a:solidFill>
                  <a:srgbClr val="FF0000"/>
                </a:solidFill>
              </a:rPr>
              <a:t>tags</a:t>
            </a:r>
            <a:r>
              <a:rPr lang="pt-BR" dirty="0"/>
              <a:t>, as quais possuem um nome e aparecem entre os sinais </a:t>
            </a:r>
            <a:r>
              <a:rPr lang="pt-BR" dirty="0">
                <a:solidFill>
                  <a:srgbClr val="FF0000"/>
                </a:solidFill>
              </a:rPr>
              <a:t>&lt;</a:t>
            </a:r>
            <a:r>
              <a:rPr lang="pt-BR" dirty="0"/>
              <a:t> e </a:t>
            </a:r>
            <a:r>
              <a:rPr lang="pt-BR" dirty="0">
                <a:solidFill>
                  <a:srgbClr val="FF0000"/>
                </a:solidFill>
              </a:rPr>
              <a:t>&gt;</a:t>
            </a:r>
            <a:r>
              <a:rPr lang="pt-BR" dirty="0"/>
              <a:t>, como vimos , por exemplo, em &lt;</a:t>
            </a:r>
            <a:r>
              <a:rPr lang="pt-BR" dirty="0" err="1"/>
              <a:t>html</a:t>
            </a:r>
            <a:r>
              <a:rPr lang="pt-BR" dirty="0"/>
              <a:t>&gt; e &lt;</a:t>
            </a:r>
            <a:r>
              <a:rPr lang="pt-BR" dirty="0" err="1"/>
              <a:t>head</a:t>
            </a:r>
            <a:r>
              <a:rPr lang="pt-BR" dirty="0"/>
              <a:t>&gt;. No exemplo também vimos que algumas </a:t>
            </a:r>
            <a:r>
              <a:rPr lang="pt-BR" dirty="0" err="1"/>
              <a:t>tags</a:t>
            </a:r>
            <a:r>
              <a:rPr lang="pt-BR" dirty="0"/>
              <a:t> precisam ser abertas e fechadas, como em &lt;</a:t>
            </a:r>
            <a:r>
              <a:rPr lang="pt-BR" dirty="0" err="1"/>
              <a:t>body</a:t>
            </a:r>
            <a:r>
              <a:rPr lang="pt-BR" dirty="0"/>
              <a:t>&gt; &lt;/</a:t>
            </a:r>
            <a:r>
              <a:rPr lang="pt-BR" dirty="0" err="1"/>
              <a:t>body</a:t>
            </a:r>
            <a:r>
              <a:rPr lang="pt-BR" dirty="0"/>
              <a:t>&gt;. Nesse caso, a </a:t>
            </a:r>
            <a:r>
              <a:rPr lang="pt-BR" dirty="0" err="1"/>
              <a:t>tag</a:t>
            </a:r>
            <a:r>
              <a:rPr lang="pt-BR" dirty="0"/>
              <a:t> de fechamento deve conter a barra / antes do nome. Outras, porém, não precisam ser fechadas, como a </a:t>
            </a:r>
            <a:r>
              <a:rPr lang="pt-BR" dirty="0" err="1"/>
              <a:t>tag</a:t>
            </a:r>
            <a:r>
              <a:rPr lang="pt-BR" dirty="0"/>
              <a:t> &lt;meta&gt;. Nesses casos, a adição da barra / no final da própria </a:t>
            </a:r>
            <a:r>
              <a:rPr lang="pt-BR" dirty="0" err="1"/>
              <a:t>tag</a:t>
            </a:r>
            <a:r>
              <a:rPr lang="pt-BR" dirty="0"/>
              <a:t>.</a:t>
            </a:r>
          </a:p>
          <a:p>
            <a:pPr algn="just"/>
            <a:r>
              <a:rPr lang="pt-BR" dirty="0"/>
              <a:t>Outro aspecto importante da linguagem é que ela é case </a:t>
            </a:r>
            <a:r>
              <a:rPr lang="pt-BR" dirty="0" err="1">
                <a:solidFill>
                  <a:srgbClr val="FF0000"/>
                </a:solidFill>
              </a:rPr>
              <a:t>insensitive</a:t>
            </a:r>
            <a:r>
              <a:rPr lang="pt-BR" dirty="0"/>
              <a:t>, ou seja, não leva em consideração a diferença entre letras maiúsculas e minúsculas. No entanto, o uso apenas de letras </a:t>
            </a:r>
            <a:r>
              <a:rPr lang="pt-BR" dirty="0">
                <a:solidFill>
                  <a:srgbClr val="FF0000"/>
                </a:solidFill>
              </a:rPr>
              <a:t>minúsculas</a:t>
            </a:r>
            <a:r>
              <a:rPr lang="pt-BR" dirty="0"/>
              <a:t> tem sido utilizado como padrão pelos desenvolvedores.</a:t>
            </a:r>
            <a:endParaRPr lang="en-US" dirty="0"/>
          </a:p>
        </p:txBody>
      </p:sp>
      <p:sp>
        <p:nvSpPr>
          <p:cNvPr id="10" name="Retângulo 9"/>
          <p:cNvSpPr/>
          <p:nvPr/>
        </p:nvSpPr>
        <p:spPr>
          <a:xfrm>
            <a:off x="7113587" y="973233"/>
            <a:ext cx="4551680" cy="3139321"/>
          </a:xfrm>
          <a:prstGeom prst="rect">
            <a:avLst/>
          </a:prstGeom>
        </p:spPr>
        <p:txBody>
          <a:bodyPr wrap="square">
            <a:spAutoFit/>
          </a:bodyPr>
          <a:lstStyle/>
          <a:p>
            <a:pPr algn="just"/>
            <a:r>
              <a:rPr lang="pt-BR" dirty="0"/>
              <a:t>Além dessas características, as </a:t>
            </a:r>
            <a:r>
              <a:rPr lang="pt-BR" dirty="0" err="1"/>
              <a:t>tags</a:t>
            </a:r>
            <a:r>
              <a:rPr lang="pt-BR" dirty="0"/>
              <a:t> também possuem atributos, como vemos na </a:t>
            </a:r>
            <a:r>
              <a:rPr lang="pt-BR" b="1" dirty="0"/>
              <a:t>Linha 4</a:t>
            </a:r>
            <a:r>
              <a:rPr lang="pt-BR" dirty="0"/>
              <a:t> da </a:t>
            </a:r>
            <a:r>
              <a:rPr lang="pt-BR" b="1" dirty="0"/>
              <a:t>Listagem 1</a:t>
            </a:r>
            <a:r>
              <a:rPr lang="pt-BR" dirty="0"/>
              <a:t>, na qual a </a:t>
            </a:r>
            <a:r>
              <a:rPr lang="pt-BR" dirty="0" err="1"/>
              <a:t>tag</a:t>
            </a:r>
            <a:r>
              <a:rPr lang="pt-BR" dirty="0"/>
              <a:t> meta possui o atributo </a:t>
            </a:r>
            <a:r>
              <a:rPr lang="pt-BR" dirty="0" err="1"/>
              <a:t>charset</a:t>
            </a:r>
            <a:r>
              <a:rPr lang="pt-BR" dirty="0"/>
              <a:t>=”UTF-8”. Essas propriedades definem algumas características adicionais de cada </a:t>
            </a:r>
            <a:r>
              <a:rPr lang="pt-BR" dirty="0" err="1"/>
              <a:t>tag</a:t>
            </a:r>
            <a:r>
              <a:rPr lang="pt-BR" dirty="0"/>
              <a:t> e em alguns casos são obrigatórias. Seus valores devem aparecer entre aspas duplas, como no exemplo acima, ou em aspas simples, caso o próprio valor contenha aspas duplas.</a:t>
            </a:r>
            <a:endParaRPr lang="en-US" dirty="0"/>
          </a:p>
        </p:txBody>
      </p:sp>
    </p:spTree>
    <p:extLst>
      <p:ext uri="{BB962C8B-B14F-4D97-AF65-F5344CB8AC3E}">
        <p14:creationId xmlns:p14="http://schemas.microsoft.com/office/powerpoint/2010/main" val="176936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xit" presetSubtype="0" fill="hold" grpId="1" nodeType="clickEffect">
                                  <p:stCondLst>
                                    <p:cond delay="0"/>
                                  </p:stCondLst>
                                  <p:childTnLst>
                                    <p:animEffect transition="out" filter="fade">
                                      <p:cBhvr>
                                        <p:cTn id="13" dur="2000"/>
                                        <p:tgtEl>
                                          <p:spTgt spid="6"/>
                                        </p:tgtEl>
                                      </p:cBhvr>
                                    </p:animEffect>
                                    <p:anim calcmode="lin" valueType="num">
                                      <p:cBhvr>
                                        <p:cTn id="14"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 dur="2000"/>
                                        <p:tgtEl>
                                          <p:spTgt spid="6"/>
                                        </p:tgtEl>
                                        <p:attrNameLst>
                                          <p:attrName>ppt_h</p:attrName>
                                        </p:attrNameLst>
                                      </p:cBhvr>
                                      <p:tavLst>
                                        <p:tav tm="0">
                                          <p:val>
                                            <p:strVal val="ppt_h"/>
                                          </p:val>
                                        </p:tav>
                                        <p:tav tm="100000">
                                          <p:val>
                                            <p:strVal val="ppt_h"/>
                                          </p:val>
                                        </p:tav>
                                      </p:tavLst>
                                    </p:anim>
                                    <p:set>
                                      <p:cBhvr>
                                        <p:cTn id="16" dur="1" fill="hold">
                                          <p:stCondLst>
                                            <p:cond delay="1999"/>
                                          </p:stCondLst>
                                        </p:cTn>
                                        <p:tgtEl>
                                          <p:spTgt spid="6"/>
                                        </p:tgtEl>
                                        <p:attrNameLst>
                                          <p:attrName>style.visibility</p:attrName>
                                        </p:attrNameLst>
                                      </p:cBhvr>
                                      <p:to>
                                        <p:strVal val="hidden"/>
                                      </p:to>
                                    </p:set>
                                  </p:childTnLst>
                                </p:cTn>
                              </p:par>
                            </p:childTnLst>
                          </p:cTn>
                        </p:par>
                        <p:par>
                          <p:cTn id="17" fill="hold">
                            <p:stCondLst>
                              <p:cond delay="2000"/>
                            </p:stCondLst>
                            <p:childTnLst>
                              <p:par>
                                <p:cTn id="18" presetID="45"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anim calcmode="lin" valueType="num">
                                      <p:cBhvr>
                                        <p:cTn id="21" dur="2000" fill="hold"/>
                                        <p:tgtEl>
                                          <p:spTgt spid="7"/>
                                        </p:tgtEl>
                                        <p:attrNameLst>
                                          <p:attrName>ppt_w</p:attrName>
                                        </p:attrNameLst>
                                      </p:cBhvr>
                                      <p:tavLst>
                                        <p:tav tm="0" fmla="#ppt_w*sin(2.5*pi*$)">
                                          <p:val>
                                            <p:fltVal val="0"/>
                                          </p:val>
                                        </p:tav>
                                        <p:tav tm="100000">
                                          <p:val>
                                            <p:fltVal val="1"/>
                                          </p:val>
                                        </p:tav>
                                      </p:tavLst>
                                    </p:anim>
                                    <p:anim calcmode="lin" valueType="num">
                                      <p:cBhvr>
                                        <p:cTn id="22"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45" presetClass="exit" presetSubtype="0" fill="hold" grpId="1" nodeType="clickEffect">
                                  <p:stCondLst>
                                    <p:cond delay="0"/>
                                  </p:stCondLst>
                                  <p:childTnLst>
                                    <p:animEffect transition="out" filter="fade">
                                      <p:cBhvr>
                                        <p:cTn id="26" dur="2000"/>
                                        <p:tgtEl>
                                          <p:spTgt spid="7"/>
                                        </p:tgtEl>
                                      </p:cBhvr>
                                    </p:animEffect>
                                    <p:anim calcmode="lin" valueType="num">
                                      <p:cBhvr>
                                        <p:cTn id="27"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8" dur="2000"/>
                                        <p:tgtEl>
                                          <p:spTgt spid="7"/>
                                        </p:tgtEl>
                                        <p:attrNameLst>
                                          <p:attrName>ppt_h</p:attrName>
                                        </p:attrNameLst>
                                      </p:cBhvr>
                                      <p:tavLst>
                                        <p:tav tm="0">
                                          <p:val>
                                            <p:strVal val="ppt_h"/>
                                          </p:val>
                                        </p:tav>
                                        <p:tav tm="100000">
                                          <p:val>
                                            <p:strVal val="ppt_h"/>
                                          </p:val>
                                        </p:tav>
                                      </p:tavLst>
                                    </p:anim>
                                    <p:set>
                                      <p:cBhvr>
                                        <p:cTn id="29" dur="1" fill="hold">
                                          <p:stCondLst>
                                            <p:cond delay="1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grpId="0" nodeType="click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2000"/>
                                        <p:tgtEl>
                                          <p:spTgt spid="8"/>
                                        </p:tgtEl>
                                      </p:cBhvr>
                                    </p:animEffect>
                                    <p:anim calcmode="lin" valueType="num">
                                      <p:cBhvr>
                                        <p:cTn id="35" dur="2000" fill="hold"/>
                                        <p:tgtEl>
                                          <p:spTgt spid="8"/>
                                        </p:tgtEl>
                                        <p:attrNameLst>
                                          <p:attrName>ppt_w</p:attrName>
                                        </p:attrNameLst>
                                      </p:cBhvr>
                                      <p:tavLst>
                                        <p:tav tm="0" fmla="#ppt_w*sin(2.5*pi*$)">
                                          <p:val>
                                            <p:fltVal val="0"/>
                                          </p:val>
                                        </p:tav>
                                        <p:tav tm="100000">
                                          <p:val>
                                            <p:fltVal val="1"/>
                                          </p:val>
                                        </p:tav>
                                      </p:tavLst>
                                    </p:anim>
                                    <p:anim calcmode="lin" valueType="num">
                                      <p:cBhvr>
                                        <p:cTn id="36"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5" presetClass="exit" presetSubtype="0" fill="hold" grpId="1" nodeType="clickEffect">
                                  <p:stCondLst>
                                    <p:cond delay="0"/>
                                  </p:stCondLst>
                                  <p:childTnLst>
                                    <p:animEffect transition="out" filter="fade">
                                      <p:cBhvr>
                                        <p:cTn id="40" dur="2000"/>
                                        <p:tgtEl>
                                          <p:spTgt spid="8"/>
                                        </p:tgtEl>
                                      </p:cBhvr>
                                    </p:animEffect>
                                    <p:anim calcmode="lin" valueType="num">
                                      <p:cBhvr>
                                        <p:cTn id="41" dur="2000"/>
                                        <p:tgtEl>
                                          <p:spTgt spid="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2" dur="2000"/>
                                        <p:tgtEl>
                                          <p:spTgt spid="8"/>
                                        </p:tgtEl>
                                        <p:attrNameLst>
                                          <p:attrName>ppt_h</p:attrName>
                                        </p:attrNameLst>
                                      </p:cBhvr>
                                      <p:tavLst>
                                        <p:tav tm="0">
                                          <p:val>
                                            <p:strVal val="ppt_h"/>
                                          </p:val>
                                        </p:tav>
                                        <p:tav tm="100000">
                                          <p:val>
                                            <p:strVal val="ppt_h"/>
                                          </p:val>
                                        </p:tav>
                                      </p:tavLst>
                                    </p:anim>
                                    <p:set>
                                      <p:cBhvr>
                                        <p:cTn id="43" dur="1" fill="hold">
                                          <p:stCondLst>
                                            <p:cond delay="19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5" presetClass="entr" presetSubtype="0" fill="hold" grpId="0" nodeType="clickEffect">
                                  <p:stCondLst>
                                    <p:cond delay="200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2000"/>
                                        <p:tgtEl>
                                          <p:spTgt spid="10"/>
                                        </p:tgtEl>
                                      </p:cBhvr>
                                    </p:animEffect>
                                    <p:anim calcmode="lin" valueType="num">
                                      <p:cBhvr>
                                        <p:cTn id="49" dur="2000" fill="hold"/>
                                        <p:tgtEl>
                                          <p:spTgt spid="10"/>
                                        </p:tgtEl>
                                        <p:attrNameLst>
                                          <p:attrName>ppt_w</p:attrName>
                                        </p:attrNameLst>
                                      </p:cBhvr>
                                      <p:tavLst>
                                        <p:tav tm="0" fmla="#ppt_w*sin(2.5*pi*$)">
                                          <p:val>
                                            <p:fltVal val="0"/>
                                          </p:val>
                                        </p:tav>
                                        <p:tav tm="100000">
                                          <p:val>
                                            <p:fltVal val="1"/>
                                          </p:val>
                                        </p:tav>
                                      </p:tavLst>
                                    </p:anim>
                                    <p:anim calcmode="lin" valueType="num">
                                      <p:cBhvr>
                                        <p:cTn id="50"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2320</TotalTime>
  <Words>1013</Words>
  <Application>Microsoft Office PowerPoint</Application>
  <PresentationFormat>Widescreen</PresentationFormat>
  <Paragraphs>79</Paragraphs>
  <Slides>29</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29</vt:i4>
      </vt:variant>
    </vt:vector>
  </HeadingPairs>
  <TitlesOfParts>
    <vt:vector size="37" baseType="lpstr">
      <vt:lpstr>Arial</vt:lpstr>
      <vt:lpstr>Consolas</vt:lpstr>
      <vt:lpstr>Roboto mono</vt:lpstr>
      <vt:lpstr>Rockwell</vt:lpstr>
      <vt:lpstr>Rockwell Condensed</vt:lpstr>
      <vt:lpstr>Source Serif Pro</vt:lpstr>
      <vt:lpstr>Wingdings</vt:lpstr>
      <vt:lpstr>Tipo de Madeira</vt:lpstr>
      <vt:lpstr>Programação web – Front end</vt:lpstr>
      <vt:lpstr>Apresentação do PowerPoint</vt:lpstr>
      <vt:lpstr>Por que o CSS foi criado?</vt:lpstr>
      <vt:lpstr>O que é CSS?</vt:lpstr>
      <vt:lpstr>Como aplica um CSS numa página HTML</vt:lpstr>
      <vt:lpstr>Função do html</vt:lpstr>
      <vt:lpstr>Apresentação do PowerPoint</vt:lpstr>
      <vt:lpstr>Apresentação do PowerPoint</vt:lpstr>
      <vt:lpstr>Estrutura básica de uma página HTML </vt:lpstr>
      <vt:lpstr>Apresentação do PowerPoint</vt:lpstr>
      <vt:lpstr>Apresentação do PowerPoint</vt:lpstr>
      <vt:lpstr>Cabeçalhos do HTML </vt:lpstr>
      <vt:lpstr>Apresentação do PowerPoint</vt:lpstr>
      <vt:lpstr>Parágrafos no HTML</vt:lpstr>
      <vt:lpstr>Imagens no HTML</vt:lpstr>
      <vt:lpstr>Apresentação do PowerPoint</vt:lpstr>
      <vt:lpstr>Links no HTML</vt:lpstr>
      <vt:lpstr>Exemplo</vt:lpstr>
      <vt:lpstr>Exemplo</vt:lpstr>
      <vt:lpstr>Tabelas no HTML</vt:lpstr>
      <vt:lpstr>Tabelas no HTML</vt:lpstr>
      <vt:lpstr>Listas no HTML</vt:lpstr>
      <vt:lpstr>Listas no HTML</vt:lpstr>
      <vt:lpstr>Áudio no HTML </vt:lpstr>
      <vt:lpstr>Vídeo no HTML </vt:lpstr>
      <vt:lpstr>Tag DIV</vt:lpstr>
      <vt:lpstr>Apresentação do PowerPoint</vt:lpstr>
      <vt:lpstr>Formulários no HTML </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web – Front end</dc:title>
  <dc:creator>Rafael Batista Duarte</dc:creator>
  <cp:lastModifiedBy>Rafael Batista Duarte</cp:lastModifiedBy>
  <cp:revision>33</cp:revision>
  <dcterms:created xsi:type="dcterms:W3CDTF">2020-01-23T14:28:17Z</dcterms:created>
  <dcterms:modified xsi:type="dcterms:W3CDTF">2020-01-28T23:30:50Z</dcterms:modified>
</cp:coreProperties>
</file>