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70" r:id="rId4"/>
    <p:sldId id="271" r:id="rId5"/>
    <p:sldId id="273" r:id="rId6"/>
    <p:sldId id="261" r:id="rId7"/>
    <p:sldId id="259" r:id="rId8"/>
    <p:sldId id="260" r:id="rId9"/>
    <p:sldId id="264" r:id="rId10"/>
    <p:sldId id="257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duarte" initials="rd" lastIdx="1" clrIdx="0">
    <p:extLst>
      <p:ext uri="{19B8F6BF-5375-455C-9EA6-DF929625EA0E}">
        <p15:presenceInfo xmlns:p15="http://schemas.microsoft.com/office/powerpoint/2012/main" userId="9a2833bfabdb0a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98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27F862-2CCD-42DE-ACE3-382DEEDE9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" b="337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E9A173-13AE-49FA-9A2B-2D52137C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117F65C-DAA7-4810-9D19-E945CBB7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Por: Rafael Duarte</a:t>
            </a:r>
          </a:p>
        </p:txBody>
      </p:sp>
    </p:spTree>
    <p:extLst>
      <p:ext uri="{BB962C8B-B14F-4D97-AF65-F5344CB8AC3E}">
        <p14:creationId xmlns:p14="http://schemas.microsoft.com/office/powerpoint/2010/main" val="326754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2FC76-D030-46ED-B3A1-326D8A62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1 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97A98A9-C5A1-425B-ABF7-7D7902E9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998763" cy="3849624"/>
          </a:xfrm>
        </p:spPr>
        <p:txBody>
          <a:bodyPr/>
          <a:lstStyle/>
          <a:p>
            <a:r>
              <a:rPr lang="pt-BR" dirty="0"/>
              <a:t>Equipe 1: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smtClean="0"/>
              <a:t>Back-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88F22D5E-AE81-4FF7-9AA6-F55E0D53A92B}"/>
              </a:ext>
            </a:extLst>
          </p:cNvPr>
          <p:cNvSpPr txBox="1">
            <a:spLocks/>
          </p:cNvSpPr>
          <p:nvPr/>
        </p:nvSpPr>
        <p:spPr>
          <a:xfrm>
            <a:off x="6508652" y="2103120"/>
            <a:ext cx="2998763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Equipe 2: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smtClean="0"/>
              <a:t>Back-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93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2AD092-7444-4DC3-B5A1-FA335C4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84754BD-EB4C-4545-A4CA-84009A97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Resultado de imagem para Esto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9" y="642594"/>
            <a:ext cx="5544196" cy="55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2FFB55-E8FF-481B-90D9-DD790A15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2 – Controle de estoque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6B57E29-DF5E-4D1A-BADB-602F6924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786597"/>
            <a:ext cx="11099410" cy="4428809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/>
              <a:t>Funcionalidade:</a:t>
            </a:r>
          </a:p>
          <a:p>
            <a:pPr lvl="1"/>
            <a:r>
              <a:rPr lang="pt-BR" sz="5100" dirty="0"/>
              <a:t>Administrativo:</a:t>
            </a:r>
          </a:p>
          <a:p>
            <a:pPr lvl="2"/>
            <a:r>
              <a:rPr lang="pt-BR" sz="3800" dirty="0"/>
              <a:t>Cadastrar produto com os dados: nome, código, quantidade,  </a:t>
            </a:r>
            <a:r>
              <a:rPr lang="pt-BR" sz="3800" dirty="0" smtClean="0"/>
              <a:t>preço;</a:t>
            </a:r>
            <a:endParaRPr lang="pt-BR" sz="3800" dirty="0"/>
          </a:p>
          <a:p>
            <a:pPr lvl="2"/>
            <a:r>
              <a:rPr lang="pt-BR" sz="3800" dirty="0"/>
              <a:t>Cadastro de gondola: rua, </a:t>
            </a:r>
            <a:r>
              <a:rPr lang="pt-BR" sz="3800" dirty="0" smtClean="0"/>
              <a:t>ordem, prateleira.</a:t>
            </a:r>
            <a:endParaRPr lang="pt-BR" sz="3800" dirty="0"/>
          </a:p>
          <a:p>
            <a:pPr lvl="1"/>
            <a:r>
              <a:rPr lang="en-US" sz="5100" dirty="0" err="1"/>
              <a:t>E</a:t>
            </a:r>
            <a:r>
              <a:rPr lang="en-US" sz="5100" dirty="0" err="1" smtClean="0"/>
              <a:t>stoquista</a:t>
            </a:r>
            <a:r>
              <a:rPr lang="en-US" sz="2400" dirty="0" smtClean="0"/>
              <a:t> </a:t>
            </a:r>
            <a:r>
              <a:rPr lang="pt-BR" sz="5100" dirty="0" smtClean="0"/>
              <a:t>:</a:t>
            </a:r>
            <a:endParaRPr lang="pt-BR" sz="5100" dirty="0"/>
          </a:p>
          <a:p>
            <a:pPr lvl="2"/>
            <a:r>
              <a:rPr lang="pt-BR" sz="3800" dirty="0" err="1"/>
              <a:t>Logar</a:t>
            </a:r>
            <a:r>
              <a:rPr lang="pt-BR" sz="3800" dirty="0"/>
              <a:t> na aplicação </a:t>
            </a:r>
            <a:r>
              <a:rPr lang="pt-BR" sz="3800" dirty="0" smtClean="0"/>
              <a:t>com </a:t>
            </a:r>
            <a:r>
              <a:rPr lang="pt-BR" sz="3800" dirty="0"/>
              <a:t>sua </a:t>
            </a:r>
            <a:r>
              <a:rPr lang="pt-BR" sz="3800" dirty="0" smtClean="0"/>
              <a:t>matricula;</a:t>
            </a:r>
            <a:endParaRPr lang="pt-BR" sz="3800" dirty="0"/>
          </a:p>
          <a:p>
            <a:pPr lvl="2"/>
            <a:r>
              <a:rPr lang="pt-BR" sz="3800" dirty="0"/>
              <a:t>Consultar todos os </a:t>
            </a:r>
            <a:r>
              <a:rPr lang="pt-BR" sz="3800" dirty="0" smtClean="0"/>
              <a:t>produtos;</a:t>
            </a:r>
            <a:endParaRPr lang="pt-BR" sz="3800" dirty="0"/>
          </a:p>
          <a:p>
            <a:pPr lvl="2"/>
            <a:r>
              <a:rPr lang="pt-BR" sz="3800" dirty="0"/>
              <a:t>Consultar um produto por </a:t>
            </a:r>
            <a:r>
              <a:rPr lang="pt-BR" sz="3800" dirty="0" smtClean="0"/>
              <a:t>código;</a:t>
            </a:r>
            <a:endParaRPr lang="pt-BR" sz="3800" dirty="0"/>
          </a:p>
          <a:p>
            <a:pPr lvl="2"/>
            <a:r>
              <a:rPr lang="pt-BR" sz="3800" dirty="0"/>
              <a:t>Visualizar se um produto encontra-se </a:t>
            </a:r>
            <a:r>
              <a:rPr lang="pt-BR" sz="3800" dirty="0" smtClean="0"/>
              <a:t>indisponível;</a:t>
            </a:r>
            <a:endParaRPr lang="pt-BR" sz="3800" dirty="0"/>
          </a:p>
          <a:p>
            <a:pPr lvl="2"/>
            <a:r>
              <a:rPr lang="pt-BR" sz="3800" dirty="0"/>
              <a:t>Determinar a localização de um </a:t>
            </a:r>
            <a:r>
              <a:rPr lang="pt-BR" sz="3800" dirty="0" smtClean="0"/>
              <a:t>produto.</a:t>
            </a:r>
            <a:endParaRPr lang="pt-BR" sz="3800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274320" lvl="1" indent="0">
              <a:buNone/>
            </a:pP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361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AD387B-453F-45C7-9DF3-3405352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tabelas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6DE708A-29A1-42E6-B70A-EFE2601740CB}"/>
              </a:ext>
            </a:extLst>
          </p:cNvPr>
          <p:cNvSpPr/>
          <p:nvPr/>
        </p:nvSpPr>
        <p:spPr>
          <a:xfrm>
            <a:off x="439391" y="1786850"/>
            <a:ext cx="3330751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Gondola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E941B243-2324-4401-BB89-0FB75C7C0CBC}"/>
              </a:ext>
            </a:extLst>
          </p:cNvPr>
          <p:cNvSpPr/>
          <p:nvPr/>
        </p:nvSpPr>
        <p:spPr>
          <a:xfrm>
            <a:off x="8624193" y="1744048"/>
            <a:ext cx="2833692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Produto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xmlns="" id="{4ADAC4CB-974E-4FF4-8DFE-01380707293D}"/>
              </a:ext>
            </a:extLst>
          </p:cNvPr>
          <p:cNvSpPr/>
          <p:nvPr/>
        </p:nvSpPr>
        <p:spPr>
          <a:xfrm>
            <a:off x="4020712" y="1679529"/>
            <a:ext cx="4352911" cy="1426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Armazena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50D7ACE5-0CF5-4BA5-B248-9BB94B1D09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770142" y="2377693"/>
            <a:ext cx="250570" cy="1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3346E66D-757E-432D-8906-9DDFB5D2D58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373623" y="2392634"/>
            <a:ext cx="336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195862E-9F21-49F9-9A96-92097E620CD6}"/>
              </a:ext>
            </a:extLst>
          </p:cNvPr>
          <p:cNvSpPr txBox="1"/>
          <p:nvPr/>
        </p:nvSpPr>
        <p:spPr>
          <a:xfrm>
            <a:off x="3893463" y="1836908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B6E4324B-A44E-496D-A23E-75502A1AACD0}"/>
              </a:ext>
            </a:extLst>
          </p:cNvPr>
          <p:cNvSpPr txBox="1"/>
          <p:nvPr/>
        </p:nvSpPr>
        <p:spPr>
          <a:xfrm>
            <a:off x="7928674" y="197976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0:N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xmlns="" id="{9FA7B173-36F9-49B2-8714-00F3EB19C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8724"/>
              </p:ext>
            </p:extLst>
          </p:nvPr>
        </p:nvGraphicFramePr>
        <p:xfrm>
          <a:off x="304366" y="3206702"/>
          <a:ext cx="6135688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990">
                  <a:extLst>
                    <a:ext uri="{9D8B030D-6E8A-4147-A177-3AD203B41FA5}">
                      <a16:colId xmlns:a16="http://schemas.microsoft.com/office/drawing/2014/main" xmlns="" val="138766913"/>
                    </a:ext>
                  </a:extLst>
                </a:gridCol>
                <a:gridCol w="2156603">
                  <a:extLst>
                    <a:ext uri="{9D8B030D-6E8A-4147-A177-3AD203B41FA5}">
                      <a16:colId xmlns:a16="http://schemas.microsoft.com/office/drawing/2014/main" xmlns="" val="3022716973"/>
                    </a:ext>
                  </a:extLst>
                </a:gridCol>
                <a:gridCol w="1974355">
                  <a:extLst>
                    <a:ext uri="{9D8B030D-6E8A-4147-A177-3AD203B41FA5}">
                      <a16:colId xmlns:a16="http://schemas.microsoft.com/office/drawing/2014/main" xmlns="" val="3946133842"/>
                    </a:ext>
                  </a:extLst>
                </a:gridCol>
                <a:gridCol w="1032740">
                  <a:extLst>
                    <a:ext uri="{9D8B030D-6E8A-4147-A177-3AD203B41FA5}">
                      <a16:colId xmlns:a16="http://schemas.microsoft.com/office/drawing/2014/main" xmlns="" val="345437971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Gondola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0846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id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Rua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Seção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Prateleira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8280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8083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9422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83596419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xmlns="" id="{CDFF9BD4-C8F0-496D-BA92-12855E8A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3258"/>
              </p:ext>
            </p:extLst>
          </p:nvPr>
        </p:nvGraphicFramePr>
        <p:xfrm>
          <a:off x="4650830" y="4827855"/>
          <a:ext cx="7086601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303">
                  <a:extLst>
                    <a:ext uri="{9D8B030D-6E8A-4147-A177-3AD203B41FA5}">
                      <a16:colId xmlns:a16="http://schemas.microsoft.com/office/drawing/2014/main" xmlns="" val="1789941621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xmlns="" val="2261572639"/>
                    </a:ext>
                  </a:extLst>
                </a:gridCol>
                <a:gridCol w="1825086">
                  <a:extLst>
                    <a:ext uri="{9D8B030D-6E8A-4147-A177-3AD203B41FA5}">
                      <a16:colId xmlns:a16="http://schemas.microsoft.com/office/drawing/2014/main" xmlns="" val="1264787048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xmlns="" val="1328914337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xmlns="" val="670077862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xmlns="" val="227733538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Produto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496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Nome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código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qdo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preço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id_gondola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75160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Café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11,59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91314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Açucar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2,48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0407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Presunto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3394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Quijo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05666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Requeijão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5,76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856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43DD05-5135-41BA-876A-5273286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7D2FF56-96A9-41DD-ACD1-824CE619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935"/>
            <a:ext cx="10058400" cy="4658516"/>
          </a:xfrm>
        </p:spPr>
        <p:txBody>
          <a:bodyPr>
            <a:normAutofit/>
          </a:bodyPr>
          <a:lstStyle/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/v1/gondola -&gt; Obter todos as gondola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/v1/gondola /{id} -&gt; Obter uma gondola ente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/v1/gondola -&gt;Inserir uma gondola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/v1/gondola -&gt;Atualizar uma gondola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/v1/gondola -&gt; Deletar uma gondola</a:t>
            </a:r>
          </a:p>
          <a:p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 Obter todos os produtos, podendo ou não </a:t>
            </a:r>
            <a:r>
              <a:rPr lang="pt-BR" dirty="0" smtClean="0"/>
              <a:t>filtrar </a:t>
            </a:r>
            <a:r>
              <a:rPr lang="pt-BR" dirty="0"/>
              <a:t>por disponíveis e </a:t>
            </a:r>
            <a:r>
              <a:rPr lang="pt-BR" dirty="0" smtClean="0"/>
              <a:t>indisponíveis</a:t>
            </a:r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/{id} -&gt; Obter um produto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-&gt;Inserir um produto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-&gt;Atualizar um produto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 </a:t>
            </a:r>
            <a:r>
              <a:rPr lang="pt-BR" dirty="0" err="1"/>
              <a:t>product</a:t>
            </a:r>
            <a:r>
              <a:rPr lang="pt-BR" dirty="0"/>
              <a:t> -&gt; Deletar um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7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2FC76-D030-46ED-B3A1-326D8A62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3 e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97A98A9-C5A1-425B-ABF7-7D7902E9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998763" cy="3849624"/>
          </a:xfrm>
        </p:spPr>
        <p:txBody>
          <a:bodyPr/>
          <a:lstStyle/>
          <a:p>
            <a:r>
              <a:rPr lang="pt-BR" dirty="0"/>
              <a:t>Equipe 1: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smtClean="0"/>
              <a:t>Back-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88F22D5E-AE81-4FF7-9AA6-F55E0D53A92B}"/>
              </a:ext>
            </a:extLst>
          </p:cNvPr>
          <p:cNvSpPr txBox="1">
            <a:spLocks/>
          </p:cNvSpPr>
          <p:nvPr/>
        </p:nvSpPr>
        <p:spPr>
          <a:xfrm>
            <a:off x="6508652" y="2103120"/>
            <a:ext cx="2998763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Equipe 2: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</a:t>
            </a:r>
            <a:endParaRPr lang="pt-BR" dirty="0"/>
          </a:p>
          <a:p>
            <a:pPr lvl="1"/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43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/>
              <a:t>Orientação a objeto</a:t>
            </a:r>
          </a:p>
          <a:p>
            <a:pPr lvl="1"/>
            <a:r>
              <a:rPr lang="pt-BR" sz="3000" dirty="0"/>
              <a:t>Classe</a:t>
            </a:r>
          </a:p>
          <a:p>
            <a:pPr lvl="1"/>
            <a:r>
              <a:rPr lang="pt-BR" sz="3000" dirty="0"/>
              <a:t>Interfaces</a:t>
            </a:r>
          </a:p>
          <a:p>
            <a:pPr lvl="1"/>
            <a:r>
              <a:rPr lang="pt-BR" sz="3000" dirty="0"/>
              <a:t>Herança e </a:t>
            </a:r>
            <a:r>
              <a:rPr lang="pt-BR" sz="3000" dirty="0" smtClean="0"/>
              <a:t>polimorfismo</a:t>
            </a:r>
            <a:endParaRPr lang="pt-BR" sz="3000" dirty="0"/>
          </a:p>
          <a:p>
            <a:pPr lvl="1"/>
            <a:r>
              <a:rPr lang="pt-BR" sz="3000" dirty="0" err="1" smtClean="0"/>
              <a:t>Overloading</a:t>
            </a:r>
            <a:r>
              <a:rPr lang="pt-BR" sz="3000" dirty="0" smtClean="0"/>
              <a:t> </a:t>
            </a:r>
            <a:r>
              <a:rPr lang="pt-BR" sz="3000" dirty="0"/>
              <a:t>e </a:t>
            </a:r>
            <a:r>
              <a:rPr lang="pt-BR" sz="3000" dirty="0" err="1"/>
              <a:t>override</a:t>
            </a:r>
            <a:r>
              <a:rPr lang="pt-BR" sz="3000" dirty="0"/>
              <a:t> </a:t>
            </a:r>
            <a:r>
              <a:rPr lang="pt-BR" sz="3000" dirty="0" smtClean="0"/>
              <a:t>de </a:t>
            </a:r>
            <a:r>
              <a:rPr lang="pt-BR" sz="3000" dirty="0"/>
              <a:t>método</a:t>
            </a:r>
          </a:p>
          <a:p>
            <a:pPr lvl="1"/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4535714" cy="270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Lógica de programação</a:t>
            </a:r>
          </a:p>
          <a:p>
            <a:pPr lvl="1"/>
            <a:r>
              <a:rPr lang="pt-BR" sz="3000" dirty="0"/>
              <a:t>Tipos de variáveis</a:t>
            </a:r>
          </a:p>
          <a:p>
            <a:pPr lvl="1"/>
            <a:r>
              <a:rPr lang="pt-BR" sz="3000" dirty="0"/>
              <a:t>Passagem de parâmetro</a:t>
            </a:r>
          </a:p>
          <a:p>
            <a:pPr lvl="1"/>
            <a:r>
              <a:rPr lang="pt-BR" sz="3000" dirty="0"/>
              <a:t>Condicional</a:t>
            </a:r>
          </a:p>
          <a:p>
            <a:pPr lvl="1"/>
            <a:r>
              <a:rPr lang="pt-BR" sz="3000" dirty="0"/>
              <a:t>Loop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33597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/>
          </a:bodyPr>
          <a:lstStyle/>
          <a:p>
            <a:pPr lvl="1"/>
            <a:r>
              <a:rPr lang="pt-BR" sz="3000" dirty="0"/>
              <a:t>Prototipação</a:t>
            </a:r>
          </a:p>
          <a:p>
            <a:pPr lvl="2"/>
            <a:r>
              <a:rPr lang="pt-BR" sz="2800" dirty="0"/>
              <a:t>Prototipação de baixa fidelidade</a:t>
            </a:r>
          </a:p>
          <a:p>
            <a:pPr lvl="2"/>
            <a:r>
              <a:rPr lang="pt-BR" sz="2800" dirty="0"/>
              <a:t>Validação com usuário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5156368" cy="28708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Banco de dados</a:t>
            </a:r>
          </a:p>
          <a:p>
            <a:pPr lvl="1"/>
            <a:r>
              <a:rPr lang="pt-BR" sz="2800" dirty="0"/>
              <a:t>Modelagem de banco de dados</a:t>
            </a:r>
          </a:p>
          <a:p>
            <a:pPr lvl="1"/>
            <a:r>
              <a:rPr lang="pt-BR" sz="2800" dirty="0"/>
              <a:t>Tipos de relacionamentos</a:t>
            </a:r>
          </a:p>
          <a:p>
            <a:pPr lvl="1"/>
            <a:r>
              <a:rPr lang="pt-BR" sz="2800" dirty="0"/>
              <a:t>Uso de Chave primaria e estrangeira</a:t>
            </a:r>
          </a:p>
          <a:p>
            <a:pPr lvl="1"/>
            <a:r>
              <a:rPr lang="pt-BR" sz="2800" dirty="0"/>
              <a:t>DDL, DML e DQL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830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Programação WEB</a:t>
            </a:r>
          </a:p>
          <a:p>
            <a:pPr lvl="2"/>
            <a:r>
              <a:rPr lang="pt-BR" sz="2600" dirty="0" err="1"/>
              <a:t>Git</a:t>
            </a:r>
            <a:endParaRPr lang="pt-BR" sz="2600" dirty="0"/>
          </a:p>
          <a:p>
            <a:pPr lvl="2"/>
            <a:r>
              <a:rPr lang="pt-BR" sz="2600" dirty="0"/>
              <a:t>Definição corretas das camadas </a:t>
            </a:r>
            <a:r>
              <a:rPr lang="pt-BR" sz="2600" dirty="0" err="1" smtClean="0"/>
              <a:t>back-end</a:t>
            </a:r>
            <a:endParaRPr lang="pt-BR" sz="2600" dirty="0"/>
          </a:p>
          <a:p>
            <a:pPr lvl="2"/>
            <a:r>
              <a:rPr lang="pt-BR" sz="2600" dirty="0"/>
              <a:t>Integração entre </a:t>
            </a:r>
            <a:r>
              <a:rPr lang="pt-BR" sz="2600" dirty="0" err="1" smtClean="0"/>
              <a:t>back-end</a:t>
            </a:r>
            <a:r>
              <a:rPr lang="pt-BR" sz="2600" dirty="0" smtClean="0"/>
              <a:t> </a:t>
            </a:r>
            <a:r>
              <a:rPr lang="pt-BR" sz="2600" dirty="0"/>
              <a:t>e </a:t>
            </a:r>
            <a:r>
              <a:rPr lang="pt-BR" sz="2600" dirty="0" smtClean="0"/>
              <a:t>front-</a:t>
            </a:r>
            <a:r>
              <a:rPr lang="pt-BR" sz="2600" dirty="0" err="1" smtClean="0"/>
              <a:t>end</a:t>
            </a:r>
            <a:r>
              <a:rPr lang="pt-BR" sz="2600" dirty="0" smtClean="0"/>
              <a:t> web</a:t>
            </a:r>
            <a:endParaRPr lang="pt-BR" sz="26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5156368" cy="287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Testes</a:t>
            </a:r>
          </a:p>
          <a:p>
            <a:pPr lvl="2"/>
            <a:r>
              <a:rPr lang="pt-BR" sz="2600" dirty="0"/>
              <a:t>Abertura de bug</a:t>
            </a:r>
          </a:p>
          <a:p>
            <a:pPr lvl="2"/>
            <a:r>
              <a:rPr lang="pt-BR" sz="2600" dirty="0"/>
              <a:t>Uso de ferramentas</a:t>
            </a:r>
          </a:p>
          <a:p>
            <a:pPr lvl="2"/>
            <a:r>
              <a:rPr lang="pt-BR" sz="2600" dirty="0"/>
              <a:t>Tipos de testes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8612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1066800" y="1928210"/>
            <a:ext cx="6141106" cy="287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Mobile</a:t>
            </a:r>
          </a:p>
          <a:p>
            <a:pPr lvl="2"/>
            <a:r>
              <a:rPr lang="pt-BR" sz="2800" dirty="0" smtClean="0"/>
              <a:t>Integração </a:t>
            </a:r>
            <a:r>
              <a:rPr lang="pt-BR" sz="2800" dirty="0"/>
              <a:t>mobile </a:t>
            </a:r>
            <a:r>
              <a:rPr lang="pt-BR" sz="2800" dirty="0" smtClean="0"/>
              <a:t>front-</a:t>
            </a:r>
            <a:r>
              <a:rPr lang="pt-BR" sz="2800" dirty="0" err="1" smtClean="0"/>
              <a:t>end</a:t>
            </a:r>
            <a:r>
              <a:rPr lang="pt-BR" sz="2800" dirty="0" smtClean="0"/>
              <a:t> </a:t>
            </a:r>
            <a:r>
              <a:rPr lang="pt-BR" sz="2800" dirty="0"/>
              <a:t>com </a:t>
            </a:r>
            <a:r>
              <a:rPr lang="pt-BR" sz="2800" dirty="0" err="1" smtClean="0"/>
              <a:t>back-end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5834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856709-6F56-4CD4-9D57-EA39CCA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8567DE6-2753-4708-9A73-EBC3FFD4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Resultado de imagem para odontologia&quot;">
            <a:extLst>
              <a:ext uri="{FF2B5EF4-FFF2-40B4-BE49-F238E27FC236}">
                <a16:creationId xmlns:a16="http://schemas.microsoft.com/office/drawing/2014/main" xmlns="" id="{336C65A2-6DD9-4228-A479-5B56E4CF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69" y="541312"/>
            <a:ext cx="5844359" cy="58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4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2FFB55-E8FF-481B-90D9-DD790A15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1 – Consultório Odontológico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6B57E29-DF5E-4D1A-BADB-602F6924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786597"/>
            <a:ext cx="11099410" cy="4428809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 smtClean="0"/>
              <a:t>Funcionalidades:</a:t>
            </a:r>
            <a:endParaRPr lang="pt-BR" sz="5900" dirty="0"/>
          </a:p>
          <a:p>
            <a:pPr lvl="1"/>
            <a:r>
              <a:rPr lang="en-US" sz="5100" dirty="0"/>
              <a:t> </a:t>
            </a:r>
            <a:r>
              <a:rPr lang="en-US" sz="5100" dirty="0" err="1"/>
              <a:t>Auxiliar</a:t>
            </a:r>
            <a:r>
              <a:rPr lang="en-US" sz="5100" dirty="0"/>
              <a:t> de </a:t>
            </a:r>
            <a:r>
              <a:rPr lang="en-US" sz="5100" dirty="0" err="1"/>
              <a:t>Saúde</a:t>
            </a:r>
            <a:r>
              <a:rPr lang="en-US" sz="5100" dirty="0"/>
              <a:t> </a:t>
            </a:r>
            <a:r>
              <a:rPr lang="en-US" sz="5100" dirty="0" err="1"/>
              <a:t>Bucal</a:t>
            </a:r>
            <a:r>
              <a:rPr lang="en-US" sz="5100" dirty="0"/>
              <a:t> </a:t>
            </a:r>
            <a:r>
              <a:rPr lang="pt-BR" sz="5100" dirty="0"/>
              <a:t>:</a:t>
            </a:r>
            <a:endParaRPr lang="pt-BR" sz="5100" dirty="0"/>
          </a:p>
          <a:p>
            <a:pPr lvl="2"/>
            <a:r>
              <a:rPr lang="pt-BR" sz="3800" dirty="0"/>
              <a:t>Cadastrar paciente com os dados: nome completo, data de nascimento, sexo,  </a:t>
            </a:r>
            <a:r>
              <a:rPr lang="pt-BR" sz="3800" dirty="0" smtClean="0"/>
              <a:t>telefone;</a:t>
            </a:r>
            <a:endParaRPr lang="pt-BR" sz="3800" dirty="0"/>
          </a:p>
          <a:p>
            <a:pPr lvl="2"/>
            <a:r>
              <a:rPr lang="pt-BR" sz="3800" dirty="0"/>
              <a:t>Cadastro de consulta:  </a:t>
            </a:r>
            <a:r>
              <a:rPr lang="pt-BR" sz="3800" dirty="0" smtClean="0"/>
              <a:t>data </a:t>
            </a:r>
            <a:r>
              <a:rPr lang="pt-BR" sz="3800" dirty="0"/>
              <a:t>da consulta, </a:t>
            </a:r>
            <a:r>
              <a:rPr lang="pt-BR" sz="3800" dirty="0" smtClean="0"/>
              <a:t>horário </a:t>
            </a:r>
            <a:r>
              <a:rPr lang="pt-BR" sz="3800" dirty="0"/>
              <a:t>da consulta, </a:t>
            </a:r>
            <a:r>
              <a:rPr lang="pt-BR" sz="3800" dirty="0" smtClean="0"/>
              <a:t>valor </a:t>
            </a:r>
            <a:r>
              <a:rPr lang="pt-BR" sz="3800" dirty="0"/>
              <a:t>da </a:t>
            </a:r>
            <a:r>
              <a:rPr lang="pt-BR" sz="3800" dirty="0" smtClean="0"/>
              <a:t>consulta</a:t>
            </a:r>
            <a:r>
              <a:rPr lang="pt-BR" sz="3800" dirty="0"/>
              <a:t>, tipo de especialidade e </a:t>
            </a:r>
            <a:r>
              <a:rPr lang="pt-BR" sz="3800" dirty="0" smtClean="0"/>
              <a:t>se </a:t>
            </a:r>
            <a:r>
              <a:rPr lang="pt-BR" sz="3800" dirty="0"/>
              <a:t>foi ou não </a:t>
            </a:r>
            <a:r>
              <a:rPr lang="pt-BR" sz="3800" dirty="0" smtClean="0"/>
              <a:t>remarcada.</a:t>
            </a:r>
            <a:endParaRPr lang="pt-BR" sz="3800" dirty="0"/>
          </a:p>
          <a:p>
            <a:pPr lvl="1"/>
            <a:r>
              <a:rPr lang="pt-BR" sz="5100" dirty="0"/>
              <a:t>Paciente:</a:t>
            </a:r>
          </a:p>
          <a:p>
            <a:pPr lvl="2"/>
            <a:r>
              <a:rPr lang="pt-BR" sz="3800" dirty="0" err="1"/>
              <a:t>Logar</a:t>
            </a:r>
            <a:r>
              <a:rPr lang="pt-BR" sz="3800" dirty="0"/>
              <a:t> na </a:t>
            </a:r>
            <a:r>
              <a:rPr lang="pt-BR" sz="3800" dirty="0" smtClean="0"/>
              <a:t>aplicação;</a:t>
            </a:r>
            <a:endParaRPr lang="pt-BR" sz="3800" dirty="0"/>
          </a:p>
          <a:p>
            <a:pPr lvl="2"/>
            <a:r>
              <a:rPr lang="pt-BR" sz="3800" dirty="0"/>
              <a:t>Consultar o </a:t>
            </a:r>
            <a:r>
              <a:rPr lang="pt-BR" sz="3800" dirty="0" smtClean="0"/>
              <a:t>histórico</a:t>
            </a:r>
            <a:r>
              <a:rPr lang="pt-BR" sz="3800" dirty="0" smtClean="0"/>
              <a:t> </a:t>
            </a:r>
            <a:r>
              <a:rPr lang="pt-BR" sz="3800" dirty="0"/>
              <a:t>de consultas </a:t>
            </a:r>
            <a:r>
              <a:rPr lang="pt-BR" sz="3800" dirty="0" smtClean="0"/>
              <a:t>já realizadas;</a:t>
            </a:r>
            <a:endParaRPr lang="pt-BR" sz="3800" dirty="0"/>
          </a:p>
          <a:p>
            <a:pPr lvl="2"/>
            <a:r>
              <a:rPr lang="pt-BR" sz="3800" dirty="0"/>
              <a:t>Consultar as ‘consultas’ </a:t>
            </a:r>
            <a:r>
              <a:rPr lang="pt-BR" sz="3800" dirty="0" smtClean="0"/>
              <a:t>futuras;</a:t>
            </a:r>
            <a:endParaRPr lang="pt-BR" sz="3800" dirty="0"/>
          </a:p>
          <a:p>
            <a:pPr lvl="2"/>
            <a:r>
              <a:rPr lang="pt-BR" sz="3800" dirty="0"/>
              <a:t>Visualizar seus </a:t>
            </a:r>
            <a:r>
              <a:rPr lang="pt-BR" sz="3800" dirty="0" smtClean="0"/>
              <a:t>dados;</a:t>
            </a:r>
            <a:endParaRPr lang="pt-BR" sz="3800" dirty="0"/>
          </a:p>
          <a:p>
            <a:pPr lvl="2"/>
            <a:r>
              <a:rPr lang="pt-BR" sz="3800" dirty="0"/>
              <a:t>Verificar a soma total das </a:t>
            </a:r>
            <a:r>
              <a:rPr lang="pt-BR" sz="3800" dirty="0" smtClean="0"/>
              <a:t>consultas;</a:t>
            </a:r>
            <a:endParaRPr lang="pt-BR" sz="3800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274320" lvl="1" indent="0">
              <a:buNone/>
            </a:pP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52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AD387B-453F-45C7-9DF3-3405352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tabelas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ED4EADB4-A3EA-4263-840F-5811436F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8792"/>
              </p:ext>
            </p:extLst>
          </p:nvPr>
        </p:nvGraphicFramePr>
        <p:xfrm>
          <a:off x="7622693" y="4261487"/>
          <a:ext cx="4184190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789">
                  <a:extLst>
                    <a:ext uri="{9D8B030D-6E8A-4147-A177-3AD203B41FA5}">
                      <a16:colId xmlns:a16="http://schemas.microsoft.com/office/drawing/2014/main" xmlns="" val="1013503557"/>
                    </a:ext>
                  </a:extLst>
                </a:gridCol>
                <a:gridCol w="1532823">
                  <a:extLst>
                    <a:ext uri="{9D8B030D-6E8A-4147-A177-3AD203B41FA5}">
                      <a16:colId xmlns:a16="http://schemas.microsoft.com/office/drawing/2014/main" xmlns="" val="3385354555"/>
                    </a:ext>
                  </a:extLst>
                </a:gridCol>
                <a:gridCol w="883789">
                  <a:extLst>
                    <a:ext uri="{9D8B030D-6E8A-4147-A177-3AD203B41FA5}">
                      <a16:colId xmlns:a16="http://schemas.microsoft.com/office/drawing/2014/main" xmlns="" val="2879023305"/>
                    </a:ext>
                  </a:extLst>
                </a:gridCol>
                <a:gridCol w="883789">
                  <a:extLst>
                    <a:ext uri="{9D8B030D-6E8A-4147-A177-3AD203B41FA5}">
                      <a16:colId xmlns:a16="http://schemas.microsoft.com/office/drawing/2014/main" xmlns="" val="931391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Horario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valor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id_paciente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133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15/01/2020 13:30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6595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02/01/2019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21557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07/05/2019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2102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05/04/2019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42387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12/08/2019 13:00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24554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18/11/2019 11:00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3237904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6DE708A-29A1-42E6-B70A-EFE2601740CB}"/>
              </a:ext>
            </a:extLst>
          </p:cNvPr>
          <p:cNvSpPr/>
          <p:nvPr/>
        </p:nvSpPr>
        <p:spPr>
          <a:xfrm>
            <a:off x="439391" y="2201189"/>
            <a:ext cx="3330751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Paciente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E941B243-2324-4401-BB89-0FB75C7C0CBC}"/>
              </a:ext>
            </a:extLst>
          </p:cNvPr>
          <p:cNvSpPr/>
          <p:nvPr/>
        </p:nvSpPr>
        <p:spPr>
          <a:xfrm>
            <a:off x="8624193" y="2158387"/>
            <a:ext cx="2833692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Consulta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xmlns="" id="{4ADAC4CB-974E-4FF4-8DFE-01380707293D}"/>
              </a:ext>
            </a:extLst>
          </p:cNvPr>
          <p:cNvSpPr/>
          <p:nvPr/>
        </p:nvSpPr>
        <p:spPr>
          <a:xfrm>
            <a:off x="4569306" y="2068184"/>
            <a:ext cx="3053387" cy="1426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Marcar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50D7ACE5-0CF5-4BA5-B248-9BB94B1D096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0142" y="2781289"/>
            <a:ext cx="799164" cy="1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3346E66D-757E-432D-8906-9DDFB5D2D58A}"/>
              </a:ext>
            </a:extLst>
          </p:cNvPr>
          <p:cNvCxnSpPr>
            <a:stCxn id="10" idx="3"/>
          </p:cNvCxnSpPr>
          <p:nvPr/>
        </p:nvCxnSpPr>
        <p:spPr>
          <a:xfrm flipV="1">
            <a:off x="7622693" y="2781288"/>
            <a:ext cx="1001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195862E-9F21-49F9-9A96-92097E620CD6}"/>
              </a:ext>
            </a:extLst>
          </p:cNvPr>
          <p:cNvSpPr txBox="1"/>
          <p:nvPr/>
        </p:nvSpPr>
        <p:spPr>
          <a:xfrm>
            <a:off x="3936327" y="24227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B6E4324B-A44E-496D-A23E-75502A1AACD0}"/>
              </a:ext>
            </a:extLst>
          </p:cNvPr>
          <p:cNvSpPr txBox="1"/>
          <p:nvPr/>
        </p:nvSpPr>
        <p:spPr>
          <a:xfrm>
            <a:off x="7928674" y="23226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xmlns="" id="{18340160-4047-44FD-8430-8FD2F89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99649"/>
              </p:ext>
            </p:extLst>
          </p:nvPr>
        </p:nvGraphicFramePr>
        <p:xfrm>
          <a:off x="275595" y="4430274"/>
          <a:ext cx="675385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071">
                  <a:extLst>
                    <a:ext uri="{9D8B030D-6E8A-4147-A177-3AD203B41FA5}">
                      <a16:colId xmlns:a16="http://schemas.microsoft.com/office/drawing/2014/main" xmlns="" val="1896126437"/>
                    </a:ext>
                  </a:extLst>
                </a:gridCol>
                <a:gridCol w="1981504">
                  <a:extLst>
                    <a:ext uri="{9D8B030D-6E8A-4147-A177-3AD203B41FA5}">
                      <a16:colId xmlns:a16="http://schemas.microsoft.com/office/drawing/2014/main" xmlns="" val="3960883108"/>
                    </a:ext>
                  </a:extLst>
                </a:gridCol>
                <a:gridCol w="1814053">
                  <a:extLst>
                    <a:ext uri="{9D8B030D-6E8A-4147-A177-3AD203B41FA5}">
                      <a16:colId xmlns:a16="http://schemas.microsoft.com/office/drawing/2014/main" xmlns="" val="314117896"/>
                    </a:ext>
                  </a:extLst>
                </a:gridCol>
                <a:gridCol w="893071">
                  <a:extLst>
                    <a:ext uri="{9D8B030D-6E8A-4147-A177-3AD203B41FA5}">
                      <a16:colId xmlns:a16="http://schemas.microsoft.com/office/drawing/2014/main" xmlns="" val="1401339215"/>
                    </a:ext>
                  </a:extLst>
                </a:gridCol>
                <a:gridCol w="1172157">
                  <a:extLst>
                    <a:ext uri="{9D8B030D-6E8A-4147-A177-3AD203B41FA5}">
                      <a16:colId xmlns:a16="http://schemas.microsoft.com/office/drawing/2014/main" xmlns="" val="32675359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Paciente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00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data de 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847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Rafael Batista Duarte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30/04/1989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81995128989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9128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Lisiane Melo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01/04/1985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81995128189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15204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Fernando Wanderley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31/12/2000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81991128189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5560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64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43DD05-5135-41BA-876A-5273286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7D2FF56-96A9-41DD-ACD1-824CE619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935"/>
            <a:ext cx="10058400" cy="4658516"/>
          </a:xfrm>
        </p:spPr>
        <p:txBody>
          <a:bodyPr>
            <a:normAutofit/>
          </a:bodyPr>
          <a:lstStyle/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 Obter todos os paciente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/{id} -&gt; Obter um paciente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-&gt;Inserir um paciente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-&gt;Atualizar um paciente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 Deletar um paciente</a:t>
            </a:r>
          </a:p>
          <a:p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 Obter todos as consultar, podendo ou não filtrar por data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/{id} -&gt; Obter uma consultar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-&gt;Inserir uma consulta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-&gt;Atualizar uma consulta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 Deletar uma consulta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32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549</Words>
  <Application>Microsoft Office PowerPoint</Application>
  <PresentationFormat>Widescreen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Garamond</vt:lpstr>
      <vt:lpstr>Gill Sans MT</vt:lpstr>
      <vt:lpstr>SavonVTI</vt:lpstr>
      <vt:lpstr>Projeto final</vt:lpstr>
      <vt:lpstr>Pré requisitos</vt:lpstr>
      <vt:lpstr>Pré requisitos</vt:lpstr>
      <vt:lpstr>Pré requisitos</vt:lpstr>
      <vt:lpstr>Pré requisitos</vt:lpstr>
      <vt:lpstr>Apresentação do PowerPoint</vt:lpstr>
      <vt:lpstr>Projeto 1 – Consultório Odontológico</vt:lpstr>
      <vt:lpstr>Estrutura de tabelas</vt:lpstr>
      <vt:lpstr>API</vt:lpstr>
      <vt:lpstr>Equipes 1 e 2</vt:lpstr>
      <vt:lpstr>Apresentação do PowerPoint</vt:lpstr>
      <vt:lpstr>Projeto 2 – Controle de estoque</vt:lpstr>
      <vt:lpstr>Estrutura de tabelas</vt:lpstr>
      <vt:lpstr>API</vt:lpstr>
      <vt:lpstr>Equipes 3 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rafael duarte</dc:creator>
  <cp:lastModifiedBy>Rafael Batista Duarte</cp:lastModifiedBy>
  <cp:revision>11</cp:revision>
  <dcterms:created xsi:type="dcterms:W3CDTF">2020-01-16T01:35:30Z</dcterms:created>
  <dcterms:modified xsi:type="dcterms:W3CDTF">2020-01-16T13:43:58Z</dcterms:modified>
</cp:coreProperties>
</file>